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4.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5.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6.xml" ContentType="application/vnd.openxmlformats-officedocument.themeOverride+xml"/>
  <Override PartName="/ppt/charts/chart5.xml" ContentType="application/vnd.openxmlformats-officedocument.drawingml.chart+xml"/>
  <Override PartName="/ppt/theme/themeOverride7.xml" ContentType="application/vnd.openxmlformats-officedocument.themeOverride+xml"/>
  <Override PartName="/ppt/charts/chart6.xml" ContentType="application/vnd.openxmlformats-officedocument.drawingml.chart+xml"/>
  <Override PartName="/ppt/theme/themeOverride8.xml" ContentType="application/vnd.openxmlformats-officedocument.themeOverride+xml"/>
  <Override PartName="/ppt/theme/themeOverride9.xml" ContentType="application/vnd.openxmlformats-officedocument.themeOverr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0.xml" ContentType="application/vnd.openxmlformats-officedocument.themeOverride+xml"/>
  <Override PartName="/ppt/theme/themeOverride11.xml" ContentType="application/vnd.openxmlformats-officedocument.themeOverride+xml"/>
  <Override PartName="/ppt/notesSlides/notesSlide2.xml" ContentType="application/vnd.openxmlformats-officedocument.presentationml.notesSlide+xml"/>
  <Override PartName="/ppt/charts/chart8.xml" ContentType="application/vnd.openxmlformats-officedocument.drawingml.chart+xml"/>
  <Override PartName="/ppt/theme/themeOverride12.xml" ContentType="application/vnd.openxmlformats-officedocument.themeOverr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3.xml" ContentType="application/vnd.openxmlformats-officedocument.themeOverride+xml"/>
  <Override PartName="/ppt/theme/themeOverride14.xml" ContentType="application/vnd.openxmlformats-officedocument.themeOverride+xml"/>
  <Override PartName="/ppt/notesSlides/notesSlide3.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5.xml" ContentType="application/vnd.openxmlformats-officedocument.themeOverr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6.xml" ContentType="application/vnd.openxmlformats-officedocument.themeOverr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7.xml" ContentType="application/vnd.openxmlformats-officedocument.themeOverr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8.xml" ContentType="application/vnd.openxmlformats-officedocument.themeOverride+xml"/>
  <Override PartName="/ppt/charts/chartEx1.xml" ContentType="application/vnd.ms-office.chartex+xml"/>
  <Override PartName="/ppt/charts/style11.xml" ContentType="application/vnd.ms-office.chartstyle+xml"/>
  <Override PartName="/ppt/charts/colors11.xml" ContentType="application/vnd.ms-office.chartcolorstyle+xml"/>
  <Override PartName="/ppt/theme/themeOverride19.xml" ContentType="application/vnd.openxmlformats-officedocument.themeOverr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1" r:id="rId2"/>
    <p:sldMasterId id="2147483684" r:id="rId3"/>
    <p:sldMasterId id="2147483688" r:id="rId4"/>
  </p:sldMasterIdLst>
  <p:notesMasterIdLst>
    <p:notesMasterId r:id="rId18"/>
  </p:notesMasterIdLst>
  <p:sldIdLst>
    <p:sldId id="277" r:id="rId5"/>
    <p:sldId id="5029" r:id="rId6"/>
    <p:sldId id="258" r:id="rId7"/>
    <p:sldId id="259" r:id="rId8"/>
    <p:sldId id="260" r:id="rId9"/>
    <p:sldId id="261" r:id="rId10"/>
    <p:sldId id="3015" r:id="rId11"/>
    <p:sldId id="5028" r:id="rId12"/>
    <p:sldId id="459" r:id="rId13"/>
    <p:sldId id="267" r:id="rId14"/>
    <p:sldId id="268" r:id="rId15"/>
    <p:sldId id="272" r:id="rId16"/>
    <p:sldId id="2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009999"/>
    <a:srgbClr val="FF7C80"/>
    <a:srgbClr val="F26B73"/>
    <a:srgbClr val="F15B40"/>
    <a:srgbClr val="70C8BE"/>
    <a:srgbClr val="00A99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0" d="100"/>
          <a:sy n="110" d="100"/>
        </p:scale>
        <p:origin x="378" y="10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8.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7.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8.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NULL"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2.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4.xlsx"/></Relationships>
</file>

<file path=ppt/charts/_rels/chartEx1.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https://unaids-my.sharepoint.com/personal/rwodzid_unaids_org/Documents/4.%20Presentations/!Thematic%20slides/TB%20HIV/TB_HIV_May%202022.xlsx" TargetMode="External"/><Relationship Id="rId4" Type="http://schemas.openxmlformats.org/officeDocument/2006/relationships/themeOverride" Target="../theme/themeOverride1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009999"/>
              </a:solidFill>
              <a:ln w="19050">
                <a:solidFill>
                  <a:schemeClr val="lt1"/>
                </a:solidFill>
              </a:ln>
              <a:effectLst/>
            </c:spPr>
            <c:extLst>
              <c:ext xmlns:c16="http://schemas.microsoft.com/office/drawing/2014/chart" uri="{C3380CC4-5D6E-409C-BE32-E72D297353CC}">
                <c16:uniqueId val="{00000001-F99C-4E7E-B064-CA18E9CEB26C}"/>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F99C-4E7E-B064-CA18E9CEB26C}"/>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99C-4E7E-B064-CA18E9CEB26C}"/>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99C-4E7E-B064-CA18E9CEB26C}"/>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99C-4E7E-B064-CA18E9CEB26C}"/>
              </c:ext>
            </c:extLst>
          </c:dPt>
          <c:val>
            <c:numRef>
              <c:f>TBHIV!$B$29:$B$30</c:f>
              <c:numCache>
                <c:formatCode>General</c:formatCode>
                <c:ptCount val="2"/>
                <c:pt idx="0">
                  <c:v>68.089458125644384</c:v>
                </c:pt>
                <c:pt idx="1">
                  <c:v>31.910541874355616</c:v>
                </c:pt>
              </c:numCache>
            </c:numRef>
          </c:val>
          <c:extLst>
            <c:ext xmlns:c16="http://schemas.microsoft.com/office/drawing/2014/chart" uri="{C3380CC4-5D6E-409C-BE32-E72D297353CC}">
              <c16:uniqueId val="{0000000A-F99C-4E7E-B064-CA18E9CEB2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31750">
              <a:solidFill>
                <a:schemeClr val="bg1"/>
              </a:solidFill>
            </a:ln>
            <a:effectLst/>
          </c:spPr>
          <c:invertIfNegative val="0"/>
          <c:dPt>
            <c:idx val="0"/>
            <c:invertIfNegative val="0"/>
            <c:bubble3D val="0"/>
            <c:spPr>
              <a:solidFill>
                <a:srgbClr val="FF5050"/>
              </a:solidFill>
              <a:ln w="31750">
                <a:solidFill>
                  <a:schemeClr val="bg1"/>
                </a:solidFill>
              </a:ln>
              <a:effectLst/>
            </c:spPr>
            <c:extLst>
              <c:ext xmlns:c16="http://schemas.microsoft.com/office/drawing/2014/chart" uri="{C3380CC4-5D6E-409C-BE32-E72D297353CC}">
                <c16:uniqueId val="{00000001-546B-4C38-8FE7-CBB1CB115B6D}"/>
              </c:ext>
            </c:extLst>
          </c:dPt>
          <c:dPt>
            <c:idx val="1"/>
            <c:invertIfNegative val="0"/>
            <c:bubble3D val="0"/>
            <c:spPr>
              <a:solidFill>
                <a:srgbClr val="FF5050"/>
              </a:solidFill>
              <a:ln w="31750">
                <a:solidFill>
                  <a:schemeClr val="bg1"/>
                </a:solidFill>
              </a:ln>
              <a:effectLst/>
            </c:spPr>
            <c:extLst>
              <c:ext xmlns:c16="http://schemas.microsoft.com/office/drawing/2014/chart" uri="{C3380CC4-5D6E-409C-BE32-E72D297353CC}">
                <c16:uniqueId val="{00000003-546B-4C38-8FE7-CBB1CB115B6D}"/>
              </c:ext>
            </c:extLst>
          </c:dPt>
          <c:dPt>
            <c:idx val="2"/>
            <c:invertIfNegative val="0"/>
            <c:bubble3D val="0"/>
            <c:spPr>
              <a:pattFill prst="dkDnDiag">
                <a:fgClr>
                  <a:schemeClr val="bg1">
                    <a:lumMod val="65000"/>
                  </a:schemeClr>
                </a:fgClr>
                <a:bgClr>
                  <a:schemeClr val="bg1"/>
                </a:bgClr>
              </a:pattFill>
              <a:ln w="31750">
                <a:solidFill>
                  <a:schemeClr val="bg1"/>
                </a:solidFill>
              </a:ln>
              <a:effectLst/>
            </c:spPr>
            <c:extLst>
              <c:ext xmlns:c16="http://schemas.microsoft.com/office/drawing/2014/chart" uri="{C3380CC4-5D6E-409C-BE32-E72D297353CC}">
                <c16:uniqueId val="{00000005-546B-4C38-8FE7-CBB1CB115B6D}"/>
              </c:ext>
            </c:extLst>
          </c:dPt>
          <c:val>
            <c:numRef>
              <c:f>Sheet1!$C$3:$E$3</c:f>
              <c:numCache>
                <c:formatCode>General</c:formatCode>
                <c:ptCount val="3"/>
                <c:pt idx="0">
                  <c:v>1</c:v>
                </c:pt>
                <c:pt idx="1">
                  <c:v>1</c:v>
                </c:pt>
                <c:pt idx="2">
                  <c:v>1</c:v>
                </c:pt>
              </c:numCache>
            </c:numRef>
          </c:val>
          <c:extLst>
            <c:ext xmlns:c16="http://schemas.microsoft.com/office/drawing/2014/chart" uri="{C3380CC4-5D6E-409C-BE32-E72D297353CC}">
              <c16:uniqueId val="{00000006-546B-4C38-8FE7-CBB1CB115B6D}"/>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w="31750">
              <a:solidFill>
                <a:schemeClr val="bg1"/>
              </a:solidFill>
            </a:ln>
            <a:effectLst/>
          </c:spPr>
          <c:invertIfNegative val="0"/>
          <c:dPt>
            <c:idx val="0"/>
            <c:invertIfNegative val="0"/>
            <c:bubble3D val="0"/>
            <c:spPr>
              <a:solidFill>
                <a:srgbClr val="8B8BFF"/>
              </a:solidFill>
              <a:ln w="31750">
                <a:solidFill>
                  <a:schemeClr val="bg1"/>
                </a:solidFill>
              </a:ln>
              <a:effectLst/>
            </c:spPr>
            <c:extLst>
              <c:ext xmlns:c16="http://schemas.microsoft.com/office/drawing/2014/chart" uri="{C3380CC4-5D6E-409C-BE32-E72D297353CC}">
                <c16:uniqueId val="{00000001-6AC9-4502-9868-7FA0734DEBAD}"/>
              </c:ext>
            </c:extLst>
          </c:dPt>
          <c:dPt>
            <c:idx val="1"/>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3-6AC9-4502-9868-7FA0734DEBAD}"/>
              </c:ext>
            </c:extLst>
          </c:dPt>
          <c:dPt>
            <c:idx val="2"/>
            <c:invertIfNegative val="0"/>
            <c:bubble3D val="0"/>
            <c:spPr>
              <a:pattFill prst="dkDnDiag">
                <a:fgClr>
                  <a:schemeClr val="bg1">
                    <a:lumMod val="65000"/>
                  </a:schemeClr>
                </a:fgClr>
                <a:bgClr>
                  <a:schemeClr val="bg1"/>
                </a:bgClr>
              </a:pattFill>
              <a:ln w="31750">
                <a:solidFill>
                  <a:schemeClr val="bg1"/>
                </a:solidFill>
              </a:ln>
              <a:effectLst/>
            </c:spPr>
            <c:extLst>
              <c:ext xmlns:c16="http://schemas.microsoft.com/office/drawing/2014/chart" uri="{C3380CC4-5D6E-409C-BE32-E72D297353CC}">
                <c16:uniqueId val="{00000005-6AC9-4502-9868-7FA0734DEBAD}"/>
              </c:ext>
            </c:extLst>
          </c:dPt>
          <c:val>
            <c:numRef>
              <c:f>Sheet1!$C$3:$E$3</c:f>
              <c:numCache>
                <c:formatCode>General</c:formatCode>
                <c:ptCount val="3"/>
                <c:pt idx="0">
                  <c:v>1</c:v>
                </c:pt>
                <c:pt idx="1">
                  <c:v>1</c:v>
                </c:pt>
                <c:pt idx="2">
                  <c:v>1</c:v>
                </c:pt>
              </c:numCache>
            </c:numRef>
          </c:val>
          <c:extLst>
            <c:ext xmlns:c16="http://schemas.microsoft.com/office/drawing/2014/chart" uri="{C3380CC4-5D6E-409C-BE32-E72D297353CC}">
              <c16:uniqueId val="{00000006-6AC9-4502-9868-7FA0734DEBAD}"/>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9933"/>
            </a:solidFill>
            <a:ln w="31750">
              <a:solidFill>
                <a:schemeClr val="bg1"/>
              </a:solidFill>
            </a:ln>
            <a:effectLst/>
          </c:spPr>
          <c:invertIfNegative val="0"/>
          <c:dPt>
            <c:idx val="0"/>
            <c:invertIfNegative val="0"/>
            <c:bubble3D val="0"/>
            <c:extLst>
              <c:ext xmlns:c16="http://schemas.microsoft.com/office/drawing/2014/chart" uri="{C3380CC4-5D6E-409C-BE32-E72D297353CC}">
                <c16:uniqueId val="{00000001-E734-4061-9231-6249D0D6A21C}"/>
              </c:ext>
            </c:extLst>
          </c:dPt>
          <c:dPt>
            <c:idx val="1"/>
            <c:invertIfNegative val="0"/>
            <c:bubble3D val="0"/>
            <c:extLst>
              <c:ext xmlns:c16="http://schemas.microsoft.com/office/drawing/2014/chart" uri="{C3380CC4-5D6E-409C-BE32-E72D297353CC}">
                <c16:uniqueId val="{00000003-E734-4061-9231-6249D0D6A21C}"/>
              </c:ext>
            </c:extLst>
          </c:dPt>
          <c:dPt>
            <c:idx val="2"/>
            <c:invertIfNegative val="0"/>
            <c:bubble3D val="0"/>
            <c:extLst>
              <c:ext xmlns:c16="http://schemas.microsoft.com/office/drawing/2014/chart" uri="{C3380CC4-5D6E-409C-BE32-E72D297353CC}">
                <c16:uniqueId val="{00000005-E734-4061-9231-6249D0D6A21C}"/>
              </c:ext>
            </c:extLst>
          </c:dPt>
          <c:dPt>
            <c:idx val="3"/>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7-E734-4061-9231-6249D0D6A21C}"/>
              </c:ext>
            </c:extLst>
          </c:dPt>
          <c:val>
            <c:numRef>
              <c:f>Sheet1!$C$28:$F$28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E734-4061-9231-6249D0D6A21C}"/>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FF9933"/>
            </a:solidFill>
            <a:ln w="31750">
              <a:solidFill>
                <a:schemeClr val="bg1"/>
              </a:solidFill>
            </a:ln>
            <a:effectLst/>
          </c:spPr>
          <c:invertIfNegative val="0"/>
          <c:dPt>
            <c:idx val="0"/>
            <c:invertIfNegative val="0"/>
            <c:bubble3D val="0"/>
            <c:spPr>
              <a:solidFill>
                <a:srgbClr val="33CCCC"/>
              </a:solidFill>
              <a:ln w="31750">
                <a:solidFill>
                  <a:schemeClr val="bg1"/>
                </a:solidFill>
              </a:ln>
              <a:effectLst/>
            </c:spPr>
            <c:extLst>
              <c:ext xmlns:c16="http://schemas.microsoft.com/office/drawing/2014/chart" uri="{C3380CC4-5D6E-409C-BE32-E72D297353CC}">
                <c16:uniqueId val="{00000001-52B1-4132-A7B6-C3FA673376B7}"/>
              </c:ext>
            </c:extLst>
          </c:dPt>
          <c:dPt>
            <c:idx val="1"/>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3-52B1-4132-A7B6-C3FA673376B7}"/>
              </c:ext>
            </c:extLst>
          </c:dPt>
          <c:dPt>
            <c:idx val="2"/>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5-52B1-4132-A7B6-C3FA673376B7}"/>
              </c:ext>
            </c:extLst>
          </c:dPt>
          <c:dPt>
            <c:idx val="3"/>
            <c:invertIfNegative val="0"/>
            <c:bubble3D val="0"/>
            <c:spPr>
              <a:pattFill prst="dkDnDiag">
                <a:fgClr>
                  <a:sysClr val="window" lastClr="FFFFFF">
                    <a:lumMod val="65000"/>
                  </a:sysClr>
                </a:fgClr>
                <a:bgClr>
                  <a:sysClr val="window" lastClr="FFFFFF"/>
                </a:bgClr>
              </a:pattFill>
              <a:ln w="31750">
                <a:solidFill>
                  <a:schemeClr val="bg1"/>
                </a:solidFill>
              </a:ln>
              <a:effectLst/>
            </c:spPr>
            <c:extLst>
              <c:ext xmlns:c16="http://schemas.microsoft.com/office/drawing/2014/chart" uri="{C3380CC4-5D6E-409C-BE32-E72D297353CC}">
                <c16:uniqueId val="{00000007-52B1-4132-A7B6-C3FA673376B7}"/>
              </c:ext>
            </c:extLst>
          </c:dPt>
          <c:val>
            <c:numRef>
              <c:f>Sheet1!$C$28:$F$28</c:f>
              <c:numCache>
                <c:formatCode>General</c:formatCode>
                <c:ptCount val="4"/>
                <c:pt idx="0">
                  <c:v>1</c:v>
                </c:pt>
                <c:pt idx="1">
                  <c:v>1</c:v>
                </c:pt>
                <c:pt idx="2">
                  <c:v>1</c:v>
                </c:pt>
                <c:pt idx="3">
                  <c:v>1</c:v>
                </c:pt>
              </c:numCache>
            </c:numRef>
          </c:val>
          <c:extLst>
            <c:ext xmlns:c16="http://schemas.microsoft.com/office/drawing/2014/chart" uri="{C3380CC4-5D6E-409C-BE32-E72D297353CC}">
              <c16:uniqueId val="{00000008-52B1-4132-A7B6-C3FA673376B7}"/>
            </c:ext>
          </c:extLst>
        </c:ser>
        <c:dLbls>
          <c:showLegendKey val="0"/>
          <c:showVal val="0"/>
          <c:showCatName val="0"/>
          <c:showSerName val="0"/>
          <c:showPercent val="0"/>
          <c:showBubbleSize val="0"/>
        </c:dLbls>
        <c:gapWidth val="10"/>
        <c:overlap val="-27"/>
        <c:axId val="334541872"/>
        <c:axId val="469725136"/>
      </c:barChart>
      <c:catAx>
        <c:axId val="334541872"/>
        <c:scaling>
          <c:orientation val="minMax"/>
        </c:scaling>
        <c:delete val="1"/>
        <c:axPos val="b"/>
        <c:majorTickMark val="none"/>
        <c:minorTickMark val="none"/>
        <c:tickLblPos val="nextTo"/>
        <c:crossAx val="469725136"/>
        <c:crosses val="autoZero"/>
        <c:auto val="1"/>
        <c:lblAlgn val="ctr"/>
        <c:lblOffset val="100"/>
        <c:noMultiLvlLbl val="0"/>
      </c:catAx>
      <c:valAx>
        <c:axId val="469725136"/>
        <c:scaling>
          <c:orientation val="minMax"/>
          <c:max val="1"/>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334541872"/>
        <c:crosses val="autoZero"/>
        <c:crossBetween val="between"/>
      </c:valAx>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'TB deaths among PLHIV (2)'!$C$3</c:f>
              <c:strCache>
                <c:ptCount val="1"/>
                <c:pt idx="0">
                  <c:v>TB deaths as proportion of AIDS-deaths</c:v>
                </c:pt>
              </c:strCache>
            </c:strRef>
          </c:tx>
          <c:spPr>
            <a:solidFill>
              <a:schemeClr val="accent2"/>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28B-4DF0-921E-DC435581178C}"/>
                </c:ext>
              </c:extLst>
            </c:dLbl>
            <c:dLbl>
              <c:idx val="2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8B-4DF0-921E-DC435581178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deaths among PLHIV (2)'!$A$4:$A$25</c:f>
              <c:strCache>
                <c:ptCount val="22"/>
                <c:pt idx="0">
                  <c:v>Bhutan</c:v>
                </c:pt>
                <c:pt idx="1">
                  <c:v>Iran</c:v>
                </c:pt>
                <c:pt idx="2">
                  <c:v>China</c:v>
                </c:pt>
                <c:pt idx="3">
                  <c:v>Singapore</c:v>
                </c:pt>
                <c:pt idx="4">
                  <c:v>Australia</c:v>
                </c:pt>
                <c:pt idx="5">
                  <c:v>Thailand</c:v>
                </c:pt>
                <c:pt idx="6">
                  <c:v>Japan</c:v>
                </c:pt>
                <c:pt idx="7">
                  <c:v>Indonesia</c:v>
                </c:pt>
                <c:pt idx="8">
                  <c:v>Malaysia</c:v>
                </c:pt>
                <c:pt idx="9">
                  <c:v>Afghanistan</c:v>
                </c:pt>
                <c:pt idx="10">
                  <c:v>Pakistan</c:v>
                </c:pt>
                <c:pt idx="11">
                  <c:v>Sri Lanka</c:v>
                </c:pt>
                <c:pt idx="12">
                  <c:v>India</c:v>
                </c:pt>
                <c:pt idx="13">
                  <c:v>Nepal</c:v>
                </c:pt>
                <c:pt idx="14">
                  <c:v>Mongolia</c:v>
                </c:pt>
                <c:pt idx="15">
                  <c:v>Fiji</c:v>
                </c:pt>
                <c:pt idx="16">
                  <c:v>Cambodia</c:v>
                </c:pt>
                <c:pt idx="17">
                  <c:v>Viet Nam</c:v>
                </c:pt>
                <c:pt idx="18">
                  <c:v>Lao PDR</c:v>
                </c:pt>
                <c:pt idx="19">
                  <c:v>Philippines</c:v>
                </c:pt>
                <c:pt idx="20">
                  <c:v>Timor-Leste</c:v>
                </c:pt>
                <c:pt idx="21">
                  <c:v>PNG</c:v>
                </c:pt>
              </c:strCache>
            </c:strRef>
          </c:cat>
          <c:val>
            <c:numRef>
              <c:f>'TB deaths among PLHIV (2)'!$C$4:$C$25</c:f>
              <c:numCache>
                <c:formatCode>0%</c:formatCode>
                <c:ptCount val="22"/>
                <c:pt idx="0">
                  <c:v>2.1739130434782608E-2</c:v>
                </c:pt>
                <c:pt idx="1">
                  <c:v>3.1505986137366097E-2</c:v>
                </c:pt>
                <c:pt idx="2">
                  <c:v>0.06</c:v>
                </c:pt>
                <c:pt idx="3">
                  <c:v>9.8039215686274508E-2</c:v>
                </c:pt>
                <c:pt idx="4">
                  <c:v>0.1111111111111111</c:v>
                </c:pt>
                <c:pt idx="5">
                  <c:v>0.1650846058605035</c:v>
                </c:pt>
                <c:pt idx="6">
                  <c:v>0.19718309859154928</c:v>
                </c:pt>
                <c:pt idx="7">
                  <c:v>0.19860151433654682</c:v>
                </c:pt>
                <c:pt idx="8">
                  <c:v>0.20833333333333334</c:v>
                </c:pt>
                <c:pt idx="9">
                  <c:v>0.23897058823529413</c:v>
                </c:pt>
                <c:pt idx="10">
                  <c:v>0.24327940639824838</c:v>
                </c:pt>
                <c:pt idx="11">
                  <c:v>0.28712871287128711</c:v>
                </c:pt>
                <c:pt idx="12">
                  <c:v>0.29729729729729731</c:v>
                </c:pt>
                <c:pt idx="13">
                  <c:v>0.330188679245283</c:v>
                </c:pt>
                <c:pt idx="14">
                  <c:v>0.34615384615384615</c:v>
                </c:pt>
                <c:pt idx="15">
                  <c:v>0.38461538461538464</c:v>
                </c:pt>
                <c:pt idx="16">
                  <c:v>0.40657439446366783</c:v>
                </c:pt>
                <c:pt idx="17">
                  <c:v>0.47318611987381703</c:v>
                </c:pt>
                <c:pt idx="18">
                  <c:v>0.56603773584905659</c:v>
                </c:pt>
                <c:pt idx="19">
                  <c:v>0.59902200488997559</c:v>
                </c:pt>
                <c:pt idx="20">
                  <c:v>0.6</c:v>
                </c:pt>
                <c:pt idx="21">
                  <c:v>0.74492099322799099</c:v>
                </c:pt>
              </c:numCache>
            </c:numRef>
          </c:val>
          <c:extLst>
            <c:ext xmlns:c16="http://schemas.microsoft.com/office/drawing/2014/chart" uri="{C3380CC4-5D6E-409C-BE32-E72D297353CC}">
              <c16:uniqueId val="{00000000-128B-4DF0-921E-DC435581178C}"/>
            </c:ext>
          </c:extLst>
        </c:ser>
        <c:dLbls>
          <c:showLegendKey val="0"/>
          <c:showVal val="0"/>
          <c:showCatName val="0"/>
          <c:showSerName val="0"/>
          <c:showPercent val="0"/>
          <c:showBubbleSize val="0"/>
        </c:dLbls>
        <c:gapWidth val="103"/>
        <c:overlap val="-27"/>
        <c:axId val="658744984"/>
        <c:axId val="658745312"/>
      </c:barChart>
      <c:catAx>
        <c:axId val="658744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5312"/>
        <c:crosses val="autoZero"/>
        <c:auto val="1"/>
        <c:lblAlgn val="ctr"/>
        <c:lblOffset val="100"/>
        <c:noMultiLvlLbl val="0"/>
      </c:catAx>
      <c:valAx>
        <c:axId val="658745312"/>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a:t>TB deaths as proportion of total AIDS deaths</a:t>
                </a:r>
              </a:p>
            </c:rich>
          </c:tx>
          <c:layout>
            <c:manualLayout>
              <c:xMode val="edge"/>
              <c:yMode val="edge"/>
              <c:x val="1.0490932001408129E-2"/>
              <c:y val="5.6261482939632547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58744984"/>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438F"/>
              </a:solidFill>
              <a:ln w="19050">
                <a:solidFill>
                  <a:schemeClr val="lt1"/>
                </a:solidFill>
              </a:ln>
              <a:effectLst/>
            </c:spPr>
            <c:extLst>
              <c:ext xmlns:c16="http://schemas.microsoft.com/office/drawing/2014/chart" uri="{C3380CC4-5D6E-409C-BE32-E72D297353CC}">
                <c16:uniqueId val="{00000001-2977-4FC2-98AA-DC578A0D6C81}"/>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2977-4FC2-98AA-DC578A0D6C81}"/>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2977-4FC2-98AA-DC578A0D6C81}"/>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2977-4FC2-98AA-DC578A0D6C81}"/>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2977-4FC2-98AA-DC578A0D6C81}"/>
              </c:ext>
            </c:extLst>
          </c:dPt>
          <c:val>
            <c:numRef>
              <c:f>TBHIV!$B$40:$B$41</c:f>
              <c:numCache>
                <c:formatCode>General</c:formatCode>
                <c:ptCount val="2"/>
                <c:pt idx="0">
                  <c:v>18.760471566915061</c:v>
                </c:pt>
                <c:pt idx="1">
                  <c:v>81.239528433084942</c:v>
                </c:pt>
              </c:numCache>
            </c:numRef>
          </c:val>
          <c:extLst>
            <c:ext xmlns:c16="http://schemas.microsoft.com/office/drawing/2014/chart" uri="{C3380CC4-5D6E-409C-BE32-E72D297353CC}">
              <c16:uniqueId val="{0000000A-2977-4FC2-98AA-DC578A0D6C8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dPt>
            <c:idx val="0"/>
            <c:bubble3D val="0"/>
            <c:spPr>
              <a:solidFill>
                <a:srgbClr val="FFAA2D"/>
              </a:solidFill>
              <a:ln w="19050">
                <a:solidFill>
                  <a:schemeClr val="lt1"/>
                </a:solidFill>
              </a:ln>
              <a:effectLst/>
            </c:spPr>
            <c:extLst>
              <c:ext xmlns:c16="http://schemas.microsoft.com/office/drawing/2014/chart" uri="{C3380CC4-5D6E-409C-BE32-E72D297353CC}">
                <c16:uniqueId val="{00000001-F3A7-4206-BBF5-BFA32E5436BC}"/>
              </c:ext>
            </c:extLst>
          </c:dPt>
          <c:dPt>
            <c:idx val="1"/>
            <c:bubble3D val="0"/>
            <c:spPr>
              <a:solidFill>
                <a:sysClr val="window" lastClr="FFFFFF">
                  <a:lumMod val="75000"/>
                </a:sysClr>
              </a:solidFill>
              <a:ln w="19050">
                <a:solidFill>
                  <a:schemeClr val="lt1"/>
                </a:solidFill>
              </a:ln>
              <a:effectLst/>
            </c:spPr>
            <c:extLst>
              <c:ext xmlns:c16="http://schemas.microsoft.com/office/drawing/2014/chart" uri="{C3380CC4-5D6E-409C-BE32-E72D297353CC}">
                <c16:uniqueId val="{00000003-F3A7-4206-BBF5-BFA32E5436BC}"/>
              </c:ext>
            </c:extLst>
          </c:dPt>
          <c:dPt>
            <c:idx val="2"/>
            <c:bubble3D val="0"/>
            <c:spPr>
              <a:solidFill>
                <a:srgbClr val="CC66FF"/>
              </a:solidFill>
              <a:ln w="19050">
                <a:solidFill>
                  <a:schemeClr val="lt1"/>
                </a:solidFill>
              </a:ln>
              <a:effectLst/>
            </c:spPr>
            <c:extLst>
              <c:ext xmlns:c16="http://schemas.microsoft.com/office/drawing/2014/chart" uri="{C3380CC4-5D6E-409C-BE32-E72D297353CC}">
                <c16:uniqueId val="{00000005-F3A7-4206-BBF5-BFA32E5436BC}"/>
              </c:ext>
            </c:extLst>
          </c:dPt>
          <c:dPt>
            <c:idx val="3"/>
            <c:bubble3D val="0"/>
            <c:spPr>
              <a:solidFill>
                <a:srgbClr val="3399FF"/>
              </a:solidFill>
              <a:ln w="19050">
                <a:solidFill>
                  <a:schemeClr val="lt1"/>
                </a:solidFill>
              </a:ln>
              <a:effectLst/>
            </c:spPr>
            <c:extLst>
              <c:ext xmlns:c16="http://schemas.microsoft.com/office/drawing/2014/chart" uri="{C3380CC4-5D6E-409C-BE32-E72D297353CC}">
                <c16:uniqueId val="{00000007-F3A7-4206-BBF5-BFA32E5436BC}"/>
              </c:ext>
            </c:extLst>
          </c:dPt>
          <c:dPt>
            <c:idx val="4"/>
            <c:bubble3D val="0"/>
            <c:spPr>
              <a:solidFill>
                <a:srgbClr val="009999"/>
              </a:solidFill>
              <a:ln w="19050">
                <a:solidFill>
                  <a:schemeClr val="lt1"/>
                </a:solidFill>
              </a:ln>
              <a:effectLst/>
            </c:spPr>
            <c:extLst>
              <c:ext xmlns:c16="http://schemas.microsoft.com/office/drawing/2014/chart" uri="{C3380CC4-5D6E-409C-BE32-E72D297353CC}">
                <c16:uniqueId val="{00000009-F3A7-4206-BBF5-BFA32E5436BC}"/>
              </c:ext>
            </c:extLst>
          </c:dPt>
          <c:val>
            <c:numRef>
              <c:f>TBHIV!$B$52:$B$53</c:f>
              <c:numCache>
                <c:formatCode>General</c:formatCode>
                <c:ptCount val="2"/>
                <c:pt idx="0">
                  <c:v>57.38851226476789</c:v>
                </c:pt>
                <c:pt idx="1">
                  <c:v>42.61148773523211</c:v>
                </c:pt>
              </c:numCache>
            </c:numRef>
          </c:val>
          <c:extLst>
            <c:ext xmlns:c16="http://schemas.microsoft.com/office/drawing/2014/chart" uri="{C3380CC4-5D6E-409C-BE32-E72D297353CC}">
              <c16:uniqueId val="{0000000A-F3A7-4206-BBF5-BFA32E5436B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93760365843853E-2"/>
          <c:y val="3.2278622702910688E-2"/>
          <c:w val="0.88551032961370613"/>
          <c:h val="0.62329483236738925"/>
        </c:manualLayout>
      </c:layout>
      <c:barChart>
        <c:barDir val="col"/>
        <c:grouping val="clustered"/>
        <c:varyColors val="0"/>
        <c:ser>
          <c:idx val="0"/>
          <c:order val="0"/>
          <c:tx>
            <c:strRef>
              <c:f>'est HIV prev in TB'!$B$1</c:f>
              <c:strCache>
                <c:ptCount val="1"/>
                <c:pt idx="0">
                  <c:v>High TB burden (including MDR/RR-TB)</c:v>
                </c:pt>
              </c:strCache>
            </c:strRef>
          </c:tx>
          <c:spPr>
            <a:solidFill>
              <a:srgbClr val="F26B73"/>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TB'!$B$2:$B$30</c:f>
              <c:numCache>
                <c:formatCode>General</c:formatCode>
                <c:ptCount val="29"/>
                <c:pt idx="0">
                  <c:v>0</c:v>
                </c:pt>
                <c:pt idx="1">
                  <c:v>0.12</c:v>
                </c:pt>
                <c:pt idx="2">
                  <c:v>0.2</c:v>
                </c:pt>
                <c:pt idx="3">
                  <c:v>2</c:v>
                </c:pt>
                <c:pt idx="4">
                  <c:v>2.4</c:v>
                </c:pt>
                <c:pt idx="5">
                  <c:v>3.3</c:v>
                </c:pt>
                <c:pt idx="6">
                  <c:v>6.9</c:v>
                </c:pt>
              </c:numCache>
            </c:numRef>
          </c:val>
          <c:extLst>
            <c:ext xmlns:c16="http://schemas.microsoft.com/office/drawing/2014/chart" uri="{C3380CC4-5D6E-409C-BE32-E72D297353CC}">
              <c16:uniqueId val="{00000000-D3E8-4B0A-A543-E3A3B98C1E43}"/>
            </c:ext>
          </c:extLst>
        </c:ser>
        <c:ser>
          <c:idx val="1"/>
          <c:order val="1"/>
          <c:tx>
            <c:strRef>
              <c:f>'est HIV prev in TB'!$C$1</c:f>
              <c:strCache>
                <c:ptCount val="1"/>
                <c:pt idx="0">
                  <c:v>High HIV-associated TB burden</c:v>
                </c:pt>
              </c:strCache>
            </c:strRef>
          </c:tx>
          <c:spPr>
            <a:solidFill>
              <a:srgbClr val="00B0F0"/>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TB'!$C$2:$C$30</c:f>
              <c:numCache>
                <c:formatCode>General</c:formatCode>
                <c:ptCount val="29"/>
                <c:pt idx="7">
                  <c:v>1.4</c:v>
                </c:pt>
                <c:pt idx="8">
                  <c:v>2</c:v>
                </c:pt>
                <c:pt idx="9">
                  <c:v>2.1</c:v>
                </c:pt>
                <c:pt idx="10">
                  <c:v>2.1</c:v>
                </c:pt>
                <c:pt idx="11">
                  <c:v>8.5</c:v>
                </c:pt>
                <c:pt idx="12">
                  <c:v>9.4</c:v>
                </c:pt>
              </c:numCache>
            </c:numRef>
          </c:val>
          <c:extLst>
            <c:ext xmlns:c16="http://schemas.microsoft.com/office/drawing/2014/chart" uri="{C3380CC4-5D6E-409C-BE32-E72D297353CC}">
              <c16:uniqueId val="{00000001-D3E8-4B0A-A543-E3A3B98C1E43}"/>
            </c:ext>
          </c:extLst>
        </c:ser>
        <c:ser>
          <c:idx val="2"/>
          <c:order val="2"/>
          <c:tx>
            <c:strRef>
              <c:f>'est HIV prev in TB'!$D$1</c:f>
              <c:strCache>
                <c:ptCount val="1"/>
                <c:pt idx="0">
                  <c:v>Others</c:v>
                </c:pt>
              </c:strCache>
            </c:strRef>
          </c:tx>
          <c:spPr>
            <a:solidFill>
              <a:srgbClr val="00A99A">
                <a:alpha val="62000"/>
              </a:srgbClr>
            </a:solidFill>
            <a:ln>
              <a:noFill/>
            </a:ln>
            <a:effectLst/>
          </c:spPr>
          <c:invertIfNegative val="0"/>
          <c:cat>
            <c:strRef>
              <c:f>'est HIV prev in TB'!$A$2:$A$30</c:f>
              <c:strCache>
                <c:ptCount val="29"/>
                <c:pt idx="0">
                  <c:v>DPRK</c:v>
                </c:pt>
                <c:pt idx="1">
                  <c:v>Mongolia</c:v>
                </c:pt>
                <c:pt idx="2">
                  <c:v>Bangladesh</c:v>
                </c:pt>
                <c:pt idx="3">
                  <c:v>Nepal</c:v>
                </c:pt>
                <c:pt idx="4">
                  <c:v>Pakistan</c:v>
                </c:pt>
                <c:pt idx="5">
                  <c:v>Viet Nam</c:v>
                </c:pt>
                <c:pt idx="6">
                  <c:v>PNG</c:v>
                </c:pt>
                <c:pt idx="7">
                  <c:v>China</c:v>
                </c:pt>
                <c:pt idx="8">
                  <c:v>India</c:v>
                </c:pt>
                <c:pt idx="9">
                  <c:v>Indonesia</c:v>
                </c:pt>
                <c:pt idx="10">
                  <c:v>Philippines</c:v>
                </c:pt>
                <c:pt idx="11">
                  <c:v>Myanmar</c:v>
                </c:pt>
                <c:pt idx="12">
                  <c:v>Thailand</c:v>
                </c:pt>
                <c:pt idx="13">
                  <c:v>Afghanistan</c:v>
                </c:pt>
                <c:pt idx="14">
                  <c:v>Maldives</c:v>
                </c:pt>
                <c:pt idx="15">
                  <c:v>Sri Lanka</c:v>
                </c:pt>
                <c:pt idx="16">
                  <c:v>Japan</c:v>
                </c:pt>
                <c:pt idx="17">
                  <c:v>Bhutan</c:v>
                </c:pt>
                <c:pt idx="18">
                  <c:v>New Zealand</c:v>
                </c:pt>
                <c:pt idx="19">
                  <c:v>Republic of Korea</c:v>
                </c:pt>
                <c:pt idx="20">
                  <c:v>Singapore</c:v>
                </c:pt>
                <c:pt idx="21">
                  <c:v>Australia</c:v>
                </c:pt>
                <c:pt idx="22">
                  <c:v>Timor-Leste</c:v>
                </c:pt>
                <c:pt idx="23">
                  <c:v>Brunei Darussalam</c:v>
                </c:pt>
                <c:pt idx="24">
                  <c:v>Iran</c:v>
                </c:pt>
                <c:pt idx="25">
                  <c:v>Cambodia</c:v>
                </c:pt>
                <c:pt idx="26">
                  <c:v>Fiji</c:v>
                </c:pt>
                <c:pt idx="27">
                  <c:v>Lao PDR</c:v>
                </c:pt>
                <c:pt idx="28">
                  <c:v>Malaysia</c:v>
                </c:pt>
              </c:strCache>
            </c:strRef>
          </c:cat>
          <c:val>
            <c:numRef>
              <c:f>'est HIV prev in TB'!$D$2:$D$30</c:f>
              <c:numCache>
                <c:formatCode>General</c:formatCode>
                <c:ptCount val="29"/>
                <c:pt idx="13">
                  <c:v>0.02</c:v>
                </c:pt>
                <c:pt idx="14">
                  <c:v>0.1</c:v>
                </c:pt>
                <c:pt idx="15">
                  <c:v>0.49</c:v>
                </c:pt>
                <c:pt idx="16">
                  <c:v>0.53</c:v>
                </c:pt>
                <c:pt idx="17">
                  <c:v>0.66</c:v>
                </c:pt>
                <c:pt idx="18">
                  <c:v>0.68</c:v>
                </c:pt>
                <c:pt idx="19">
                  <c:v>0.91</c:v>
                </c:pt>
                <c:pt idx="20">
                  <c:v>0.98</c:v>
                </c:pt>
                <c:pt idx="21">
                  <c:v>1.3</c:v>
                </c:pt>
                <c:pt idx="22">
                  <c:v>1.5</c:v>
                </c:pt>
                <c:pt idx="23">
                  <c:v>1.6</c:v>
                </c:pt>
                <c:pt idx="24">
                  <c:v>2.4</c:v>
                </c:pt>
                <c:pt idx="25">
                  <c:v>2.5</c:v>
                </c:pt>
                <c:pt idx="26">
                  <c:v>5</c:v>
                </c:pt>
                <c:pt idx="27">
                  <c:v>5.6</c:v>
                </c:pt>
                <c:pt idx="28">
                  <c:v>5.6</c:v>
                </c:pt>
              </c:numCache>
            </c:numRef>
          </c:val>
          <c:extLst>
            <c:ext xmlns:c16="http://schemas.microsoft.com/office/drawing/2014/chart" uri="{C3380CC4-5D6E-409C-BE32-E72D297353CC}">
              <c16:uniqueId val="{00000002-D3E8-4B0A-A543-E3A3B98C1E43}"/>
            </c:ext>
          </c:extLst>
        </c:ser>
        <c:dLbls>
          <c:showLegendKey val="0"/>
          <c:showVal val="0"/>
          <c:showCatName val="0"/>
          <c:showSerName val="0"/>
          <c:showPercent val="0"/>
          <c:showBubbleSize val="0"/>
        </c:dLbls>
        <c:gapWidth val="0"/>
        <c:overlap val="81"/>
        <c:axId val="765997600"/>
        <c:axId val="766002520"/>
      </c:barChart>
      <c:catAx>
        <c:axId val="765997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6002520"/>
        <c:crosses val="autoZero"/>
        <c:auto val="1"/>
        <c:lblAlgn val="ctr"/>
        <c:lblOffset val="100"/>
        <c:noMultiLvlLbl val="0"/>
      </c:catAx>
      <c:valAx>
        <c:axId val="766002520"/>
        <c:scaling>
          <c:orientation val="minMax"/>
        </c:scaling>
        <c:delete val="0"/>
        <c:axPos val="l"/>
        <c:majorGridlines>
          <c:spPr>
            <a:ln w="9525" cap="flat" cmpd="sng" algn="ctr">
              <a:solidFill>
                <a:sysClr val="windowText" lastClr="000000">
                  <a:lumMod val="15000"/>
                  <a:lumOff val="85000"/>
                </a:sysClr>
              </a:solidFill>
              <a:prstDash val="dashDot"/>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prevalence in incident TB cases (%)</a:t>
                </a:r>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5997600"/>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b="1">
          <a:latin typeface="Arial" panose="020B0604020202020204" pitchFamily="34" charset="0"/>
          <a:cs typeface="Arial" panose="020B0604020202020204" pitchFamily="34" charset="0"/>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FC42-4454-B2FD-0D685339585C}"/>
              </c:ext>
            </c:extLst>
          </c:dPt>
          <c:dLbls>
            <c:dLbl>
              <c:idx val="2"/>
              <c:layout>
                <c:manualLayout>
                  <c:x val="-7.1579831111249714E-2"/>
                  <c:y val="-2.516283917950749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C42-4454-B2FD-0D685339585C}"/>
                </c:ext>
              </c:extLst>
            </c:dLbl>
            <c:dLbl>
              <c:idx val="3"/>
              <c:layout>
                <c:manualLayout>
                  <c:x val="0"/>
                  <c:y val="-7.4962518740628765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C42-4454-B2FD-0D685339585C}"/>
                </c:ext>
              </c:extLst>
            </c:dLbl>
            <c:dLbl>
              <c:idx val="4"/>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C42-4454-B2FD-0D685339585C}"/>
                </c:ext>
              </c:extLst>
            </c:dLbl>
            <c:dLbl>
              <c:idx val="5"/>
              <c:layout>
                <c:manualLayout>
                  <c:x val="-2.7435792267782512E-2"/>
                  <c:y val="3.347828096830371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C42-4454-B2FD-0D685339585C}"/>
                </c:ext>
              </c:extLst>
            </c:dLbl>
            <c:dLbl>
              <c:idx val="6"/>
              <c:layout>
                <c:manualLayout>
                  <c:x val="-7.4871941192650532E-2"/>
                  <c:y val="2.8812425844029769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C42-4454-B2FD-0D685339585C}"/>
                </c:ext>
              </c:extLst>
            </c:dLbl>
            <c:dLbl>
              <c:idx val="8"/>
              <c:layout>
                <c:manualLayout>
                  <c:x val="-7.0088533529930497E-2"/>
                  <c:y val="-2.7453983328601402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8-FC42-4454-B2FD-0D685339585C}"/>
                </c:ext>
              </c:extLst>
            </c:dLbl>
            <c:dLbl>
              <c:idx val="9"/>
              <c:layout>
                <c:manualLayout>
                  <c:x val="-2.0452168714952448E-2"/>
                  <c:y val="3.689787236049599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C42-4454-B2FD-0D685339585C}"/>
                </c:ext>
              </c:extLst>
            </c:dLbl>
            <c:dLbl>
              <c:idx val="10"/>
              <c:layout>
                <c:manualLayout>
                  <c:x val="-9.042305582502283E-3"/>
                  <c:y val="1.883251029388872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C42-4454-B2FD-0D685339585C}"/>
                </c:ext>
              </c:extLst>
            </c:dLbl>
            <c:dLbl>
              <c:idx val="11"/>
              <c:layout>
                <c:manualLayout>
                  <c:x val="-7.0002058884084825E-2"/>
                  <c:y val="-2.609262883235488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C42-4454-B2FD-0D685339585C}"/>
                </c:ext>
              </c:extLst>
            </c:dLbl>
            <c:dLbl>
              <c:idx val="12"/>
              <c:layout>
                <c:manualLayout>
                  <c:x val="-4.0575225293332032E-2"/>
                  <c:y val="-1.102236120347704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C42-4454-B2FD-0D685339585C}"/>
                </c:ext>
              </c:extLst>
            </c:dLbl>
            <c:dLbl>
              <c:idx val="13"/>
              <c:layout>
                <c:manualLayout>
                  <c:x val="-2.4706609017912291E-2"/>
                  <c:y val="4.696673189823874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C42-4454-B2FD-0D685339585C}"/>
                </c:ext>
              </c:extLst>
            </c:dLbl>
            <c:dLbl>
              <c:idx val="14"/>
              <c:layout>
                <c:manualLayout>
                  <c:x val="-0.10551350866475089"/>
                  <c:y val="-2.078563713629440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C42-4454-B2FD-0D685339585C}"/>
                </c:ext>
              </c:extLst>
            </c:dLbl>
            <c:dLbl>
              <c:idx val="15"/>
              <c:layout>
                <c:manualLayout>
                  <c:x val="-5.0268396772756345E-2"/>
                  <c:y val="-3.068687240294502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C42-4454-B2FD-0D685339585C}"/>
                </c:ext>
              </c:extLst>
            </c:dLbl>
            <c:dLbl>
              <c:idx val="16"/>
              <c:layout>
                <c:manualLayout>
                  <c:x val="-8.9001312418960123E-3"/>
                  <c:y val="3.29451605752314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FC42-4454-B2FD-0D685339585C}"/>
                </c:ext>
              </c:extLst>
            </c:dLbl>
            <c:dLbl>
              <c:idx val="17"/>
              <c:layout>
                <c:manualLayout>
                  <c:x val="-2.2250328104739828E-2"/>
                  <c:y val="-3.594017517297978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FC42-4454-B2FD-0D685339585C}"/>
                </c:ext>
              </c:extLst>
            </c:dLbl>
            <c:dLbl>
              <c:idx val="18"/>
              <c:layout>
                <c:manualLayout>
                  <c:x val="-8.1765575799071476E-3"/>
                  <c:y val="-3.9682764280559758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C42-4454-B2FD-0D685339585C}"/>
                </c:ext>
              </c:extLst>
            </c:dLbl>
            <c:dLbl>
              <c:idx val="19"/>
              <c:layout>
                <c:manualLayout>
                  <c:x val="-6.5518456296765649E-3"/>
                  <c:y val="-6.579598998202998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C42-4454-B2FD-0D685339585C}"/>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C42-4454-B2FD-0D685339585C}"/>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C42-4454-B2FD-0D685339585C}"/>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C42-4454-B2FD-0D685339585C}"/>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C42-4454-B2FD-0D685339585C}"/>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C42-4454-B2FD-0D685339585C}"/>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C42-4454-B2FD-0D685339585C}"/>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status_Asia'!$A$3:$A$22</c:f>
              <c:strCache>
                <c:ptCount val="20"/>
                <c:pt idx="0">
                  <c:v>Bangladesh</c:v>
                </c:pt>
                <c:pt idx="1">
                  <c:v>Japan</c:v>
                </c:pt>
                <c:pt idx="2">
                  <c:v>Pakistan</c:v>
                </c:pt>
                <c:pt idx="3">
                  <c:v>Philippines</c:v>
                </c:pt>
                <c:pt idx="4">
                  <c:v>Indonesia</c:v>
                </c:pt>
                <c:pt idx="5">
                  <c:v>Nepal</c:v>
                </c:pt>
                <c:pt idx="6">
                  <c:v>Afghanistan</c:v>
                </c:pt>
                <c:pt idx="7">
                  <c:v>China</c:v>
                </c:pt>
                <c:pt idx="8">
                  <c:v>Lao PDR</c:v>
                </c:pt>
                <c:pt idx="9">
                  <c:v>Thailand</c:v>
                </c:pt>
                <c:pt idx="10">
                  <c:v>Malaysia</c:v>
                </c:pt>
                <c:pt idx="11">
                  <c:v>Viet Nam</c:v>
                </c:pt>
                <c:pt idx="12">
                  <c:v>Iran</c:v>
                </c:pt>
                <c:pt idx="13">
                  <c:v>Mongolia</c:v>
                </c:pt>
                <c:pt idx="14">
                  <c:v>Timor-Leste</c:v>
                </c:pt>
                <c:pt idx="15">
                  <c:v>Cambodia</c:v>
                </c:pt>
                <c:pt idx="16">
                  <c:v>Singapore</c:v>
                </c:pt>
                <c:pt idx="17">
                  <c:v>India</c:v>
                </c:pt>
                <c:pt idx="18">
                  <c:v>Sri Lanka</c:v>
                </c:pt>
                <c:pt idx="19">
                  <c:v>Myanmar</c:v>
                </c:pt>
              </c:strCache>
            </c:strRef>
          </c:xVal>
          <c:yVal>
            <c:numRef>
              <c:f>'TB pt know the status_Asia'!$B$3:$B$22</c:f>
              <c:numCache>
                <c:formatCode>General</c:formatCode>
                <c:ptCount val="20"/>
                <c:pt idx="0">
                  <c:v>2.8</c:v>
                </c:pt>
                <c:pt idx="1">
                  <c:v>6.9</c:v>
                </c:pt>
                <c:pt idx="2">
                  <c:v>29</c:v>
                </c:pt>
                <c:pt idx="3">
                  <c:v>33</c:v>
                </c:pt>
                <c:pt idx="4">
                  <c:v>50</c:v>
                </c:pt>
                <c:pt idx="5">
                  <c:v>51</c:v>
                </c:pt>
                <c:pt idx="6">
                  <c:v>65</c:v>
                </c:pt>
                <c:pt idx="7">
                  <c:v>68</c:v>
                </c:pt>
                <c:pt idx="8">
                  <c:v>81</c:v>
                </c:pt>
                <c:pt idx="9">
                  <c:v>82</c:v>
                </c:pt>
                <c:pt idx="10">
                  <c:v>83</c:v>
                </c:pt>
                <c:pt idx="11">
                  <c:v>84</c:v>
                </c:pt>
                <c:pt idx="12">
                  <c:v>86</c:v>
                </c:pt>
                <c:pt idx="13">
                  <c:v>87</c:v>
                </c:pt>
                <c:pt idx="14">
                  <c:v>89</c:v>
                </c:pt>
                <c:pt idx="15">
                  <c:v>90</c:v>
                </c:pt>
                <c:pt idx="16">
                  <c:v>91</c:v>
                </c:pt>
                <c:pt idx="17">
                  <c:v>92</c:v>
                </c:pt>
                <c:pt idx="18">
                  <c:v>92</c:v>
                </c:pt>
                <c:pt idx="19">
                  <c:v>95</c:v>
                </c:pt>
              </c:numCache>
            </c:numRef>
          </c:yVal>
          <c:smooth val="0"/>
          <c:extLst>
            <c:ext xmlns:c16="http://schemas.microsoft.com/office/drawing/2014/chart" uri="{C3380CC4-5D6E-409C-BE32-E72D297353CC}">
              <c16:uniqueId val="{00000014-FC42-4454-B2FD-0D685339585C}"/>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4137012610913381E-2"/>
          <c:y val="2.524367737391147E-2"/>
          <c:w val="0.88507543509481335"/>
          <c:h val="0.90965973706060355"/>
        </c:manualLayout>
      </c:layout>
      <c:scatterChart>
        <c:scatterStyle val="lineMarker"/>
        <c:varyColors val="0"/>
        <c:ser>
          <c:idx val="0"/>
          <c:order val="0"/>
          <c:spPr>
            <a:ln w="28575">
              <a:noFill/>
            </a:ln>
          </c:spPr>
          <c:marker>
            <c:symbol val="circle"/>
            <c:size val="7"/>
            <c:spPr>
              <a:solidFill>
                <a:srgbClr val="E31837"/>
              </a:solidFill>
              <a:ln>
                <a:noFill/>
              </a:ln>
            </c:spPr>
          </c:marker>
          <c:dPt>
            <c:idx val="27"/>
            <c:marker>
              <c:symbol val="square"/>
              <c:size val="13"/>
            </c:marker>
            <c:bubble3D val="0"/>
            <c:extLst>
              <c:ext xmlns:c16="http://schemas.microsoft.com/office/drawing/2014/chart" uri="{C3380CC4-5D6E-409C-BE32-E72D297353CC}">
                <c16:uniqueId val="{00000000-B1D0-47CB-B1C8-953217E7279F}"/>
              </c:ext>
            </c:extLst>
          </c:dPt>
          <c:dLbls>
            <c:dLbl>
              <c:idx val="0"/>
              <c:layout>
                <c:manualLayout>
                  <c:x val="-1.2800189623874109E-2"/>
                  <c:y val="6.054419077012358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1D0-47CB-B1C8-953217E7279F}"/>
                </c:ext>
              </c:extLst>
            </c:dLbl>
            <c:dLbl>
              <c:idx val="1"/>
              <c:layout>
                <c:manualLayout>
                  <c:x val="-9.1605140825813502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D0-47CB-B1C8-953217E7279F}"/>
                </c:ext>
              </c:extLst>
            </c:dLbl>
            <c:dLbl>
              <c:idx val="3"/>
              <c:layout>
                <c:manualLayout>
                  <c:x val="-9.9779388809878994E-2"/>
                  <c:y val="1.60434719529405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D0-47CB-B1C8-953217E7279F}"/>
                </c:ext>
              </c:extLst>
            </c:dLbl>
            <c:dLbl>
              <c:idx val="4"/>
              <c:layout>
                <c:manualLayout>
                  <c:x val="-3.0837004405286344E-2"/>
                  <c:y val="3.015075376884422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D0-47CB-B1C8-953217E7279F}"/>
                </c:ext>
              </c:extLst>
            </c:dLbl>
            <c:dLbl>
              <c:idx val="5"/>
              <c:layout>
                <c:manualLayout>
                  <c:x val="-2.055800293685767E-2"/>
                  <c:y val="2.3450586264656615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D0-47CB-B1C8-953217E7279F}"/>
                </c:ext>
              </c:extLst>
            </c:dLbl>
            <c:dLbl>
              <c:idx val="6"/>
              <c:layout>
                <c:manualLayout>
                  <c:x val="-6.4260322668854258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D0-47CB-B1C8-953217E7279F}"/>
                </c:ext>
              </c:extLst>
            </c:dLbl>
            <c:dLbl>
              <c:idx val="7"/>
              <c:layout>
                <c:manualLayout>
                  <c:x val="-4.1017227235438884E-3"/>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D0-47CB-B1C8-953217E7279F}"/>
                </c:ext>
              </c:extLst>
            </c:dLbl>
            <c:dLbl>
              <c:idx val="8"/>
              <c:layout>
                <c:manualLayout>
                  <c:x val="-0.11369546868315469"/>
                  <c:y val="-6.191324074440444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D0-47CB-B1C8-953217E7279F}"/>
                </c:ext>
              </c:extLst>
            </c:dLbl>
            <c:dLbl>
              <c:idx val="9"/>
              <c:layout>
                <c:manualLayout>
                  <c:x val="-5.6056877221766423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1D0-47CB-B1C8-953217E7279F}"/>
                </c:ext>
              </c:extLst>
            </c:dLbl>
            <c:dLbl>
              <c:idx val="12"/>
              <c:layout>
                <c:manualLayout>
                  <c:x val="-9.4339622641509441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D0-47CB-B1C8-953217E7279F}"/>
                </c:ext>
              </c:extLst>
            </c:dLbl>
            <c:dLbl>
              <c:idx val="13"/>
              <c:layout>
                <c:manualLayout>
                  <c:x val="-1.7774131802023516E-2"/>
                  <c:y val="2.998500749625187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1D0-47CB-B1C8-953217E7279F}"/>
                </c:ext>
              </c:extLst>
            </c:dLbl>
            <c:dLbl>
              <c:idx val="14"/>
              <c:layout>
                <c:manualLayout>
                  <c:x val="-4.2384468143286849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1D0-47CB-B1C8-953217E7279F}"/>
                </c:ext>
              </c:extLst>
            </c:dLbl>
            <c:dLbl>
              <c:idx val="16"/>
              <c:layout>
                <c:manualLayout>
                  <c:x val="-9.2972381733661472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1D0-47CB-B1C8-953217E7279F}"/>
                </c:ext>
              </c:extLst>
            </c:dLbl>
            <c:dLbl>
              <c:idx val="18"/>
              <c:layout>
                <c:manualLayout>
                  <c:x val="-0.11484823625922888"/>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1D0-47CB-B1C8-953217E7279F}"/>
                </c:ext>
              </c:extLst>
            </c:dLbl>
            <c:dLbl>
              <c:idx val="19"/>
              <c:layout>
                <c:manualLayout>
                  <c:x val="-5.0587913590374622E-2"/>
                  <c:y val="-3.4982508745627187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1D0-47CB-B1C8-953217E7279F}"/>
                </c:ext>
              </c:extLst>
            </c:dLbl>
            <c:dLbl>
              <c:idx val="20"/>
              <c:layout>
                <c:manualLayout>
                  <c:x val="-1.2305168170631665E-2"/>
                  <c:y val="1.7491254372813594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1D0-47CB-B1C8-953217E7279F}"/>
                </c:ext>
              </c:extLst>
            </c:dLbl>
            <c:dLbl>
              <c:idx val="21"/>
              <c:layout>
                <c:manualLayout>
                  <c:x val="-3.1446540880503145E-2"/>
                  <c:y val="-2.498750624687656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1D0-47CB-B1C8-953217E7279F}"/>
                </c:ext>
              </c:extLst>
            </c:dLbl>
            <c:dLbl>
              <c:idx val="22"/>
              <c:layout>
                <c:manualLayout>
                  <c:x val="0"/>
                  <c:y val="9.995002498750625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1D0-47CB-B1C8-953217E7279F}"/>
                </c:ext>
              </c:extLst>
            </c:dLbl>
            <c:dLbl>
              <c:idx val="23"/>
              <c:layout>
                <c:manualLayout>
                  <c:x val="-3.2813781788351107E-2"/>
                  <c:y val="-3.2483758120939531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1D0-47CB-B1C8-953217E7279F}"/>
                </c:ext>
              </c:extLst>
            </c:dLbl>
            <c:dLbl>
              <c:idx val="25"/>
              <c:layout>
                <c:manualLayout>
                  <c:x val="-9.1605140825813614E-2"/>
                  <c:y val="-2.248875562218892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1D0-47CB-B1C8-953217E7279F}"/>
                </c:ext>
              </c:extLst>
            </c:dLbl>
            <c:dLbl>
              <c:idx val="27"/>
              <c:layout>
                <c:manualLayout>
                  <c:x val="-9.5706863549357389E-3"/>
                  <c:y val="3.7481259370314796E-2"/>
                </c:manualLayout>
              </c:layout>
              <c:tx>
                <c:rich>
                  <a:bodyPr/>
                  <a:lstStyle/>
                  <a:p>
                    <a:r>
                      <a:rPr lang="en-US"/>
                      <a:t>Regional median</a:t>
                    </a:r>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1D0-47CB-B1C8-953217E7279F}"/>
                </c:ext>
              </c:extLst>
            </c:dLbl>
            <c:spPr>
              <a:noFill/>
              <a:ln>
                <a:noFill/>
              </a:ln>
              <a:effectLst/>
            </c:spPr>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xVal>
            <c:strRef>
              <c:f>'TB pt know the status_Pacific'!$A$3:$A$13</c:f>
              <c:strCache>
                <c:ptCount val="11"/>
                <c:pt idx="0">
                  <c:v>Solomon Islands</c:v>
                </c:pt>
                <c:pt idx="1">
                  <c:v>Kiribati</c:v>
                </c:pt>
                <c:pt idx="2">
                  <c:v>PNG</c:v>
                </c:pt>
                <c:pt idx="3">
                  <c:v>Australia</c:v>
                </c:pt>
                <c:pt idx="4">
                  <c:v>Tuvalu</c:v>
                </c:pt>
                <c:pt idx="5">
                  <c:v>Vanuatu</c:v>
                </c:pt>
                <c:pt idx="6">
                  <c:v>New Zealand</c:v>
                </c:pt>
                <c:pt idx="7">
                  <c:v>Marshall Islands</c:v>
                </c:pt>
                <c:pt idx="8">
                  <c:v>Micronesia</c:v>
                </c:pt>
                <c:pt idx="9">
                  <c:v>Fiji</c:v>
                </c:pt>
                <c:pt idx="10">
                  <c:v>Tonga</c:v>
                </c:pt>
              </c:strCache>
            </c:strRef>
          </c:xVal>
          <c:yVal>
            <c:numRef>
              <c:f>'TB pt know the status_Pacific'!$B$3:$B$13</c:f>
              <c:numCache>
                <c:formatCode>General</c:formatCode>
                <c:ptCount val="11"/>
                <c:pt idx="0">
                  <c:v>38</c:v>
                </c:pt>
                <c:pt idx="1">
                  <c:v>42</c:v>
                </c:pt>
                <c:pt idx="2">
                  <c:v>61</c:v>
                </c:pt>
                <c:pt idx="3">
                  <c:v>90</c:v>
                </c:pt>
                <c:pt idx="4">
                  <c:v>90</c:v>
                </c:pt>
                <c:pt idx="5">
                  <c:v>92</c:v>
                </c:pt>
                <c:pt idx="6">
                  <c:v>92</c:v>
                </c:pt>
                <c:pt idx="7">
                  <c:v>92</c:v>
                </c:pt>
                <c:pt idx="8">
                  <c:v>99</c:v>
                </c:pt>
                <c:pt idx="9">
                  <c:v>100</c:v>
                </c:pt>
                <c:pt idx="10">
                  <c:v>100</c:v>
                </c:pt>
              </c:numCache>
            </c:numRef>
          </c:yVal>
          <c:smooth val="0"/>
          <c:extLst>
            <c:ext xmlns:c16="http://schemas.microsoft.com/office/drawing/2014/chart" uri="{C3380CC4-5D6E-409C-BE32-E72D297353CC}">
              <c16:uniqueId val="{00000015-B1D0-47CB-B1C8-953217E7279F}"/>
            </c:ext>
          </c:extLst>
        </c:ser>
        <c:dLbls>
          <c:showLegendKey val="0"/>
          <c:showVal val="0"/>
          <c:showCatName val="0"/>
          <c:showSerName val="0"/>
          <c:showPercent val="0"/>
          <c:showBubbleSize val="0"/>
        </c:dLbls>
        <c:axId val="54230400"/>
        <c:axId val="54240384"/>
      </c:scatterChart>
      <c:valAx>
        <c:axId val="54230400"/>
        <c:scaling>
          <c:orientation val="minMax"/>
        </c:scaling>
        <c:delete val="1"/>
        <c:axPos val="b"/>
        <c:numFmt formatCode="#,##0" sourceLinked="1"/>
        <c:majorTickMark val="out"/>
        <c:minorTickMark val="none"/>
        <c:tickLblPos val="nextTo"/>
        <c:crossAx val="54240384"/>
        <c:crosses val="autoZero"/>
        <c:crossBetween val="midCat"/>
      </c:valAx>
      <c:valAx>
        <c:axId val="54240384"/>
        <c:scaling>
          <c:orientation val="minMax"/>
          <c:max val="100"/>
        </c:scaling>
        <c:delete val="0"/>
        <c:axPos val="l"/>
        <c:majorGridlines>
          <c:spPr>
            <a:ln w="15875">
              <a:solidFill>
                <a:srgbClr val="C75F09"/>
              </a:solidFill>
              <a:prstDash val="sysDot"/>
            </a:ln>
          </c:spPr>
        </c:majorGridlines>
        <c:title>
          <c:tx>
            <c:rich>
              <a:bodyPr rot="-5400000" vert="horz"/>
              <a:lstStyle/>
              <a:p>
                <a:pPr>
                  <a:defRPr/>
                </a:pPr>
                <a:r>
                  <a:rPr lang="en-GB"/>
                  <a:t>TB</a:t>
                </a:r>
                <a:r>
                  <a:rPr lang="en-GB" baseline="0"/>
                  <a:t> patients with known HIV status (%)</a:t>
                </a:r>
                <a:endParaRPr lang="en-GB"/>
              </a:p>
            </c:rich>
          </c:tx>
          <c:layout>
            <c:manualLayout>
              <c:xMode val="edge"/>
              <c:yMode val="edge"/>
              <c:x val="1.9407930858519631E-2"/>
              <c:y val="0.2037866893324991"/>
            </c:manualLayout>
          </c:layout>
          <c:overlay val="0"/>
        </c:title>
        <c:numFmt formatCode="General" sourceLinked="1"/>
        <c:majorTickMark val="out"/>
        <c:minorTickMark val="none"/>
        <c:tickLblPos val="nextTo"/>
        <c:spPr>
          <a:ln>
            <a:noFill/>
          </a:ln>
        </c:spPr>
        <c:crossAx val="54230400"/>
        <c:crosses val="autoZero"/>
        <c:crossBetween val="midCat"/>
      </c:valAx>
    </c:plotArea>
    <c:plotVisOnly val="1"/>
    <c:dispBlanksAs val="gap"/>
    <c:showDLblsOverMax val="0"/>
  </c:chart>
  <c:txPr>
    <a:bodyPr/>
    <a:lstStyle/>
    <a:p>
      <a:pPr>
        <a:defRPr sz="12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28854366304607E-2"/>
          <c:y val="9.1735267785404376E-2"/>
          <c:w val="0.92417599921656768"/>
          <c:h val="0.49940017526865899"/>
        </c:manualLayout>
      </c:layout>
      <c:barChart>
        <c:barDir val="col"/>
        <c:grouping val="percentStacked"/>
        <c:varyColors val="0"/>
        <c:ser>
          <c:idx val="2"/>
          <c:order val="0"/>
          <c:tx>
            <c:strRef>
              <c:f>'[GR - Data working file.xlsx]TB treatment'!$J$89</c:f>
              <c:strCache>
                <c:ptCount val="1"/>
                <c:pt idx="0">
                  <c:v>TB patients living with HIV who are on ART</c:v>
                </c:pt>
              </c:strCache>
            </c:strRef>
          </c:tx>
          <c:spPr>
            <a:solidFill>
              <a:srgbClr val="009999"/>
            </a:solidFill>
            <a:ln>
              <a:noFill/>
            </a:ln>
            <a:effectLst/>
          </c:spPr>
          <c:invertIfNegative val="0"/>
          <c:dPt>
            <c:idx val="28"/>
            <c:invertIfNegative val="0"/>
            <c:bubble3D val="0"/>
            <c:extLst>
              <c:ext xmlns:c16="http://schemas.microsoft.com/office/drawing/2014/chart" uri="{C3380CC4-5D6E-409C-BE32-E72D297353CC}">
                <c16:uniqueId val="{00000000-8D65-4EA4-B2C8-8ED284B5B4D6}"/>
              </c:ext>
            </c:extLst>
          </c:dPt>
          <c:dLbls>
            <c:dLbl>
              <c:idx val="20"/>
              <c:tx>
                <c:rich>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r>
                      <a:rPr lang="en-US" sz="1600" b="1" dirty="0">
                        <a:solidFill>
                          <a:schemeClr val="bg1"/>
                        </a:solidFill>
                      </a:rPr>
                      <a:t>48</a:t>
                    </a:r>
                  </a:p>
                </c:rich>
              </c:tx>
              <c:numFmt formatCode="0%" sourceLinked="0"/>
              <c:spPr>
                <a:noFill/>
                <a:ln>
                  <a:noFill/>
                </a:ln>
                <a:effectLst/>
              </c:spPr>
              <c:txPr>
                <a:bodyPr rot="0" spcFirstLastPara="1" vertOverflow="ellipsis" vert="horz" wrap="square" anchor="ctr" anchorCtr="1"/>
                <a:lstStyle/>
                <a:p>
                  <a:pPr>
                    <a:defRPr sz="1600" b="1" i="0" u="none" strike="noStrike" kern="1200" baseline="0">
                      <a:solidFill>
                        <a:schemeClr val="bg1"/>
                      </a:solidFill>
                      <a:latin typeface="Arial Nova" panose="020B05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65-4EA4-B2C8-8ED284B5B4D6}"/>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Nova" panose="020B05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treatment'!$J$90:$J$110</c:f>
              <c:numCache>
                <c:formatCode>0%</c:formatCode>
                <c:ptCount val="21"/>
                <c:pt idx="0">
                  <c:v>0.627</c:v>
                </c:pt>
                <c:pt idx="1">
                  <c:v>0.55889999999999995</c:v>
                </c:pt>
                <c:pt idx="2">
                  <c:v>0.55769230769230771</c:v>
                </c:pt>
                <c:pt idx="3">
                  <c:v>0.54545454545454541</c:v>
                </c:pt>
                <c:pt idx="4">
                  <c:v>0.5423728813559322</c:v>
                </c:pt>
                <c:pt idx="5">
                  <c:v>0.52835714285714286</c:v>
                </c:pt>
                <c:pt idx="6">
                  <c:v>0.51351351351351349</c:v>
                </c:pt>
                <c:pt idx="7">
                  <c:v>0.44098360655737706</c:v>
                </c:pt>
                <c:pt idx="8">
                  <c:v>0.43835714285714283</c:v>
                </c:pt>
                <c:pt idx="9">
                  <c:v>0.43054545454545456</c:v>
                </c:pt>
                <c:pt idx="10">
                  <c:v>0.40083333333333332</c:v>
                </c:pt>
                <c:pt idx="11">
                  <c:v>0.31632653061224492</c:v>
                </c:pt>
                <c:pt idx="12">
                  <c:v>0.26289473684210524</c:v>
                </c:pt>
                <c:pt idx="13">
                  <c:v>0.22588235294117648</c:v>
                </c:pt>
                <c:pt idx="14">
                  <c:v>0.1657142857142857</c:v>
                </c:pt>
                <c:pt idx="15">
                  <c:v>0.13718181818181818</c:v>
                </c:pt>
                <c:pt idx="16">
                  <c:v>0.11764705882352941</c:v>
                </c:pt>
                <c:pt idx="17">
                  <c:v>9.6862745098039216E-2</c:v>
                </c:pt>
                <c:pt idx="18">
                  <c:v>1.5909090909090907E-2</c:v>
                </c:pt>
                <c:pt idx="20">
                  <c:v>0.4822063376782233</c:v>
                </c:pt>
              </c:numCache>
            </c:numRef>
          </c:val>
          <c:extLst>
            <c:ext xmlns:c16="http://schemas.microsoft.com/office/drawing/2014/chart" uri="{C3380CC4-5D6E-409C-BE32-E72D297353CC}">
              <c16:uniqueId val="{00000002-8D65-4EA4-B2C8-8ED284B5B4D6}"/>
            </c:ext>
          </c:extLst>
        </c:ser>
        <c:ser>
          <c:idx val="1"/>
          <c:order val="1"/>
          <c:tx>
            <c:strRef>
              <c:f>'[GR - Data working file.xlsx]TB treatment'!$K$89</c:f>
              <c:strCache>
                <c:ptCount val="1"/>
                <c:pt idx="0">
                  <c:v>Treatment gap</c:v>
                </c:pt>
              </c:strCache>
            </c:strRef>
          </c:tx>
          <c:spPr>
            <a:pattFill prst="narHorz">
              <a:fgClr>
                <a:srgbClr val="FF7C80"/>
              </a:fgClr>
              <a:bgClr>
                <a:sysClr val="window" lastClr="FFFFFF"/>
              </a:bgClr>
            </a:pattFill>
            <a:ln>
              <a:noFill/>
            </a:ln>
            <a:effectLst/>
          </c:spPr>
          <c:invertIfNegative val="0"/>
          <c:dPt>
            <c:idx val="28"/>
            <c:invertIfNegative val="0"/>
            <c:bubble3D val="0"/>
            <c:extLst>
              <c:ext xmlns:c16="http://schemas.microsoft.com/office/drawing/2014/chart" uri="{C3380CC4-5D6E-409C-BE32-E72D297353CC}">
                <c16:uniqueId val="{00000003-8D65-4EA4-B2C8-8ED284B5B4D6}"/>
              </c:ext>
            </c:extLst>
          </c:dPt>
          <c:cat>
            <c:strRef>
              <c:f>'[1]TB treatment'!$E$90:$E$110</c:f>
              <c:strCache>
                <c:ptCount val="21"/>
                <c:pt idx="0">
                  <c:v>India</c:v>
                </c:pt>
                <c:pt idx="1">
                  <c:v>Thailand</c:v>
                </c:pt>
                <c:pt idx="2">
                  <c:v>Cambodia</c:v>
                </c:pt>
                <c:pt idx="3">
                  <c:v>Sri Lanka</c:v>
                </c:pt>
                <c:pt idx="4">
                  <c:v>Timor-Leste</c:v>
                </c:pt>
                <c:pt idx="5">
                  <c:v>Myanmar</c:v>
                </c:pt>
                <c:pt idx="6">
                  <c:v>Fiji</c:v>
                </c:pt>
                <c:pt idx="7">
                  <c:v>Lao PDR</c:v>
                </c:pt>
                <c:pt idx="8">
                  <c:v>China</c:v>
                </c:pt>
                <c:pt idx="9">
                  <c:v>Viet Nam</c:v>
                </c:pt>
                <c:pt idx="10">
                  <c:v>Papua New Guinea</c:v>
                </c:pt>
                <c:pt idx="11">
                  <c:v>Nepal</c:v>
                </c:pt>
                <c:pt idx="12">
                  <c:v>Indonesia</c:v>
                </c:pt>
                <c:pt idx="13">
                  <c:v>Malaysia</c:v>
                </c:pt>
                <c:pt idx="14">
                  <c:v>Bangladesh</c:v>
                </c:pt>
                <c:pt idx="15">
                  <c:v>Philippines</c:v>
                </c:pt>
                <c:pt idx="16">
                  <c:v>Mongolia</c:v>
                </c:pt>
                <c:pt idx="17">
                  <c:v>Pakistan</c:v>
                </c:pt>
                <c:pt idx="18">
                  <c:v>Afghanistan</c:v>
                </c:pt>
                <c:pt idx="20">
                  <c:v>Asia-Pacific region</c:v>
                </c:pt>
              </c:strCache>
            </c:strRef>
          </c:cat>
          <c:val>
            <c:numRef>
              <c:f>'[1]TB treatment'!$K$90:$K$110</c:f>
              <c:numCache>
                <c:formatCode>0%</c:formatCode>
                <c:ptCount val="21"/>
                <c:pt idx="0">
                  <c:v>0.373</c:v>
                </c:pt>
                <c:pt idx="1">
                  <c:v>0.44110000000000005</c:v>
                </c:pt>
                <c:pt idx="2">
                  <c:v>0.44230769230769229</c:v>
                </c:pt>
                <c:pt idx="3">
                  <c:v>0.45454545454545459</c:v>
                </c:pt>
                <c:pt idx="4">
                  <c:v>0.4576271186440678</c:v>
                </c:pt>
                <c:pt idx="5">
                  <c:v>0.47164285714285714</c:v>
                </c:pt>
                <c:pt idx="6">
                  <c:v>0.48648648648648651</c:v>
                </c:pt>
                <c:pt idx="7">
                  <c:v>0.55901639344262288</c:v>
                </c:pt>
                <c:pt idx="8">
                  <c:v>0.56164285714285711</c:v>
                </c:pt>
                <c:pt idx="9">
                  <c:v>0.56945454545454544</c:v>
                </c:pt>
                <c:pt idx="10">
                  <c:v>0.59916666666666663</c:v>
                </c:pt>
                <c:pt idx="11">
                  <c:v>0.68367346938775508</c:v>
                </c:pt>
                <c:pt idx="12">
                  <c:v>0.73710526315789471</c:v>
                </c:pt>
                <c:pt idx="13">
                  <c:v>0.77411764705882358</c:v>
                </c:pt>
                <c:pt idx="14">
                  <c:v>0.8342857142857143</c:v>
                </c:pt>
                <c:pt idx="15">
                  <c:v>0.86281818181818182</c:v>
                </c:pt>
                <c:pt idx="16">
                  <c:v>0.88235294117647056</c:v>
                </c:pt>
                <c:pt idx="17">
                  <c:v>0.90313725490196073</c:v>
                </c:pt>
                <c:pt idx="18">
                  <c:v>0.98409090909090913</c:v>
                </c:pt>
                <c:pt idx="20">
                  <c:v>0.5177936623217767</c:v>
                </c:pt>
              </c:numCache>
            </c:numRef>
          </c:val>
          <c:extLst>
            <c:ext xmlns:c16="http://schemas.microsoft.com/office/drawing/2014/chart" uri="{C3380CC4-5D6E-409C-BE32-E72D297353CC}">
              <c16:uniqueId val="{00000004-8D65-4EA4-B2C8-8ED284B5B4D6}"/>
            </c:ext>
          </c:extLst>
        </c:ser>
        <c:dLbls>
          <c:showLegendKey val="0"/>
          <c:showVal val="0"/>
          <c:showCatName val="0"/>
          <c:showSerName val="0"/>
          <c:showPercent val="0"/>
          <c:showBubbleSize val="0"/>
        </c:dLbls>
        <c:gapWidth val="72"/>
        <c:overlap val="100"/>
        <c:axId val="518174544"/>
        <c:axId val="518175200"/>
      </c:barChart>
      <c:catAx>
        <c:axId val="51817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5200"/>
        <c:crosses val="autoZero"/>
        <c:auto val="1"/>
        <c:lblAlgn val="ctr"/>
        <c:lblOffset val="100"/>
        <c:noMultiLvlLbl val="0"/>
      </c:catAx>
      <c:valAx>
        <c:axId val="51817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Arial" panose="020B0604020202020204" pitchFamily="34" charset="0"/>
              </a:defRPr>
            </a:pPr>
            <a:endParaRPr lang="en-US"/>
          </a:p>
        </c:txPr>
        <c:crossAx val="518174544"/>
        <c:crosses val="autoZero"/>
        <c:crossBetween val="between"/>
        <c:majorUnit val="0.25"/>
      </c:valAx>
      <c:spPr>
        <a:noFill/>
        <a:ln>
          <a:noFill/>
        </a:ln>
        <a:effectLst/>
      </c:spPr>
    </c:plotArea>
    <c:plotVisOnly val="1"/>
    <c:dispBlanksAs val="gap"/>
    <c:showDLblsOverMax val="0"/>
    <c:extLst/>
  </c:chart>
  <c:spPr>
    <a:solidFill>
      <a:schemeClr val="bg1"/>
    </a:solidFill>
    <a:ln w="9525" cap="flat" cmpd="sng" algn="ctr">
      <a:noFill/>
      <a:round/>
    </a:ln>
    <a:effectLst/>
  </c:spPr>
  <c:txPr>
    <a:bodyPr/>
    <a:lstStyle/>
    <a:p>
      <a:pPr>
        <a:defRPr sz="1400" b="0">
          <a:latin typeface="Arial Nova" panose="020B0504020202020204" pitchFamily="34" charset="0"/>
          <a:cs typeface="Arial" panose="020B060402020202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09382846442653"/>
          <c:y val="2.3901257319054309E-2"/>
          <c:w val="0.6771675657630698"/>
          <c:h val="0.89483446779616105"/>
        </c:manualLayout>
      </c:layout>
      <c:doughnutChart>
        <c:varyColors val="1"/>
        <c:ser>
          <c:idx val="0"/>
          <c:order val="0"/>
          <c:spPr>
            <a:ln w="12700">
              <a:noFill/>
            </a:ln>
          </c:spPr>
          <c:dPt>
            <c:idx val="0"/>
            <c:bubble3D val="0"/>
            <c:spPr>
              <a:solidFill>
                <a:srgbClr val="0099CC"/>
              </a:solidFill>
              <a:ln w="12700">
                <a:noFill/>
              </a:ln>
            </c:spPr>
            <c:extLst>
              <c:ext xmlns:c16="http://schemas.microsoft.com/office/drawing/2014/chart" uri="{C3380CC4-5D6E-409C-BE32-E72D297353CC}">
                <c16:uniqueId val="{00000001-7BDA-49BE-BB75-16640879D114}"/>
              </c:ext>
            </c:extLst>
          </c:dPt>
          <c:dPt>
            <c:idx val="1"/>
            <c:bubble3D val="0"/>
            <c:spPr>
              <a:noFill/>
              <a:ln w="12700">
                <a:noFill/>
              </a:ln>
            </c:spPr>
            <c:extLst>
              <c:ext xmlns:c16="http://schemas.microsoft.com/office/drawing/2014/chart" uri="{C3380CC4-5D6E-409C-BE32-E72D297353CC}">
                <c16:uniqueId val="{00000003-7BDA-49BE-BB75-16640879D114}"/>
              </c:ext>
            </c:extLst>
          </c:dPt>
          <c:cat>
            <c:strRef>
              <c:f>Sheet2!$B$24:$B$25</c:f>
              <c:strCache>
                <c:ptCount val="2"/>
                <c:pt idx="0">
                  <c:v>HIV testing coverage among notified TB cases</c:v>
                </c:pt>
                <c:pt idx="1">
                  <c:v>Others</c:v>
                </c:pt>
              </c:strCache>
            </c:strRef>
          </c:cat>
          <c:val>
            <c:numRef>
              <c:f>Sheet2!$C$24:$C$25</c:f>
              <c:numCache>
                <c:formatCode>General</c:formatCode>
                <c:ptCount val="2"/>
                <c:pt idx="0">
                  <c:v>61.972254768492995</c:v>
                </c:pt>
                <c:pt idx="1">
                  <c:v>38.027745231507005</c:v>
                </c:pt>
              </c:numCache>
            </c:numRef>
          </c:val>
          <c:extLst>
            <c:ext xmlns:c16="http://schemas.microsoft.com/office/drawing/2014/chart" uri="{C3380CC4-5D6E-409C-BE32-E72D297353CC}">
              <c16:uniqueId val="{00000004-7BDA-49BE-BB75-16640879D114}"/>
            </c:ext>
          </c:extLst>
        </c:ser>
        <c:dLbls>
          <c:showLegendKey val="0"/>
          <c:showVal val="0"/>
          <c:showCatName val="0"/>
          <c:showSerName val="0"/>
          <c:showPercent val="0"/>
          <c:showBubbleSize val="0"/>
          <c:showLeaderLines val="1"/>
        </c:dLbls>
        <c:firstSliceAng val="0"/>
        <c:holeSize val="70"/>
      </c:doughnutChart>
    </c:plotArea>
    <c:plotVisOnly val="1"/>
    <c:dispBlanksAs val="gap"/>
    <c:showDLblsOverMax val="0"/>
  </c:chart>
  <c:txPr>
    <a:bodyPr/>
    <a:lstStyle/>
    <a:p>
      <a:pPr>
        <a:defRPr sz="1000" b="1">
          <a:latin typeface="Arial" pitchFamily="34" charset="0"/>
          <a:cs typeface="Arial"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16254387136187E-2"/>
          <c:y val="9.815950920245399E-2"/>
          <c:w val="0.9516749122572763"/>
          <c:h val="0.7185634020050677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81CCFF"/>
              </a:solidFill>
              <a:ln>
                <a:noFill/>
              </a:ln>
              <a:effectLst/>
            </c:spPr>
            <c:extLst>
              <c:ext xmlns:c16="http://schemas.microsoft.com/office/drawing/2014/chart" uri="{C3380CC4-5D6E-409C-BE32-E72D297353CC}">
                <c16:uniqueId val="{00000001-8789-412B-9E7C-6D09F1146BE8}"/>
              </c:ext>
            </c:extLst>
          </c:dPt>
          <c:dPt>
            <c:idx val="1"/>
            <c:invertIfNegative val="0"/>
            <c:bubble3D val="0"/>
            <c:spPr>
              <a:solidFill>
                <a:srgbClr val="FF7C80"/>
              </a:solidFill>
              <a:ln>
                <a:noFill/>
              </a:ln>
              <a:effectLst/>
            </c:spPr>
            <c:extLst>
              <c:ext xmlns:c16="http://schemas.microsoft.com/office/drawing/2014/chart" uri="{C3380CC4-5D6E-409C-BE32-E72D297353CC}">
                <c16:uniqueId val="{00000003-8789-412B-9E7C-6D09F1146BE8}"/>
              </c:ext>
            </c:extLst>
          </c:dPt>
          <c:dPt>
            <c:idx val="2"/>
            <c:invertIfNegative val="0"/>
            <c:bubble3D val="0"/>
            <c:spPr>
              <a:solidFill>
                <a:srgbClr val="92D050"/>
              </a:solidFill>
              <a:ln>
                <a:noFill/>
              </a:ln>
              <a:effectLst/>
            </c:spPr>
            <c:extLst>
              <c:ext xmlns:c16="http://schemas.microsoft.com/office/drawing/2014/chart" uri="{C3380CC4-5D6E-409C-BE32-E72D297353CC}">
                <c16:uniqueId val="{00000005-8789-412B-9E7C-6D09F1146BE8}"/>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Nova" panose="020B050402020202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'TB patient 3-90s'!$D$1:$F$1</c:f>
              <c:strCache>
                <c:ptCount val="3"/>
                <c:pt idx="0">
                  <c:v>Estimated TB patients who are living with HIV</c:v>
                </c:pt>
                <c:pt idx="1">
                  <c:v>Know their HIV status</c:v>
                </c:pt>
                <c:pt idx="2">
                  <c:v>On ART</c:v>
                </c:pt>
              </c:strCache>
            </c:strRef>
          </c:cat>
          <c:val>
            <c:numRef>
              <c:f>'TB patient 3-90s'!$D$2:$F$2</c:f>
              <c:numCache>
                <c:formatCode>_-* #,##0_-;\-* #,##0_-;_-* "-"??_-;_-@_-</c:formatCode>
                <c:ptCount val="3"/>
                <c:pt idx="0">
                  <c:v>157000</c:v>
                </c:pt>
                <c:pt idx="1">
                  <c:v>92000</c:v>
                </c:pt>
                <c:pt idx="2">
                  <c:v>76000</c:v>
                </c:pt>
              </c:numCache>
            </c:numRef>
          </c:val>
          <c:extLst>
            <c:ext xmlns:c16="http://schemas.microsoft.com/office/drawing/2014/chart" uri="{C3380CC4-5D6E-409C-BE32-E72D297353CC}">
              <c16:uniqueId val="{00000006-8789-412B-9E7C-6D09F1146BE8}"/>
            </c:ext>
          </c:extLst>
        </c:ser>
        <c:dLbls>
          <c:showLegendKey val="0"/>
          <c:showVal val="0"/>
          <c:showCatName val="0"/>
          <c:showSerName val="0"/>
          <c:showPercent val="0"/>
          <c:showBubbleSize val="0"/>
        </c:dLbls>
        <c:gapWidth val="219"/>
        <c:overlap val="-27"/>
        <c:axId val="1788102544"/>
        <c:axId val="1814196288"/>
      </c:barChart>
      <c:catAx>
        <c:axId val="1788102544"/>
        <c:scaling>
          <c:orientation val="minMax"/>
        </c:scaling>
        <c:delete val="0"/>
        <c:axPos val="b"/>
        <c:majorGridlines>
          <c:spPr>
            <a:ln w="9525" cap="flat" cmpd="sng" algn="ctr">
              <a:solidFill>
                <a:schemeClr val="tx1">
                  <a:lumMod val="15000"/>
                  <a:lumOff val="85000"/>
                </a:schemeClr>
              </a:solidFill>
              <a:prstDash val="sysDash"/>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814196288"/>
        <c:crosses val="autoZero"/>
        <c:auto val="1"/>
        <c:lblAlgn val="ctr"/>
        <c:lblOffset val="100"/>
        <c:noMultiLvlLbl val="0"/>
      </c:catAx>
      <c:valAx>
        <c:axId val="1814196288"/>
        <c:scaling>
          <c:orientation val="minMax"/>
          <c:max val="185541"/>
        </c:scaling>
        <c:delete val="0"/>
        <c:axPos val="l"/>
        <c:minorGridlines>
          <c:spPr>
            <a:ln w="9525" cap="flat" cmpd="sng" algn="ctr">
              <a:solidFill>
                <a:schemeClr val="accent6">
                  <a:lumMod val="20000"/>
                  <a:lumOff val="80000"/>
                </a:schemeClr>
              </a:solidFill>
              <a:prstDash val="sysDash"/>
              <a:round/>
            </a:ln>
            <a:effectLst/>
          </c:spPr>
        </c:minorGridlines>
        <c:numFmt formatCode="_-* #,##0_-;\-* #,##0_-;_-* &quot;-&quot;??_-;_-@_-" sourceLinked="1"/>
        <c:majorTickMark val="none"/>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panose="020B0504020202020204" pitchFamily="34" charset="0"/>
                <a:ea typeface="+mn-ea"/>
                <a:cs typeface="+mn-cs"/>
              </a:defRPr>
            </a:pPr>
            <a:endParaRPr lang="en-US"/>
          </a:p>
        </c:txPr>
        <c:crossAx val="1788102544"/>
        <c:crosses val="autoZero"/>
        <c:crossBetween val="between"/>
        <c:majorUnit val="18554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Nova" panose="020B0504020202020204"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'TB Deaths among PLHIV'!$A$3:$A$12</cx:f>
        <cx:lvl ptCount="10">
          <cx:pt idx="0">India</cx:pt>
          <cx:pt idx="1">Indonesia</cx:pt>
          <cx:pt idx="2">Myanmar</cx:pt>
          <cx:pt idx="3">China</cx:pt>
          <cx:pt idx="4">Pakistan</cx:pt>
          <cx:pt idx="5">Thailand</cx:pt>
          <cx:pt idx="6">Viet Nam</cx:pt>
          <cx:pt idx="7">Philippines</cx:pt>
          <cx:pt idx="8">Cambodia</cx:pt>
          <cx:pt idx="9">Others</cx:pt>
        </cx:lvl>
      </cx:strDim>
      <cx:numDim type="size">
        <cx:f>'TB Deaths among PLHIV'!$C$3:$C$12</cx:f>
        <cx:lvl ptCount="10" formatCode="0%">
          <cx:pt idx="0">0.37650602409638556</cx:pt>
          <cx:pt idx="1">0.16429353778751368</cx:pt>
          <cx:pt idx="2">0.099260679079956185</cx:pt>
          <cx:pt idx="3">0.071878422782037238</cx:pt>
          <cx:pt idx="4">0.068455640744797375</cx:pt>
          <cx:pt idx="5">0.068455640744797375</cx:pt>
          <cx:pt idx="6">0.061610076670317634</cx:pt>
          <cx:pt idx="7">0.016771631982475357</cx:pt>
          <cx:pt idx="8">0.016087075575027383</cx:pt>
          <cx:pt idx="9">0.056681270536692224</cx:pt>
        </cx:lvl>
      </cx:numDim>
    </cx:data>
  </cx:chartData>
  <cx:chart>
    <cx:title pos="t" align="ctr" overlay="0">
      <cx:tx>
        <cx:rich>
          <a:bodyPr vertOverflow="overflow" horzOverflow="overflow" wrap="square" lIns="0" tIns="0" rIns="0" bIns="0"/>
          <a:lstStyle/>
          <a:p>
            <a:pPr algn="ctr" rtl="0">
              <a:spcBef>
                <a:spcPts val="0"/>
              </a:spcBef>
              <a:spcAft>
                <a:spcPts val="0"/>
              </a:spcAft>
            </a:pPr>
            <a:r>
              <a:rPr lang="en-GB" sz="1800" b="1" i="0" baseline="0" dirty="0">
                <a:solidFill>
                  <a:srgbClr val="595959"/>
                </a:solidFill>
                <a:effectLst/>
                <a:latin typeface="Arial" panose="020B0604020202020204" pitchFamily="34" charset="0"/>
                <a:ea typeface="Arial" panose="020B0604020202020204" pitchFamily="34" charset="0"/>
                <a:cs typeface="Arial" panose="020B0604020202020204" pitchFamily="34" charset="0"/>
              </a:rPr>
              <a:t>Proportion of TB deaths among PLHIV by country</a:t>
            </a:r>
            <a:endParaRPr lang="en-US" dirty="0">
              <a:effectLst/>
            </a:endParaRPr>
          </a:p>
        </cx:rich>
      </cx:tx>
    </cx:title>
    <cx:plotArea>
      <cx:plotAreaRegion>
        <cx:series layoutId="treemap" uniqueId="{41528FDF-5A37-45CE-AC90-BA642AA3CEAE}">
          <cx:dataLabels>
            <cx:txPr>
              <a:bodyPr vertOverflow="overflow" horzOverflow="overflow" wrap="square" lIns="0" tIns="0" rIns="0" bIns="0"/>
              <a:lstStyle/>
              <a:p>
                <a:pPr algn="ctr" rtl="0">
                  <a:defRPr sz="1000" b="0" i="0">
                    <a:solidFill>
                      <a:srgbClr val="FFFFFF"/>
                    </a:solidFill>
                    <a:latin typeface="Arial" panose="020B0604020202020204" pitchFamily="34" charset="0"/>
                    <a:ea typeface="Arial" panose="020B0604020202020204" pitchFamily="34" charset="0"/>
                    <a:cs typeface="Arial" panose="020B0604020202020204" pitchFamily="34" charset="0"/>
                  </a:defRPr>
                </a:pPr>
                <a:endParaRPr lang="en-US" sz="1000">
                  <a:latin typeface="Arial" panose="020B0604020202020204" pitchFamily="34" charset="0"/>
                  <a:cs typeface="Arial" panose="020B0604020202020204" pitchFamily="34" charset="0"/>
                </a:endParaRPr>
              </a:p>
            </cx:txPr>
            <cx:visibility seriesName="0" categoryName="1" value="1"/>
            <cx:separator>, </cx:separator>
          </cx:dataLabels>
          <cx:dataId val="0"/>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B0C1CF-B3DD-4F0F-B3E1-12498BC19B21}" type="datetimeFigureOut">
              <a:rPr lang="en-GB" smtClean="0"/>
              <a:t>24/05/2022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E1A719-9A9C-4C01-AF3D-30968212D3E8}" type="slidenum">
              <a:rPr lang="en-GB" smtClean="0"/>
              <a:t>‹#›</a:t>
            </a:fld>
            <a:endParaRPr lang="en-GB"/>
          </a:p>
        </p:txBody>
      </p:sp>
    </p:spTree>
    <p:extLst>
      <p:ext uri="{BB962C8B-B14F-4D97-AF65-F5344CB8AC3E}">
        <p14:creationId xmlns:p14="http://schemas.microsoft.com/office/powerpoint/2010/main" val="198758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9F955FF-89FE-47A4-A150-268EB0A7FBB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337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256AD3-1B4D-4122-B1AA-7C10C1ECC0F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8466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world has the knowledge and the resources to </a:t>
            </a:r>
            <a:r>
              <a:rPr lang="en-US" b="1" dirty="0"/>
              <a:t>end the interlinked epidemics of tuberculosis and HIV</a:t>
            </a:r>
            <a:r>
              <a:rPr lang="en-US" dirty="0"/>
              <a:t>, but political commitment and country action are lacking. </a:t>
            </a:r>
          </a:p>
          <a:p>
            <a:r>
              <a:rPr lang="en-US" dirty="0"/>
              <a:t>There is need to make integration of services a reality, for the greater benefit of individual and community health while saving resources.</a:t>
            </a:r>
          </a:p>
        </p:txBody>
      </p:sp>
      <p:sp>
        <p:nvSpPr>
          <p:cNvPr id="4" name="Slide Number Placeholder 3"/>
          <p:cNvSpPr>
            <a:spLocks noGrp="1"/>
          </p:cNvSpPr>
          <p:nvPr>
            <p:ph type="sldNum" sz="quarter" idx="5"/>
          </p:nvPr>
        </p:nvSpPr>
        <p:spPr/>
        <p:txBody>
          <a:bodyPr/>
          <a:lstStyle/>
          <a:p>
            <a:pPr marL="0" marR="0" lvl="0" indent="0" algn="r" defTabSz="483265" rtl="0" eaLnBrk="1" fontAlgn="auto" latinLnBrk="0" hangingPunct="1">
              <a:lnSpc>
                <a:spcPct val="100000"/>
              </a:lnSpc>
              <a:spcBef>
                <a:spcPts val="0"/>
              </a:spcBef>
              <a:spcAft>
                <a:spcPts val="0"/>
              </a:spcAft>
              <a:buClrTx/>
              <a:buSzTx/>
              <a:buFontTx/>
              <a:buNone/>
              <a:tabLst/>
              <a:defRPr/>
            </a:pPr>
            <a:fld id="{6F5B52E3-4A1D-4BA3-9451-3995D223204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265"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874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1"/>
            <a:ext cx="10769700" cy="3448055"/>
          </a:xfrm>
          <a:prstGeom prst="rect">
            <a:avLst/>
          </a:prstGeom>
        </p:spPr>
        <p:txBody>
          <a:bodyPr>
            <a:normAutofit/>
          </a:bodyPr>
          <a:lstStyle>
            <a:lvl1pPr marL="533400" marR="0" indent="-533400" algn="l" defTabSz="914400"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462869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995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858845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29288000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8058" y="3083249"/>
            <a:ext cx="8189383" cy="585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436" tIns="44220" rIns="88436" bIns="44220">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224" b="1">
                <a:solidFill>
                  <a:prstClr val="white"/>
                </a:solidFill>
                <a:cs typeface="Arial" charset="0"/>
              </a:rPr>
              <a:t>HIV and AIDS</a:t>
            </a:r>
            <a:endParaRPr lang="th-TH" sz="3224" b="1">
              <a:solidFill>
                <a:prstClr val="white"/>
              </a:solidFill>
            </a:endParaRPr>
          </a:p>
        </p:txBody>
      </p:sp>
      <p:sp>
        <p:nvSpPr>
          <p:cNvPr id="5" name="TextBox 4"/>
          <p:cNvSpPr txBox="1"/>
          <p:nvPr userDrawn="1"/>
        </p:nvSpPr>
        <p:spPr>
          <a:xfrm>
            <a:off x="359834" y="3570606"/>
            <a:ext cx="8191500" cy="573924"/>
          </a:xfrm>
          <a:prstGeom prst="rect">
            <a:avLst/>
          </a:prstGeom>
          <a:noFill/>
        </p:spPr>
        <p:txBody>
          <a:bodyPr lIns="88436" tIns="44220" rIns="88436" bIns="44220">
            <a:spAutoFit/>
          </a:bodyPr>
          <a:lstStyle/>
          <a:p>
            <a:pPr>
              <a:defRPr/>
            </a:pPr>
            <a:r>
              <a:rPr lang="en-US" sz="3149" kern="700" dirty="0">
                <a:solidFill>
                  <a:srgbClr val="21416C"/>
                </a:solidFill>
                <a:cs typeface="Arial" pitchFamily="34" charset="0"/>
              </a:rPr>
              <a:t>Data Hub for Asia-Pacific</a:t>
            </a:r>
            <a:endParaRPr lang="th-TH" sz="3149" kern="700" dirty="0">
              <a:solidFill>
                <a:srgbClr val="21416C"/>
              </a:solidFill>
            </a:endParaRPr>
          </a:p>
        </p:txBody>
      </p:sp>
      <p:sp>
        <p:nvSpPr>
          <p:cNvPr id="6" name="TextBox 5"/>
          <p:cNvSpPr txBox="1"/>
          <p:nvPr userDrawn="1"/>
        </p:nvSpPr>
        <p:spPr>
          <a:xfrm>
            <a:off x="359834" y="4025914"/>
            <a:ext cx="8191500" cy="446966"/>
          </a:xfrm>
          <a:prstGeom prst="rect">
            <a:avLst/>
          </a:prstGeom>
          <a:noFill/>
        </p:spPr>
        <p:txBody>
          <a:bodyPr lIns="88436" tIns="44220" rIns="88436" bIns="44220">
            <a:spAutoFit/>
          </a:bodyPr>
          <a:lstStyle/>
          <a:p>
            <a:pPr>
              <a:defRPr/>
            </a:pPr>
            <a:r>
              <a:rPr lang="en-US" sz="2324" kern="700" dirty="0">
                <a:solidFill>
                  <a:srgbClr val="21416C"/>
                </a:solidFill>
                <a:cs typeface="Arial" pitchFamily="34" charset="0"/>
              </a:rPr>
              <a:t>Review in slides</a:t>
            </a:r>
            <a:endParaRPr lang="th-TH" sz="2324" kern="700" dirty="0">
              <a:solidFill>
                <a:srgbClr val="21416C"/>
              </a:solidFill>
            </a:endParaRPr>
          </a:p>
        </p:txBody>
      </p:sp>
      <p:sp>
        <p:nvSpPr>
          <p:cNvPr id="7" name="Rectangle 6"/>
          <p:cNvSpPr/>
          <p:nvPr userDrawn="1"/>
        </p:nvSpPr>
        <p:spPr>
          <a:xfrm>
            <a:off x="304"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940" y="609602"/>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1067" y="4289395"/>
            <a:ext cx="10820437" cy="1357200"/>
          </a:xfrm>
          <a:prstGeom prst="rect">
            <a:avLst/>
          </a:prstGeom>
        </p:spPr>
        <p:txBody>
          <a:bodyPr lIns="108322" tIns="54157" rIns="108322" bIns="54157"/>
          <a:lstStyle>
            <a:lvl1pPr algn="l">
              <a:defRPr sz="5999"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986623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304"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a:solidFill>
                <a:prstClr val="white"/>
              </a:solidFill>
            </a:endParaRPr>
          </a:p>
        </p:txBody>
      </p:sp>
      <p:sp>
        <p:nvSpPr>
          <p:cNvPr id="3" name="Title 6"/>
          <p:cNvSpPr>
            <a:spLocks noGrp="1"/>
          </p:cNvSpPr>
          <p:nvPr>
            <p:ph type="title"/>
          </p:nvPr>
        </p:nvSpPr>
        <p:spPr>
          <a:xfrm>
            <a:off x="301067" y="3390900"/>
            <a:ext cx="10820437" cy="1747850"/>
          </a:xfrm>
          <a:prstGeom prst="rect">
            <a:avLst/>
          </a:prstGeom>
        </p:spPr>
        <p:txBody>
          <a:bodyPr lIns="108322" tIns="54157" rIns="108322" bIns="54157"/>
          <a:lstStyle>
            <a:lvl1pPr algn="l">
              <a:defRPr sz="4499"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3015120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99" y="6356352"/>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407405" fontAlgn="base">
              <a:spcBef>
                <a:spcPct val="0"/>
              </a:spcBef>
              <a:spcAft>
                <a:spcPct val="0"/>
              </a:spcAft>
              <a:defRPr/>
            </a:pPr>
            <a:fld id="{D5AC3E0F-2DFF-4CBC-84A3-0532AC50AC10}" type="datetime1">
              <a:rPr lang="en-US" smtClean="0">
                <a:ea typeface="ＭＳ Ｐゴシック" charset="-128"/>
              </a:rPr>
              <a:pPr defTabSz="407405" fontAlgn="base">
                <a:spcBef>
                  <a:spcPct val="0"/>
                </a:spcBef>
                <a:spcAft>
                  <a:spcPct val="0"/>
                </a:spcAft>
                <a:defRPr/>
              </a:pPr>
              <a:t>24/05/2022</a:t>
            </a:fld>
            <a:endParaRPr lang="en-US">
              <a:ea typeface="ＭＳ Ｐゴシック" charset="-128"/>
            </a:endParaRPr>
          </a:p>
        </p:txBody>
      </p:sp>
      <p:sp>
        <p:nvSpPr>
          <p:cNvPr id="3" name="Footer Placeholder 4"/>
          <p:cNvSpPr>
            <a:spLocks noGrp="1"/>
          </p:cNvSpPr>
          <p:nvPr>
            <p:ph type="ftr" sz="quarter" idx="11"/>
          </p:nvPr>
        </p:nvSpPr>
        <p:spPr>
          <a:xfrm>
            <a:off x="4165904" y="6356352"/>
            <a:ext cx="3860800" cy="365125"/>
          </a:xfrm>
          <a:prstGeom prst="rect">
            <a:avLst/>
          </a:prstGeom>
        </p:spPr>
        <p:txBody>
          <a:bodyPr lIns="108322" tIns="54157" rIns="108322" bIns="54157"/>
          <a:lstStyle>
            <a:lvl1pPr>
              <a:defRPr>
                <a:solidFill>
                  <a:prstClr val="black"/>
                </a:solidFill>
                <a:cs typeface="ＭＳ Ｐゴシック" charset="-128"/>
              </a:defRPr>
            </a:lvl1pPr>
          </a:lstStyle>
          <a:p>
            <a:pPr defTabSz="407405" fontAlgn="base">
              <a:spcBef>
                <a:spcPct val="0"/>
              </a:spcBef>
              <a:spcAft>
                <a:spcPct val="0"/>
              </a:spcAft>
              <a:defRPr/>
            </a:pPr>
            <a:endParaRPr lang="en-US">
              <a:ea typeface="ＭＳ Ｐゴシック" charset="-128"/>
            </a:endParaRPr>
          </a:p>
        </p:txBody>
      </p:sp>
      <p:sp>
        <p:nvSpPr>
          <p:cNvPr id="4" name="Slide Number Placeholder 5"/>
          <p:cNvSpPr>
            <a:spLocks noGrp="1"/>
          </p:cNvSpPr>
          <p:nvPr>
            <p:ph type="sldNum" sz="quarter" idx="12"/>
          </p:nvPr>
        </p:nvSpPr>
        <p:spPr>
          <a:xfrm>
            <a:off x="8737601" y="6356352"/>
            <a:ext cx="2844800" cy="365125"/>
          </a:xfrm>
          <a:prstGeom prst="rect">
            <a:avLst/>
          </a:prstGeom>
        </p:spPr>
        <p:txBody>
          <a:bodyPr vert="horz" wrap="square" lIns="108322" tIns="54157" rIns="108322" bIns="54157" numCol="1" anchor="t" anchorCtr="0" compatLnSpc="1">
            <a:prstTxWarp prst="textNoShape">
              <a:avLst/>
            </a:prstTxWarp>
          </a:bodyPr>
          <a:lstStyle>
            <a:lvl1pPr>
              <a:defRPr>
                <a:solidFill>
                  <a:prstClr val="black"/>
                </a:solidFill>
              </a:defRPr>
            </a:lvl1pPr>
          </a:lstStyle>
          <a:p>
            <a:pPr defTabSz="407405" fontAlgn="base">
              <a:spcBef>
                <a:spcPct val="0"/>
              </a:spcBef>
              <a:spcAft>
                <a:spcPct val="0"/>
              </a:spcAft>
              <a:defRPr/>
            </a:pPr>
            <a:fld id="{55ABE95C-8C15-42F1-9190-9AA29157F801}" type="slidenum">
              <a:rPr lang="en-US" smtClean="0">
                <a:ea typeface="ＭＳ Ｐゴシック" charset="-128"/>
              </a:rPr>
              <a:pPr defTabSz="407405" fontAlgn="base">
                <a:spcBef>
                  <a:spcPct val="0"/>
                </a:spcBef>
                <a:spcAft>
                  <a:spcPct val="0"/>
                </a:spcAft>
                <a:defRPr/>
              </a:pPr>
              <a:t>‹#›</a:t>
            </a:fld>
            <a:endParaRPr lang="en-US">
              <a:ea typeface="ＭＳ Ｐゴシック" charset="-128"/>
            </a:endParaRPr>
          </a:p>
        </p:txBody>
      </p:sp>
    </p:spTree>
    <p:extLst>
      <p:ext uri="{BB962C8B-B14F-4D97-AF65-F5344CB8AC3E}">
        <p14:creationId xmlns:p14="http://schemas.microsoft.com/office/powerpoint/2010/main" val="66224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8" name="Subtitle 2"/>
          <p:cNvSpPr>
            <a:spLocks noGrp="1"/>
          </p:cNvSpPr>
          <p:nvPr>
            <p:ph type="subTitle" idx="1"/>
          </p:nvPr>
        </p:nvSpPr>
        <p:spPr>
          <a:xfrm>
            <a:off x="660339" y="1978293"/>
            <a:ext cx="10769700" cy="3448055"/>
          </a:xfrm>
          <a:prstGeom prst="rect">
            <a:avLst/>
          </a:prstGeom>
        </p:spPr>
        <p:txBody>
          <a:bodyPr>
            <a:normAutofit/>
          </a:bodyPr>
          <a:lstStyle>
            <a:lvl1pPr marL="400050" marR="0" indent="-400050" algn="l" defTabSz="685800" rtl="0" eaLnBrk="1" fontAlgn="auto" latinLnBrk="0" hangingPunct="1">
              <a:lnSpc>
                <a:spcPct val="150000"/>
              </a:lnSpc>
              <a:spcBef>
                <a:spcPct val="20000"/>
              </a:spcBef>
              <a:spcAft>
                <a:spcPts val="0"/>
              </a:spcAft>
              <a:buClrTx/>
              <a:buSzPct val="250000"/>
              <a:buFontTx/>
              <a:buBlip>
                <a:blip r:embed="rId2"/>
              </a:buBlip>
              <a:tabLst/>
              <a:defRPr sz="135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11258240"/>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9" y="1978289"/>
            <a:ext cx="107697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0911776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04726886"/>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9899890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5061664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11203563" cy="504000"/>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5772040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7592604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100" dirty="0">
                <a:solidFill>
                  <a:prstClr val="white"/>
                </a:solidFill>
              </a:rPr>
              <a:t> </a:t>
            </a:r>
            <a:endParaRPr lang="th-TH" sz="21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a:noAutofit/>
          </a:bodyPr>
          <a:lstStyle>
            <a:lvl1pPr algn="l">
              <a:defRPr sz="18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4"/>
            <a:ext cx="6572296" cy="3854733"/>
          </a:xfrm>
          <a:prstGeom prst="rect">
            <a:avLst/>
          </a:prstGeom>
        </p:spPr>
        <p:txBody>
          <a:bodyPr>
            <a:normAutofit/>
          </a:bodyPr>
          <a:lstStyle>
            <a:lvl1pPr>
              <a:buFontTx/>
              <a:buNone/>
              <a:defRPr sz="1350" b="1"/>
            </a:lvl1pPr>
            <a:lvl2pPr>
              <a:buFontTx/>
              <a:buNone/>
              <a:defRPr sz="1350" b="1"/>
            </a:lvl2pPr>
            <a:lvl3pPr>
              <a:buFontTx/>
              <a:buNone/>
              <a:defRPr sz="1350" b="1"/>
            </a:lvl3pPr>
            <a:lvl4pPr>
              <a:buFontTx/>
              <a:buNone/>
              <a:defRPr sz="1350" b="1"/>
            </a:lvl4pPr>
            <a:lvl5pPr>
              <a:buFontTx/>
              <a:buNone/>
              <a:defRPr sz="135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6" y="2857496"/>
            <a:ext cx="4006905" cy="2571768"/>
          </a:xfrm>
          <a:prstGeom prst="rect">
            <a:avLst/>
          </a:prstGeom>
        </p:spPr>
        <p:txBody>
          <a:bodyPr/>
          <a:lstStyle>
            <a:lvl1pPr>
              <a:buFontTx/>
              <a:buNone/>
              <a:defRPr sz="1350"/>
            </a:lvl1pPr>
            <a:lvl2pPr>
              <a:defRPr sz="1350"/>
            </a:lvl2pPr>
            <a:lvl3pPr>
              <a:defRPr sz="1350"/>
            </a:lvl3pPr>
            <a:lvl4pPr>
              <a:defRPr sz="1350"/>
            </a:lvl4pPr>
            <a:lvl5pPr>
              <a:defRPr sz="135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3"/>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38370842"/>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33"/>
            <a:ext cx="10198197" cy="788737"/>
          </a:xfrm>
          <a:prstGeom prst="rect">
            <a:avLst/>
          </a:prstGeom>
        </p:spPr>
        <p:txBody>
          <a:bodyPr anchor="b" anchorCtr="0">
            <a:normAutofit/>
          </a:bodyPr>
          <a:lstStyle>
            <a:lvl1pPr marL="0" indent="0">
              <a:buNone/>
              <a:defRPr sz="675">
                <a:latin typeface="Arial" pitchFamily="34" charset="0"/>
              </a:defRPr>
            </a:lvl1pPr>
            <a:lvl2pPr>
              <a:defRPr sz="525"/>
            </a:lvl2pPr>
            <a:lvl3pPr>
              <a:defRPr sz="525"/>
            </a:lvl3pPr>
            <a:lvl4pPr>
              <a:defRPr sz="525"/>
            </a:lvl4pPr>
            <a:lvl5pPr>
              <a:defRPr sz="525"/>
            </a:lvl5pPr>
          </a:lstStyle>
          <a:p>
            <a:endParaRPr lang="en-US" dirty="0"/>
          </a:p>
        </p:txBody>
      </p:sp>
      <p:sp>
        <p:nvSpPr>
          <p:cNvPr id="7" name="Content Placeholder 27"/>
          <p:cNvSpPr>
            <a:spLocks noGrp="1"/>
          </p:cNvSpPr>
          <p:nvPr>
            <p:ph sz="quarter" idx="15"/>
          </p:nvPr>
        </p:nvSpPr>
        <p:spPr>
          <a:xfrm>
            <a:off x="660339" y="1571612"/>
            <a:ext cx="10769700" cy="4000528"/>
          </a:xfrm>
          <a:prstGeom prst="rect">
            <a:avLst/>
          </a:prstGeom>
        </p:spPr>
        <p:txBody>
          <a:bodyPr>
            <a:normAutofit/>
          </a:bodyPr>
          <a:lstStyle>
            <a:lvl1pPr>
              <a:buFontTx/>
              <a:buNone/>
              <a:defRPr sz="1350" b="1"/>
            </a:lvl1pPr>
            <a:lvl2pPr>
              <a:defRPr sz="1350" b="1"/>
            </a:lvl2pPr>
            <a:lvl3pPr>
              <a:defRPr sz="1350" b="1"/>
            </a:lvl3pPr>
            <a:lvl4pPr>
              <a:defRPr sz="1350" b="1"/>
            </a:lvl4pPr>
            <a:lvl5pPr>
              <a:defRPr sz="135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350" b="1"/>
            </a:lvl1pPr>
            <a:lvl2pPr>
              <a:defRPr sz="1350"/>
            </a:lvl2pPr>
            <a:lvl3pPr>
              <a:defRPr sz="1350"/>
            </a:lvl3pPr>
            <a:lvl4pPr>
              <a:defRPr sz="1350"/>
            </a:lvl4pPr>
            <a:lvl5pPr>
              <a:defRPr sz="135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929074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18" y="3082925"/>
            <a:ext cx="8189383"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cs typeface="Arial" charset="0"/>
              </a:rPr>
              <a:t>HIV and AIDS</a:t>
            </a:r>
            <a:endParaRPr lang="th-TH" sz="3600" b="1">
              <a:solidFill>
                <a:prstClr val="white"/>
              </a:solidFill>
            </a:endParaRPr>
          </a:p>
        </p:txBody>
      </p:sp>
      <p:sp>
        <p:nvSpPr>
          <p:cNvPr id="5" name="TextBox 4"/>
          <p:cNvSpPr txBox="1"/>
          <p:nvPr userDrawn="1"/>
        </p:nvSpPr>
        <p:spPr>
          <a:xfrm>
            <a:off x="359834" y="3570288"/>
            <a:ext cx="8191500" cy="639762"/>
          </a:xfrm>
          <a:prstGeom prst="rect">
            <a:avLst/>
          </a:prstGeom>
          <a:noFill/>
        </p:spPr>
        <p:txBody>
          <a:bodyPr lIns="99569" tIns="49785" rIns="99569" bIns="49785">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00"/>
            <a:ext cx="8191500" cy="501650"/>
          </a:xfrm>
          <a:prstGeom prst="rect">
            <a:avLst/>
          </a:prstGeom>
          <a:noFill/>
        </p:spPr>
        <p:txBody>
          <a:bodyPr lIns="99569" tIns="49785" rIns="99569" bIns="49785">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5"/>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4"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2221414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599246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5"/>
            <a:ext cx="5280000" cy="2926039"/>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6413484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11203563" cy="504000"/>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71414567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70613525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3"/>
          </a:xfrm>
          <a:prstGeom prst="rect">
            <a:avLst/>
          </a:prstGeom>
        </p:spPr>
        <p:txBody>
          <a:bodyPr>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8" y="5429265"/>
            <a:ext cx="10198196" cy="1288803"/>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3832202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1"/>
            <a:ext cx="10198197" cy="788737"/>
          </a:xfrm>
          <a:prstGeom prst="rect">
            <a:avLst/>
          </a:prstGeom>
        </p:spPr>
        <p:txBody>
          <a:bodyPr anchor="b" anchorCtr="0">
            <a:normAutofit/>
          </a:bodyPr>
          <a:lstStyle>
            <a:lvl1pPr marL="0" indent="0">
              <a:buNone/>
              <a:defRPr sz="900">
                <a:latin typeface="Arial" pitchFamily="34" charset="0"/>
              </a:defRPr>
            </a:lvl1pPr>
            <a:lvl2pPr>
              <a:defRPr sz="700"/>
            </a:lvl2pPr>
            <a:lvl3pPr>
              <a:defRPr sz="700"/>
            </a:lvl3pPr>
            <a:lvl4pPr>
              <a:defRPr sz="700"/>
            </a:lvl4pPr>
            <a:lvl5pPr>
              <a:defRPr sz="700"/>
            </a:lvl5pPr>
          </a:lstStyle>
          <a:p>
            <a:endParaRPr lang="en-US" dirty="0"/>
          </a:p>
        </p:txBody>
      </p:sp>
      <p:sp>
        <p:nvSpPr>
          <p:cNvPr id="7" name="Content Placeholder 27"/>
          <p:cNvSpPr>
            <a:spLocks noGrp="1"/>
          </p:cNvSpPr>
          <p:nvPr>
            <p:ph sz="quarter" idx="15"/>
          </p:nvPr>
        </p:nvSpPr>
        <p:spPr>
          <a:xfrm>
            <a:off x="660338" y="1571612"/>
            <a:ext cx="10769700" cy="4000528"/>
          </a:xfrm>
          <a:prstGeom prst="rect">
            <a:avLst/>
          </a:prstGeom>
        </p:spPr>
        <p:txBody>
          <a:bodyPr>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71136353"/>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Object">
    <p:spTree>
      <p:nvGrpSpPr>
        <p:cNvPr id="1" name=""/>
        <p:cNvGrpSpPr/>
        <p:nvPr/>
      </p:nvGrpSpPr>
      <p:grpSpPr>
        <a:xfrm>
          <a:off x="0" y="0"/>
          <a:ext cx="0" cy="0"/>
          <a:chOff x="0" y="0"/>
          <a:chExt cx="0" cy="0"/>
        </a:xfrm>
      </p:grpSpPr>
      <p:sp>
        <p:nvSpPr>
          <p:cNvPr id="5" name="Rectangle 4"/>
          <p:cNvSpPr/>
          <p:nvPr userDrawn="1"/>
        </p:nvSpPr>
        <p:spPr>
          <a:xfrm>
            <a:off x="305" y="1628775"/>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08786" tIns="54392" rIns="108786" bIns="54392" anchor="ctr"/>
          <a:lstStyle/>
          <a:p>
            <a:pPr algn="ctr" defTabSz="913943" fontAlgn="base">
              <a:spcBef>
                <a:spcPct val="0"/>
              </a:spcBef>
              <a:spcAft>
                <a:spcPct val="0"/>
              </a:spcAft>
              <a:defRPr/>
            </a:pPr>
            <a:r>
              <a:rPr lang="en-US" sz="3298" dirty="0">
                <a:solidFill>
                  <a:prstClr val="white"/>
                </a:solidFill>
              </a:rPr>
              <a:t> </a:t>
            </a:r>
            <a:endParaRPr lang="th-TH" sz="3298" dirty="0">
              <a:solidFill>
                <a:prstClr val="white"/>
              </a:solidFill>
            </a:endParaRPr>
          </a:p>
        </p:txBody>
      </p:sp>
      <p:sp>
        <p:nvSpPr>
          <p:cNvPr id="10" name="Title 25"/>
          <p:cNvSpPr>
            <a:spLocks noGrp="1"/>
          </p:cNvSpPr>
          <p:nvPr>
            <p:ph type="title"/>
          </p:nvPr>
        </p:nvSpPr>
        <p:spPr>
          <a:xfrm>
            <a:off x="226475" y="1571917"/>
            <a:ext cx="11203562" cy="504000"/>
          </a:xfrm>
          <a:prstGeom prst="rect">
            <a:avLst/>
          </a:prstGeom>
        </p:spPr>
        <p:txBody>
          <a:bodyPr lIns="108850" tIns="54425" rIns="108850" bIns="54425">
            <a:noAutofit/>
          </a:bodyPr>
          <a:lstStyle>
            <a:lvl1pPr algn="l">
              <a:defRPr sz="2898"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08850" tIns="54425" rIns="108850" bIns="54425">
            <a:normAutofit/>
          </a:bodyPr>
          <a:lstStyle>
            <a:lvl1pPr>
              <a:buFontTx/>
              <a:buNone/>
              <a:defRPr sz="2100" b="1"/>
            </a:lvl1pPr>
            <a:lvl2pPr>
              <a:buFontTx/>
              <a:buNone/>
              <a:defRPr sz="2100" b="1"/>
            </a:lvl2pPr>
            <a:lvl3pPr>
              <a:buFontTx/>
              <a:buNone/>
              <a:defRPr sz="2100" b="1"/>
            </a:lvl3pPr>
            <a:lvl4pPr>
              <a:buFontTx/>
              <a:buNone/>
              <a:defRPr sz="2100" b="1"/>
            </a:lvl4pPr>
            <a:lvl5pPr>
              <a:buFontTx/>
              <a:buNone/>
              <a:defRPr sz="21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643" y="5429569"/>
            <a:ext cx="10198196" cy="1288803"/>
          </a:xfrm>
          <a:prstGeom prst="rect">
            <a:avLst/>
          </a:prstGeom>
        </p:spPr>
        <p:txBody>
          <a:bodyPr lIns="108850" tIns="54425" rIns="108850" bIns="54425" anchor="b" anchorCtr="0">
            <a:normAutofit/>
          </a:bodyPr>
          <a:lstStyle>
            <a:lvl1pPr marL="0" indent="0">
              <a:buNone/>
              <a:defRPr sz="1100">
                <a:latin typeface="Arial" pitchFamily="34" charset="0"/>
              </a:defRPr>
            </a:lvl1pPr>
            <a:lvl2pPr>
              <a:defRPr sz="800"/>
            </a:lvl2pPr>
            <a:lvl3pPr>
              <a:defRPr sz="800"/>
            </a:lvl3pPr>
            <a:lvl4pPr>
              <a:defRPr sz="800"/>
            </a:lvl4pPr>
            <a:lvl5pPr>
              <a:defRPr sz="8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4365140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image" Target="../media/image2.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image" Target="../media/image1.png"/><Relationship Id="rId5" Type="http://schemas.openxmlformats.org/officeDocument/2006/relationships/slideLayout" Target="../slideLayouts/slideLayout20.xml"/><Relationship Id="rId10" Type="http://schemas.openxmlformats.org/officeDocument/2006/relationships/theme" Target="../theme/theme4.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2" cstate="print">
            <a:extLst>
              <a:ext uri="{28A0092B-C50C-407E-A947-70E740481C1C}">
                <a14:useLocalDpi xmlns:a14="http://schemas.microsoft.com/office/drawing/2010/main" val="0"/>
              </a:ext>
            </a:extLst>
          </a:blip>
          <a:srcRect r="8307" b="15314"/>
          <a:stretch>
            <a:fillRect/>
          </a:stretch>
        </p:blipFill>
        <p:spPr bwMode="auto">
          <a:xfrm>
            <a:off x="4307418" y="1103314"/>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91440" tIns="45720" rIns="91440" bIns="4572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1"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cxnSp>
        <p:nvCxnSpPr>
          <p:cNvPr id="25" name="Straight Connector 24"/>
          <p:cNvCxnSpPr/>
          <p:nvPr/>
        </p:nvCxnSpPr>
        <p:spPr>
          <a:xfrm>
            <a:off x="1" y="1246189"/>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1" y="642938"/>
            <a:ext cx="4341284"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569" tIns="49785" rIns="99569" bIns="49785">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p:nvSpPr>
        <p:spPr>
          <a:xfrm>
            <a:off x="7147985" y="800100"/>
            <a:ext cx="4948767" cy="438150"/>
          </a:xfrm>
          <a:prstGeom prst="rect">
            <a:avLst/>
          </a:prstGeom>
          <a:noFill/>
        </p:spPr>
        <p:txBody>
          <a:bodyPr lIns="99569" tIns="49785" rIns="99569" bIns="49785">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p:nvPicPr>
        <p:blipFill>
          <a:blip r:embed="rId13">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19952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710" r:id="rId9"/>
    <p:sldLayoutId id="2147483711"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a:defRPr/>
            </a:pPr>
            <a:endParaRPr lang="th-TH" sz="2800" dirty="0">
              <a:solidFill>
                <a:prstClr val="white"/>
              </a:solidFill>
            </a:endParaRPr>
          </a:p>
        </p:txBody>
      </p:sp>
      <p:sp>
        <p:nvSpPr>
          <p:cNvPr id="14" name="TextBox 13"/>
          <p:cNvSpPr txBox="1"/>
          <p:nvPr/>
        </p:nvSpPr>
        <p:spPr>
          <a:xfrm>
            <a:off x="9340851" y="6508751"/>
            <a:ext cx="2286000" cy="284163"/>
          </a:xfrm>
          <a:prstGeom prst="rect">
            <a:avLst/>
          </a:prstGeom>
          <a:noFill/>
        </p:spPr>
        <p:txBody>
          <a:bodyPr lIns="99569" tIns="49785" rIns="99569" bIns="49785">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p:nvPicPr>
        <p:blipFill>
          <a:blip r:embed="rId4" cstate="print">
            <a:extLst>
              <a:ext uri="{28A0092B-C50C-407E-A947-70E740481C1C}">
                <a14:useLocalDpi xmlns:a14="http://schemas.microsoft.com/office/drawing/2010/main" val="0"/>
              </a:ext>
            </a:extLst>
          </a:blip>
          <a:srcRect b="10271"/>
          <a:stretch>
            <a:fillRect/>
          </a:stretch>
        </p:blipFill>
        <p:spPr bwMode="auto">
          <a:xfrm>
            <a:off x="3327401"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095291"/>
      </p:ext>
    </p:extLst>
  </p:cSld>
  <p:clrMap bg1="lt1" tx1="dk1" bg2="lt2" tx2="dk2" accent1="accent1" accent2="accent2" accent3="accent3" accent4="accent4" accent5="accent5" accent6="accent6" hlink="hlink" folHlink="folHlink"/>
  <p:sldLayoutIdLst>
    <p:sldLayoutId id="2147483682" r:id="rId1"/>
    <p:sldLayoutId id="2147483683"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7200" algn="ctr" rtl="0" fontAlgn="base">
        <a:spcBef>
          <a:spcPct val="0"/>
        </a:spcBef>
        <a:spcAft>
          <a:spcPct val="0"/>
        </a:spcAft>
        <a:defRPr sz="4400">
          <a:solidFill>
            <a:schemeClr val="tx1"/>
          </a:solidFill>
          <a:latin typeface="Arial" charset="0"/>
          <a:cs typeface="Cordia New" pitchFamily="34" charset="-34"/>
        </a:defRPr>
      </a:lvl6pPr>
      <a:lvl7pPr marL="914400" algn="ctr" rtl="0" fontAlgn="base">
        <a:spcBef>
          <a:spcPct val="0"/>
        </a:spcBef>
        <a:spcAft>
          <a:spcPct val="0"/>
        </a:spcAft>
        <a:defRPr sz="4400">
          <a:solidFill>
            <a:schemeClr val="tx1"/>
          </a:solidFill>
          <a:latin typeface="Arial" charset="0"/>
          <a:cs typeface="Cordia New" pitchFamily="34" charset="-34"/>
        </a:defRPr>
      </a:lvl7pPr>
      <a:lvl8pPr marL="1371600" algn="ctr" rtl="0" fontAlgn="base">
        <a:spcBef>
          <a:spcPct val="0"/>
        </a:spcBef>
        <a:spcAft>
          <a:spcPct val="0"/>
        </a:spcAft>
        <a:defRPr sz="4400">
          <a:solidFill>
            <a:schemeClr val="tx1"/>
          </a:solidFill>
          <a:latin typeface="Arial" charset="0"/>
          <a:cs typeface="Cordia New" pitchFamily="34" charset="-34"/>
        </a:defRPr>
      </a:lvl8pPr>
      <a:lvl9pPr marL="1828800" algn="ctr" rtl="0" fontAlgn="base">
        <a:spcBef>
          <a:spcPct val="0"/>
        </a:spcBef>
        <a:spcAft>
          <a:spcPct val="0"/>
        </a:spcAft>
        <a:defRPr sz="4400">
          <a:solidFill>
            <a:schemeClr val="tx1"/>
          </a:solidFill>
          <a:latin typeface="Arial" charset="0"/>
          <a:cs typeface="Cordia New" pitchFamily="34" charset="-34"/>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88436" tIns="44220" rIns="88436" bIns="44220" anchor="ctr"/>
          <a:lstStyle/>
          <a:p>
            <a:pPr algn="ctr">
              <a:defRPr/>
            </a:pPr>
            <a:endParaRPr lang="th-TH" sz="2474" dirty="0">
              <a:solidFill>
                <a:prstClr val="white"/>
              </a:solidFill>
            </a:endParaRPr>
          </a:p>
        </p:txBody>
      </p:sp>
      <p:sp>
        <p:nvSpPr>
          <p:cNvPr id="14" name="TextBox 13"/>
          <p:cNvSpPr txBox="1"/>
          <p:nvPr/>
        </p:nvSpPr>
        <p:spPr>
          <a:xfrm>
            <a:off x="9340851" y="6508771"/>
            <a:ext cx="2286000" cy="250886"/>
          </a:xfrm>
          <a:prstGeom prst="rect">
            <a:avLst/>
          </a:prstGeom>
          <a:noFill/>
        </p:spPr>
        <p:txBody>
          <a:bodyPr lIns="88436" tIns="44220" rIns="88436" bIns="44220">
            <a:spAutoFit/>
          </a:bodyPr>
          <a:lstStyle/>
          <a:p>
            <a:pPr algn="r">
              <a:defRPr/>
            </a:pPr>
            <a:r>
              <a:rPr lang="en-US" sz="1050" kern="700" dirty="0">
                <a:solidFill>
                  <a:srgbClr val="8782AF"/>
                </a:solidFill>
                <a:cs typeface="Arial" pitchFamily="34" charset="0"/>
              </a:rPr>
              <a:t>www.aidsdatahub.org</a:t>
            </a:r>
            <a:endParaRPr lang="th-TH" sz="1050" kern="700" dirty="0">
              <a:solidFill>
                <a:srgbClr val="8782AF"/>
              </a:solidFill>
            </a:endParaRPr>
          </a:p>
        </p:txBody>
      </p:sp>
      <p:pic>
        <p:nvPicPr>
          <p:cNvPr id="1028" name="Picture 3" descr="color-01.png"/>
          <p:cNvPicPr>
            <a:picLocks noChangeAspect="1"/>
          </p:cNvPicPr>
          <p:nvPr/>
        </p:nvPicPr>
        <p:blipFill>
          <a:blip r:embed="rId5" cstate="print">
            <a:extLst>
              <a:ext uri="{28A0092B-C50C-407E-A947-70E740481C1C}">
                <a14:useLocalDpi xmlns:a14="http://schemas.microsoft.com/office/drawing/2010/main" val="0"/>
              </a:ext>
            </a:extLst>
          </a:blip>
          <a:srcRect b="10271"/>
          <a:stretch>
            <a:fillRect/>
          </a:stretch>
        </p:blipFill>
        <p:spPr bwMode="auto">
          <a:xfrm>
            <a:off x="3327402" y="1189371"/>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2944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ctr" rtl="0" eaLnBrk="0" fontAlgn="base" hangingPunct="0">
        <a:spcBef>
          <a:spcPct val="0"/>
        </a:spcBef>
        <a:spcAft>
          <a:spcPct val="0"/>
        </a:spcAft>
        <a:defRPr sz="3899" kern="1200">
          <a:solidFill>
            <a:schemeClr val="tx1"/>
          </a:solidFill>
          <a:latin typeface="+mj-lt"/>
          <a:ea typeface="+mj-ea"/>
          <a:cs typeface="+mj-cs"/>
        </a:defRPr>
      </a:lvl1pPr>
      <a:lvl2pPr algn="ctr" rtl="0" eaLnBrk="0" fontAlgn="base" hangingPunct="0">
        <a:spcBef>
          <a:spcPct val="0"/>
        </a:spcBef>
        <a:spcAft>
          <a:spcPct val="0"/>
        </a:spcAft>
        <a:defRPr sz="3899">
          <a:solidFill>
            <a:schemeClr val="tx1"/>
          </a:solidFill>
          <a:latin typeface="Arial" charset="0"/>
          <a:cs typeface="Cordia New" pitchFamily="34" charset="-34"/>
        </a:defRPr>
      </a:lvl2pPr>
      <a:lvl3pPr algn="ctr" rtl="0" eaLnBrk="0" fontAlgn="base" hangingPunct="0">
        <a:spcBef>
          <a:spcPct val="0"/>
        </a:spcBef>
        <a:spcAft>
          <a:spcPct val="0"/>
        </a:spcAft>
        <a:defRPr sz="3899">
          <a:solidFill>
            <a:schemeClr val="tx1"/>
          </a:solidFill>
          <a:latin typeface="Arial" charset="0"/>
          <a:cs typeface="Cordia New" pitchFamily="34" charset="-34"/>
        </a:defRPr>
      </a:lvl3pPr>
      <a:lvl4pPr algn="ctr" rtl="0" eaLnBrk="0" fontAlgn="base" hangingPunct="0">
        <a:spcBef>
          <a:spcPct val="0"/>
        </a:spcBef>
        <a:spcAft>
          <a:spcPct val="0"/>
        </a:spcAft>
        <a:defRPr sz="3899">
          <a:solidFill>
            <a:schemeClr val="tx1"/>
          </a:solidFill>
          <a:latin typeface="Arial" charset="0"/>
          <a:cs typeface="Cordia New" pitchFamily="34" charset="-34"/>
        </a:defRPr>
      </a:lvl4pPr>
      <a:lvl5pPr algn="ctr" rtl="0" eaLnBrk="0" fontAlgn="base" hangingPunct="0">
        <a:spcBef>
          <a:spcPct val="0"/>
        </a:spcBef>
        <a:spcAft>
          <a:spcPct val="0"/>
        </a:spcAft>
        <a:defRPr sz="3899">
          <a:solidFill>
            <a:schemeClr val="tx1"/>
          </a:solidFill>
          <a:latin typeface="Arial" charset="0"/>
          <a:cs typeface="Cordia New" pitchFamily="34" charset="-34"/>
        </a:defRPr>
      </a:lvl5pPr>
      <a:lvl6pPr marL="407405" algn="ctr" rtl="0" fontAlgn="base">
        <a:spcBef>
          <a:spcPct val="0"/>
        </a:spcBef>
        <a:spcAft>
          <a:spcPct val="0"/>
        </a:spcAft>
        <a:defRPr sz="3899">
          <a:solidFill>
            <a:schemeClr val="tx1"/>
          </a:solidFill>
          <a:latin typeface="Arial" charset="0"/>
          <a:cs typeface="Cordia New" pitchFamily="34" charset="-34"/>
        </a:defRPr>
      </a:lvl6pPr>
      <a:lvl7pPr marL="814812" algn="ctr" rtl="0" fontAlgn="base">
        <a:spcBef>
          <a:spcPct val="0"/>
        </a:spcBef>
        <a:spcAft>
          <a:spcPct val="0"/>
        </a:spcAft>
        <a:defRPr sz="3899">
          <a:solidFill>
            <a:schemeClr val="tx1"/>
          </a:solidFill>
          <a:latin typeface="Arial" charset="0"/>
          <a:cs typeface="Cordia New" pitchFamily="34" charset="-34"/>
        </a:defRPr>
      </a:lvl7pPr>
      <a:lvl8pPr marL="1222205" algn="ctr" rtl="0" fontAlgn="base">
        <a:spcBef>
          <a:spcPct val="0"/>
        </a:spcBef>
        <a:spcAft>
          <a:spcPct val="0"/>
        </a:spcAft>
        <a:defRPr sz="3899">
          <a:solidFill>
            <a:schemeClr val="tx1"/>
          </a:solidFill>
          <a:latin typeface="Arial" charset="0"/>
          <a:cs typeface="Cordia New" pitchFamily="34" charset="-34"/>
        </a:defRPr>
      </a:lvl8pPr>
      <a:lvl9pPr marL="1629606" algn="ctr" rtl="0" fontAlgn="base">
        <a:spcBef>
          <a:spcPct val="0"/>
        </a:spcBef>
        <a:spcAft>
          <a:spcPct val="0"/>
        </a:spcAft>
        <a:defRPr sz="3899">
          <a:solidFill>
            <a:schemeClr val="tx1"/>
          </a:solidFill>
          <a:latin typeface="Arial" charset="0"/>
          <a:cs typeface="Cordia New" pitchFamily="34" charset="-34"/>
        </a:defRPr>
      </a:lvl9pPr>
    </p:titleStyle>
    <p:bodyStyle>
      <a:lvl1pPr marL="305550" indent="-305550" algn="l" rtl="0" eaLnBrk="0" fontAlgn="base" hangingPunct="0">
        <a:spcBef>
          <a:spcPct val="20000"/>
        </a:spcBef>
        <a:spcAft>
          <a:spcPct val="0"/>
        </a:spcAft>
        <a:buFont typeface="Arial" pitchFamily="34" charset="0"/>
        <a:buChar char="•"/>
        <a:defRPr sz="2849" kern="1200">
          <a:solidFill>
            <a:schemeClr val="tx1"/>
          </a:solidFill>
          <a:latin typeface="+mn-lt"/>
          <a:ea typeface="+mn-ea"/>
          <a:cs typeface="+mn-cs"/>
        </a:defRPr>
      </a:lvl1pPr>
      <a:lvl2pPr marL="662035" indent="-254624" algn="l" rtl="0" eaLnBrk="0" fontAlgn="base" hangingPunct="0">
        <a:spcBef>
          <a:spcPct val="20000"/>
        </a:spcBef>
        <a:spcAft>
          <a:spcPct val="0"/>
        </a:spcAft>
        <a:buFont typeface="Arial" pitchFamily="34" charset="0"/>
        <a:buChar char="–"/>
        <a:defRPr sz="2474" kern="1200">
          <a:solidFill>
            <a:schemeClr val="tx1"/>
          </a:solidFill>
          <a:latin typeface="+mn-lt"/>
          <a:ea typeface="+mn-ea"/>
          <a:cs typeface="+mn-cs"/>
        </a:defRPr>
      </a:lvl2pPr>
      <a:lvl3pPr marL="1018507" indent="-203697" algn="l" rtl="0" eaLnBrk="0" fontAlgn="base" hangingPunct="0">
        <a:spcBef>
          <a:spcPct val="20000"/>
        </a:spcBef>
        <a:spcAft>
          <a:spcPct val="0"/>
        </a:spcAft>
        <a:buFont typeface="Arial" pitchFamily="34" charset="0"/>
        <a:buChar char="•"/>
        <a:defRPr sz="2174" kern="1200">
          <a:solidFill>
            <a:schemeClr val="tx1"/>
          </a:solidFill>
          <a:latin typeface="+mn-lt"/>
          <a:ea typeface="+mn-ea"/>
          <a:cs typeface="+mn-cs"/>
        </a:defRPr>
      </a:lvl3pPr>
      <a:lvl4pPr marL="1425906" indent="-20369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4pPr>
      <a:lvl5pPr marL="1833315" indent="-203697"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5pPr>
      <a:lvl6pPr marL="2240705"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48113"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55516"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2916" indent="-203697" algn="l" defTabSz="814812"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th-TH"/>
      </a:defPPr>
      <a:lvl1pPr marL="0" algn="l" defTabSz="814812" rtl="0" eaLnBrk="1" latinLnBrk="0" hangingPunct="1">
        <a:defRPr sz="2474" kern="1200">
          <a:solidFill>
            <a:schemeClr val="tx1"/>
          </a:solidFill>
          <a:latin typeface="+mn-lt"/>
          <a:ea typeface="+mn-ea"/>
          <a:cs typeface="+mn-cs"/>
        </a:defRPr>
      </a:lvl1pPr>
      <a:lvl2pPr marL="407405" algn="l" defTabSz="814812" rtl="0" eaLnBrk="1" latinLnBrk="0" hangingPunct="1">
        <a:defRPr sz="2474" kern="1200">
          <a:solidFill>
            <a:schemeClr val="tx1"/>
          </a:solidFill>
          <a:latin typeface="+mn-lt"/>
          <a:ea typeface="+mn-ea"/>
          <a:cs typeface="+mn-cs"/>
        </a:defRPr>
      </a:lvl2pPr>
      <a:lvl3pPr marL="814812" algn="l" defTabSz="814812" rtl="0" eaLnBrk="1" latinLnBrk="0" hangingPunct="1">
        <a:defRPr sz="2474" kern="1200">
          <a:solidFill>
            <a:schemeClr val="tx1"/>
          </a:solidFill>
          <a:latin typeface="+mn-lt"/>
          <a:ea typeface="+mn-ea"/>
          <a:cs typeface="+mn-cs"/>
        </a:defRPr>
      </a:lvl3pPr>
      <a:lvl4pPr marL="1222205" algn="l" defTabSz="814812" rtl="0" eaLnBrk="1" latinLnBrk="0" hangingPunct="1">
        <a:defRPr sz="2474" kern="1200">
          <a:solidFill>
            <a:schemeClr val="tx1"/>
          </a:solidFill>
          <a:latin typeface="+mn-lt"/>
          <a:ea typeface="+mn-ea"/>
          <a:cs typeface="+mn-cs"/>
        </a:defRPr>
      </a:lvl4pPr>
      <a:lvl5pPr marL="1629606" algn="l" defTabSz="814812" rtl="0" eaLnBrk="1" latinLnBrk="0" hangingPunct="1">
        <a:defRPr sz="2474" kern="1200">
          <a:solidFill>
            <a:schemeClr val="tx1"/>
          </a:solidFill>
          <a:latin typeface="+mn-lt"/>
          <a:ea typeface="+mn-ea"/>
          <a:cs typeface="+mn-cs"/>
        </a:defRPr>
      </a:lvl5pPr>
      <a:lvl6pPr marL="2037006" algn="l" defTabSz="814812" rtl="0" eaLnBrk="1" latinLnBrk="0" hangingPunct="1">
        <a:defRPr sz="2474" kern="1200">
          <a:solidFill>
            <a:schemeClr val="tx1"/>
          </a:solidFill>
          <a:latin typeface="+mn-lt"/>
          <a:ea typeface="+mn-ea"/>
          <a:cs typeface="+mn-cs"/>
        </a:defRPr>
      </a:lvl6pPr>
      <a:lvl7pPr marL="2444414" algn="l" defTabSz="814812" rtl="0" eaLnBrk="1" latinLnBrk="0" hangingPunct="1">
        <a:defRPr sz="2474" kern="1200">
          <a:solidFill>
            <a:schemeClr val="tx1"/>
          </a:solidFill>
          <a:latin typeface="+mn-lt"/>
          <a:ea typeface="+mn-ea"/>
          <a:cs typeface="+mn-cs"/>
        </a:defRPr>
      </a:lvl7pPr>
      <a:lvl8pPr marL="2851808" algn="l" defTabSz="814812" rtl="0" eaLnBrk="1" latinLnBrk="0" hangingPunct="1">
        <a:defRPr sz="2474" kern="1200">
          <a:solidFill>
            <a:schemeClr val="tx1"/>
          </a:solidFill>
          <a:latin typeface="+mn-lt"/>
          <a:ea typeface="+mn-ea"/>
          <a:cs typeface="+mn-cs"/>
        </a:defRPr>
      </a:lvl8pPr>
      <a:lvl9pPr marL="3259216" algn="l" defTabSz="814812" rtl="0" eaLnBrk="1" latinLnBrk="0" hangingPunct="1">
        <a:defRPr sz="247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1" cstate="print">
            <a:extLst>
              <a:ext uri="{28A0092B-C50C-407E-A947-70E740481C1C}">
                <a14:useLocalDpi xmlns:a14="http://schemas.microsoft.com/office/drawing/2010/main" val="0"/>
              </a:ext>
            </a:extLst>
          </a:blip>
          <a:srcRect r="8307" b="15314"/>
          <a:stretch>
            <a:fillRect/>
          </a:stretch>
        </p:blipFill>
        <p:spPr bwMode="auto">
          <a:xfrm>
            <a:off x="4307419" y="1103316"/>
            <a:ext cx="7884583" cy="575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2" y="6357941"/>
            <a:ext cx="723900" cy="365125"/>
          </a:xfrm>
          <a:prstGeom prst="rect">
            <a:avLst/>
          </a:prstGeom>
        </p:spPr>
        <p:txBody>
          <a:bodyPr vert="horz" lIns="91440" tIns="45720" rIns="91440" bIns="45720" rtlCol="0" anchor="b" anchorCtr="0"/>
          <a:lstStyle>
            <a:lvl1pPr algn="r" fontAlgn="auto">
              <a:spcBef>
                <a:spcPts val="0"/>
              </a:spcBef>
              <a:spcAft>
                <a:spcPts val="0"/>
              </a:spcAft>
              <a:defRPr sz="9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2" y="360363"/>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74677" tIns="37339" rIns="74677" bIns="37339" anchor="ctr"/>
          <a:lstStyle/>
          <a:p>
            <a:pPr algn="ctr" fontAlgn="auto">
              <a:spcBef>
                <a:spcPts val="0"/>
              </a:spcBef>
              <a:spcAft>
                <a:spcPts val="0"/>
              </a:spcAft>
              <a:defRPr/>
            </a:pPr>
            <a:endParaRPr lang="th-TH" sz="2100" dirty="0">
              <a:solidFill>
                <a:prstClr val="white"/>
              </a:solidFill>
            </a:endParaRPr>
          </a:p>
        </p:txBody>
      </p:sp>
      <p:cxnSp>
        <p:nvCxnSpPr>
          <p:cNvPr id="25" name="Straight Connector 24"/>
          <p:cNvCxnSpPr/>
          <p:nvPr userDrawn="1"/>
        </p:nvCxnSpPr>
        <p:spPr>
          <a:xfrm>
            <a:off x="2" y="1246191"/>
            <a:ext cx="11715751" cy="1587"/>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2" y="642939"/>
            <a:ext cx="4341284" cy="49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677" tIns="37339" rIns="74677" bIns="37339">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2700" b="1">
                <a:solidFill>
                  <a:prstClr val="white"/>
                </a:solidFill>
              </a:rPr>
              <a:t>HIV and AIDS</a:t>
            </a:r>
            <a:endParaRPr lang="th-TH" sz="2700" b="1">
              <a:solidFill>
                <a:prstClr val="white"/>
              </a:solidFill>
            </a:endParaRPr>
          </a:p>
        </p:txBody>
      </p:sp>
      <p:sp>
        <p:nvSpPr>
          <p:cNvPr id="27" name="TextBox 26"/>
          <p:cNvSpPr txBox="1"/>
          <p:nvPr userDrawn="1"/>
        </p:nvSpPr>
        <p:spPr>
          <a:xfrm>
            <a:off x="7147986" y="800101"/>
            <a:ext cx="4948767" cy="329323"/>
          </a:xfrm>
          <a:prstGeom prst="rect">
            <a:avLst/>
          </a:prstGeom>
          <a:noFill/>
        </p:spPr>
        <p:txBody>
          <a:bodyPr lIns="74677" tIns="37339" rIns="74677" bIns="37339">
            <a:spAutoFit/>
          </a:bodyPr>
          <a:lstStyle/>
          <a:p>
            <a:pPr fontAlgn="auto">
              <a:spcBef>
                <a:spcPts val="0"/>
              </a:spcBef>
              <a:spcAft>
                <a:spcPts val="0"/>
              </a:spcAft>
              <a:defRPr/>
            </a:pPr>
            <a:r>
              <a:rPr lang="en-US" sz="1650" kern="700" dirty="0">
                <a:solidFill>
                  <a:prstClr val="white"/>
                </a:solidFill>
                <a:latin typeface="Arial"/>
                <a:cs typeface="Arial" pitchFamily="34" charset="0"/>
              </a:rPr>
              <a:t>Data Hub for Asia-Pacific</a:t>
            </a:r>
            <a:endParaRPr lang="th-TH" sz="165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2">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232201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Lst>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Arial" charset="0"/>
          <a:cs typeface="Cordia New" pitchFamily="34" charset="-34"/>
        </a:defRPr>
      </a:lvl2pPr>
      <a:lvl3pPr algn="ctr" rtl="0" eaLnBrk="0" fontAlgn="base" hangingPunct="0">
        <a:spcBef>
          <a:spcPct val="0"/>
        </a:spcBef>
        <a:spcAft>
          <a:spcPct val="0"/>
        </a:spcAft>
        <a:defRPr sz="3300">
          <a:solidFill>
            <a:schemeClr val="tx1"/>
          </a:solidFill>
          <a:latin typeface="Arial" charset="0"/>
          <a:cs typeface="Cordia New" pitchFamily="34" charset="-34"/>
        </a:defRPr>
      </a:lvl3pPr>
      <a:lvl4pPr algn="ctr" rtl="0" eaLnBrk="0" fontAlgn="base" hangingPunct="0">
        <a:spcBef>
          <a:spcPct val="0"/>
        </a:spcBef>
        <a:spcAft>
          <a:spcPct val="0"/>
        </a:spcAft>
        <a:defRPr sz="3300">
          <a:solidFill>
            <a:schemeClr val="tx1"/>
          </a:solidFill>
          <a:latin typeface="Arial" charset="0"/>
          <a:cs typeface="Cordia New" pitchFamily="34" charset="-34"/>
        </a:defRPr>
      </a:lvl4pPr>
      <a:lvl5pPr algn="ctr" rtl="0" eaLnBrk="0" fontAlgn="base" hangingPunct="0">
        <a:spcBef>
          <a:spcPct val="0"/>
        </a:spcBef>
        <a:spcAft>
          <a:spcPct val="0"/>
        </a:spcAft>
        <a:defRPr sz="3300">
          <a:solidFill>
            <a:schemeClr val="tx1"/>
          </a:solidFill>
          <a:latin typeface="Arial" charset="0"/>
          <a:cs typeface="Cordia New" pitchFamily="34" charset="-34"/>
        </a:defRPr>
      </a:lvl5pPr>
      <a:lvl6pPr marL="342900" algn="ctr" rtl="0" fontAlgn="base">
        <a:spcBef>
          <a:spcPct val="0"/>
        </a:spcBef>
        <a:spcAft>
          <a:spcPct val="0"/>
        </a:spcAft>
        <a:defRPr sz="3300">
          <a:solidFill>
            <a:schemeClr val="tx1"/>
          </a:solidFill>
          <a:latin typeface="Arial" charset="0"/>
          <a:cs typeface="Cordia New" pitchFamily="34" charset="-34"/>
        </a:defRPr>
      </a:lvl6pPr>
      <a:lvl7pPr marL="685800" algn="ctr" rtl="0" fontAlgn="base">
        <a:spcBef>
          <a:spcPct val="0"/>
        </a:spcBef>
        <a:spcAft>
          <a:spcPct val="0"/>
        </a:spcAft>
        <a:defRPr sz="3300">
          <a:solidFill>
            <a:schemeClr val="tx1"/>
          </a:solidFill>
          <a:latin typeface="Arial" charset="0"/>
          <a:cs typeface="Cordia New" pitchFamily="34" charset="-34"/>
        </a:defRPr>
      </a:lvl7pPr>
      <a:lvl8pPr marL="1028700" algn="ctr" rtl="0" fontAlgn="base">
        <a:spcBef>
          <a:spcPct val="0"/>
        </a:spcBef>
        <a:spcAft>
          <a:spcPct val="0"/>
        </a:spcAft>
        <a:defRPr sz="3300">
          <a:solidFill>
            <a:schemeClr val="tx1"/>
          </a:solidFill>
          <a:latin typeface="Arial" charset="0"/>
          <a:cs typeface="Cordia New" pitchFamily="34" charset="-34"/>
        </a:defRPr>
      </a:lvl8pPr>
      <a:lvl9pPr marL="1371600" algn="ctr" rtl="0" fontAlgn="base">
        <a:spcBef>
          <a:spcPct val="0"/>
        </a:spcBef>
        <a:spcAft>
          <a:spcPct val="0"/>
        </a:spcAft>
        <a:defRPr sz="3300">
          <a:solidFill>
            <a:schemeClr val="tx1"/>
          </a:solidFill>
          <a:latin typeface="Arial" charset="0"/>
          <a:cs typeface="Cordia New" pitchFamily="34" charset="-34"/>
        </a:defRPr>
      </a:lvl9pPr>
    </p:titleStyle>
    <p:bodyStyle>
      <a:lvl1pPr marL="257175" indent="-2571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th-TH"/>
      </a:defPPr>
      <a:lvl1pPr marL="0" algn="l" defTabSz="685800" rtl="0" eaLnBrk="1" latinLnBrk="0" hangingPunct="1">
        <a:defRPr sz="2100" kern="1200">
          <a:solidFill>
            <a:schemeClr val="tx1"/>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1.xml"/><Relationship Id="rId1" Type="http://schemas.openxmlformats.org/officeDocument/2006/relationships/slideLayout" Target="../slideLayouts/slideLayout5.xml"/><Relationship Id="rId4" Type="http://schemas.openxmlformats.org/officeDocument/2006/relationships/hyperlink" Target="http://www.aidsdatahub.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hyperlink" Target="http://www.aidsdatahub.org/"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http://www.aidsdatahub.org/"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slideLayout" Target="../slideLayouts/slideLayout6.xml"/><Relationship Id="rId1" Type="http://schemas.openxmlformats.org/officeDocument/2006/relationships/themeOverride" Target="../theme/themeOverride9.xml"/><Relationship Id="rId4" Type="http://schemas.openxmlformats.org/officeDocument/2006/relationships/hyperlink" Target="http://www.aidsdatahub.or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1.xml"/><Relationship Id="rId6" Type="http://schemas.openxmlformats.org/officeDocument/2006/relationships/chart" Target="../charts/chart9.xml"/><Relationship Id="rId5" Type="http://schemas.openxmlformats.org/officeDocument/2006/relationships/hyperlink" Target="http://www.aidsdatahub.org/" TargetMode="Externa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notesSlide" Target="../notesSlides/notesSlide3.xml"/><Relationship Id="rId7" Type="http://schemas.openxmlformats.org/officeDocument/2006/relationships/hyperlink" Target="http://www.aidsdatahub.org/" TargetMode="External"/><Relationship Id="rId2" Type="http://schemas.openxmlformats.org/officeDocument/2006/relationships/slideLayout" Target="../slideLayouts/slideLayout6.xml"/><Relationship Id="rId1" Type="http://schemas.openxmlformats.org/officeDocument/2006/relationships/themeOverride" Target="../theme/themeOverride14.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674" name="Title 2"/>
          <p:cNvSpPr>
            <a:spLocks noGrp="1"/>
          </p:cNvSpPr>
          <p:nvPr>
            <p:ph type="title"/>
          </p:nvPr>
        </p:nvSpPr>
        <p:spPr bwMode="auto">
          <a:xfrm>
            <a:off x="347345" y="4519959"/>
            <a:ext cx="8523039"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GB" sz="7200" dirty="0"/>
              <a:t>TB-HIV</a:t>
            </a:r>
            <a:endParaRPr lang="th-TH" dirty="0"/>
          </a:p>
        </p:txBody>
      </p:sp>
      <p:sp>
        <p:nvSpPr>
          <p:cNvPr id="3" name="TextBox 2"/>
          <p:cNvSpPr txBox="1"/>
          <p:nvPr/>
        </p:nvSpPr>
        <p:spPr>
          <a:xfrm>
            <a:off x="140648" y="6034026"/>
            <a:ext cx="4038600" cy="400110"/>
          </a:xfrm>
          <a:prstGeom prst="rect">
            <a:avLst/>
          </a:prstGeom>
          <a:noFill/>
        </p:spPr>
        <p:txBody>
          <a:bodyPr wrap="square" rtlCol="0">
            <a:spAutoFit/>
          </a:bodyPr>
          <a:lstStyle/>
          <a:p>
            <a:pPr defTabSz="914400" fontAlgn="base">
              <a:spcBef>
                <a:spcPct val="0"/>
              </a:spcBef>
              <a:spcAft>
                <a:spcPct val="0"/>
              </a:spcAft>
              <a:defRPr/>
            </a:pPr>
            <a:r>
              <a:rPr lang="en-US" sz="2000" b="1" dirty="0">
                <a:solidFill>
                  <a:prstClr val="white"/>
                </a:solidFill>
                <a:latin typeface="Arial"/>
                <a:cs typeface="Cordia New" pitchFamily="34" charset="-34"/>
              </a:rPr>
              <a:t>Last updated: May 2022</a:t>
            </a:r>
            <a:endParaRPr lang="en-GB" sz="2000" b="1" dirty="0">
              <a:solidFill>
                <a:prstClr val="white"/>
              </a:solidFill>
              <a:latin typeface="Arial"/>
              <a:cs typeface="Cordia New" pitchFamily="34" charset="-34"/>
            </a:endParaRPr>
          </a:p>
        </p:txBody>
      </p:sp>
    </p:spTree>
    <p:extLst>
      <p:ext uri="{BB962C8B-B14F-4D97-AF65-F5344CB8AC3E}">
        <p14:creationId xmlns:p14="http://schemas.microsoft.com/office/powerpoint/2010/main" val="1154392924"/>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5823D93-647B-43E7-A8FF-32920DE5EF18}"/>
              </a:ext>
            </a:extLst>
          </p:cNvPr>
          <p:cNvSpPr>
            <a:spLocks noGrp="1"/>
          </p:cNvSpPr>
          <p:nvPr>
            <p:ph type="sldNum" sz="quarter" idx="10"/>
          </p:nvPr>
        </p:nvSpPr>
        <p:spPr/>
        <p:txBody>
          <a:bodyPr/>
          <a:lstStyle/>
          <a:p>
            <a:pPr defTabSz="914400">
              <a:defRPr/>
            </a:pPr>
            <a:fld id="{9D28C68A-2064-4B7C-AFCD-A80A23DCD611}" type="slidenum">
              <a:rPr lang="th-TH">
                <a:solidFill>
                  <a:prstClr val="black">
                    <a:tint val="75000"/>
                  </a:prstClr>
                </a:solidFill>
                <a:latin typeface="Arial"/>
                <a:cs typeface="Cordia New" panose="020B0304020202020204" pitchFamily="34" charset="-34"/>
              </a:rPr>
              <a:pPr defTabSz="914400">
                <a:defRPr/>
              </a:pPr>
              <a:t>10</a:t>
            </a:fld>
            <a:endParaRPr lang="th-TH" dirty="0">
              <a:solidFill>
                <a:prstClr val="black">
                  <a:tint val="75000"/>
                </a:prstClr>
              </a:solidFill>
              <a:latin typeface="Arial"/>
              <a:cs typeface="Cordia New" panose="020B0304020202020204" pitchFamily="34" charset="-34"/>
            </a:endParaRPr>
          </a:p>
        </p:txBody>
      </p:sp>
      <p:sp>
        <p:nvSpPr>
          <p:cNvPr id="5" name="Title 1">
            <a:extLst>
              <a:ext uri="{FF2B5EF4-FFF2-40B4-BE49-F238E27FC236}">
                <a16:creationId xmlns:a16="http://schemas.microsoft.com/office/drawing/2014/main" id="{BBF415B3-3DAD-426E-A96F-761DB371A6CA}"/>
              </a:ext>
            </a:extLst>
          </p:cNvPr>
          <p:cNvSpPr>
            <a:spLocks noGrp="1"/>
          </p:cNvSpPr>
          <p:nvPr>
            <p:ph type="title"/>
          </p:nvPr>
        </p:nvSpPr>
        <p:spPr>
          <a:xfrm>
            <a:off x="618309" y="1340768"/>
            <a:ext cx="11059885" cy="504000"/>
          </a:xfrm>
        </p:spPr>
        <p:txBody>
          <a:bodyPr/>
          <a:lstStyle/>
          <a:p>
            <a:r>
              <a:rPr lang="en-US" sz="2300" dirty="0"/>
              <a:t>9 countries account for 94% of all TB-related deaths among PLHIV in Asia and the Pacific, 2020</a:t>
            </a:r>
          </a:p>
        </p:txBody>
      </p:sp>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979ACA5B-4F60-D989-253A-4E6175511FA4}"/>
                  </a:ext>
                </a:extLst>
              </p:cNvPr>
              <p:cNvGraphicFramePr/>
              <p:nvPr>
                <p:extLst>
                  <p:ext uri="{D42A27DB-BD31-4B8C-83A1-F6EECF244321}">
                    <p14:modId xmlns:p14="http://schemas.microsoft.com/office/powerpoint/2010/main" val="1751348105"/>
                  </p:ext>
                </p:extLst>
              </p:nvPr>
            </p:nvGraphicFramePr>
            <p:xfrm>
              <a:off x="1484812" y="2168434"/>
              <a:ext cx="9222376" cy="4284617"/>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Chart 7">
                <a:extLst>
                  <a:ext uri="{FF2B5EF4-FFF2-40B4-BE49-F238E27FC236}">
                    <a16:creationId xmlns:a16="http://schemas.microsoft.com/office/drawing/2014/main" id="{979ACA5B-4F60-D989-253A-4E6175511FA4}"/>
                  </a:ext>
                </a:extLst>
              </p:cNvPr>
              <p:cNvPicPr>
                <a:picLocks noGrp="1" noRot="1" noChangeAspect="1" noMove="1" noResize="1" noEditPoints="1" noAdjustHandles="1" noChangeArrowheads="1" noChangeShapeType="1"/>
              </p:cNvPicPr>
              <p:nvPr/>
            </p:nvPicPr>
            <p:blipFill>
              <a:blip r:embed="rId3"/>
              <a:stretch>
                <a:fillRect/>
              </a:stretch>
            </p:blipFill>
            <p:spPr>
              <a:xfrm>
                <a:off x="1484812" y="2168434"/>
                <a:ext cx="9222376" cy="4284617"/>
              </a:xfrm>
              <a:prstGeom prst="rect">
                <a:avLst/>
              </a:prstGeom>
            </p:spPr>
          </p:pic>
        </mc:Fallback>
      </mc:AlternateContent>
      <p:sp>
        <p:nvSpPr>
          <p:cNvPr id="9" name="Text Box 10">
            <a:extLst>
              <a:ext uri="{FF2B5EF4-FFF2-40B4-BE49-F238E27FC236}">
                <a16:creationId xmlns:a16="http://schemas.microsoft.com/office/drawing/2014/main" id="{2E6C8B6A-CA69-6658-4267-4899A19418A2}"/>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cs typeface="Cordia New" pitchFamily="34" charset="-34"/>
              </a:rPr>
              <a:t>WHO. (2021). Global TB Report 2021</a:t>
            </a:r>
          </a:p>
        </p:txBody>
      </p:sp>
    </p:spTree>
    <p:extLst>
      <p:ext uri="{BB962C8B-B14F-4D97-AF65-F5344CB8AC3E}">
        <p14:creationId xmlns:p14="http://schemas.microsoft.com/office/powerpoint/2010/main" val="2694959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DAC1748-E971-4085-AC53-C285C0E2B214}"/>
              </a:ext>
            </a:extLst>
          </p:cNvPr>
          <p:cNvGraphicFramePr>
            <a:graphicFrameLocks/>
          </p:cNvGraphicFramePr>
          <p:nvPr>
            <p:extLst>
              <p:ext uri="{D42A27DB-BD31-4B8C-83A1-F6EECF244321}">
                <p14:modId xmlns:p14="http://schemas.microsoft.com/office/powerpoint/2010/main" val="535918319"/>
              </p:ext>
            </p:extLst>
          </p:nvPr>
        </p:nvGraphicFramePr>
        <p:xfrm>
          <a:off x="1185295" y="2294553"/>
          <a:ext cx="9778796" cy="424150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287383" y="1412776"/>
            <a:ext cx="11564983" cy="504000"/>
          </a:xfrm>
        </p:spPr>
        <p:txBody>
          <a:bodyPr/>
          <a:lstStyle/>
          <a:p>
            <a:r>
              <a:rPr lang="en-US" sz="2300" dirty="0"/>
              <a:t>Considerably high proportion of deaths among PLHIV is attributable to TB</a:t>
            </a:r>
            <a:endParaRPr lang="en-GB" sz="2300" dirty="0"/>
          </a:p>
        </p:txBody>
      </p:sp>
      <p:sp>
        <p:nvSpPr>
          <p:cNvPr id="7" name="Rectangle 6">
            <a:extLst>
              <a:ext uri="{FF2B5EF4-FFF2-40B4-BE49-F238E27FC236}">
                <a16:creationId xmlns:a16="http://schemas.microsoft.com/office/drawing/2014/main" id="{E1666C89-87E4-47EC-8C25-75792C201B04}"/>
              </a:ext>
            </a:extLst>
          </p:cNvPr>
          <p:cNvSpPr/>
          <p:nvPr/>
        </p:nvSpPr>
        <p:spPr>
          <a:xfrm>
            <a:off x="2021934" y="1898131"/>
            <a:ext cx="7801763" cy="350865"/>
          </a:xfrm>
          <a:prstGeom prst="rect">
            <a:avLst/>
          </a:prstGeom>
        </p:spPr>
        <p:txBody>
          <a:bodyPr wrap="square">
            <a:spAutoFit/>
          </a:bodyPr>
          <a:lstStyle/>
          <a:p>
            <a:pPr algn="ctr">
              <a:defRPr sz="1680" b="1" i="0" u="none" strike="noStrike" kern="1200" spc="0" baseline="0">
                <a:solidFill>
                  <a:prstClr val="black">
                    <a:lumMod val="65000"/>
                    <a:lumOff val="35000"/>
                  </a:prstClr>
                </a:solidFill>
                <a:latin typeface="Arial" panose="020B0604020202020204" pitchFamily="34" charset="0"/>
                <a:ea typeface="+mn-ea"/>
                <a:cs typeface="Arial" panose="020B0604020202020204" pitchFamily="34" charset="0"/>
              </a:defRPr>
            </a:pPr>
            <a:r>
              <a:rPr lang="en-US" sz="1680" dirty="0">
                <a:solidFill>
                  <a:srgbClr val="00B0F0"/>
                </a:solidFill>
              </a:rPr>
              <a:t>TB deaths as proportion of total AIDS-related deaths among PLHIV, 2020 </a:t>
            </a:r>
          </a:p>
        </p:txBody>
      </p:sp>
      <p:sp>
        <p:nvSpPr>
          <p:cNvPr id="9" name="Text Box 10">
            <a:extLst>
              <a:ext uri="{FF2B5EF4-FFF2-40B4-BE49-F238E27FC236}">
                <a16:creationId xmlns:a16="http://schemas.microsoft.com/office/drawing/2014/main" id="{27668326-92A4-C216-4AC3-0A31FB8A7AF4}"/>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cs typeface="Cordia New" pitchFamily="34" charset="-34"/>
              </a:rPr>
              <a:t>WHO. (2021). Global TB Report 2021 and UNAIDS HIV estimates 2021</a:t>
            </a:r>
          </a:p>
        </p:txBody>
      </p:sp>
    </p:spTree>
    <p:extLst>
      <p:ext uri="{BB962C8B-B14F-4D97-AF65-F5344CB8AC3E}">
        <p14:creationId xmlns:p14="http://schemas.microsoft.com/office/powerpoint/2010/main" val="292950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85" y="1340768"/>
            <a:ext cx="11321143" cy="360040"/>
          </a:xfrm>
        </p:spPr>
        <p:txBody>
          <a:bodyPr/>
          <a:lstStyle/>
          <a:p>
            <a:r>
              <a:rPr lang="en-US" dirty="0"/>
              <a:t>All 12 high TB burden countries in Asia and the Pacific have high MDR-TB burden, 2020</a:t>
            </a:r>
            <a:endParaRPr lang="en-GB" dirty="0"/>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a:solidFill>
                  <a:prstClr val="black">
                    <a:tint val="75000"/>
                  </a:prstClr>
                </a:solidFill>
                <a:latin typeface="Arial"/>
                <a:cs typeface="Cordia New" panose="020B0304020202020204" pitchFamily="34" charset="-34"/>
              </a:rPr>
              <a:pPr defTabSz="914400">
                <a:defRPr/>
              </a:pPr>
              <a:t>12</a:t>
            </a:fld>
            <a:endParaRPr lang="th-TH" dirty="0">
              <a:solidFill>
                <a:prstClr val="black">
                  <a:tint val="75000"/>
                </a:prstClr>
              </a:solidFill>
              <a:latin typeface="Arial"/>
              <a:cs typeface="Cordia New" panose="020B0304020202020204" pitchFamily="34" charset="-34"/>
            </a:endParaRPr>
          </a:p>
        </p:txBody>
      </p:sp>
      <p:graphicFrame>
        <p:nvGraphicFramePr>
          <p:cNvPr id="96" name="Table 95"/>
          <p:cNvGraphicFramePr>
            <a:graphicFrameLocks noGrp="1"/>
          </p:cNvGraphicFramePr>
          <p:nvPr>
            <p:extLst>
              <p:ext uri="{D42A27DB-BD31-4B8C-83A1-F6EECF244321}">
                <p14:modId xmlns:p14="http://schemas.microsoft.com/office/powerpoint/2010/main" val="3750784554"/>
              </p:ext>
            </p:extLst>
          </p:nvPr>
        </p:nvGraphicFramePr>
        <p:xfrm>
          <a:off x="2567609" y="2132857"/>
          <a:ext cx="6768751" cy="4449667"/>
        </p:xfrm>
        <a:graphic>
          <a:graphicData uri="http://schemas.openxmlformats.org/drawingml/2006/table">
            <a:tbl>
              <a:tblPr/>
              <a:tblGrid>
                <a:gridCol w="2224018">
                  <a:extLst>
                    <a:ext uri="{9D8B030D-6E8A-4147-A177-3AD203B41FA5}">
                      <a16:colId xmlns:a16="http://schemas.microsoft.com/office/drawing/2014/main" val="20000"/>
                    </a:ext>
                  </a:extLst>
                </a:gridCol>
                <a:gridCol w="2320715">
                  <a:extLst>
                    <a:ext uri="{9D8B030D-6E8A-4147-A177-3AD203B41FA5}">
                      <a16:colId xmlns:a16="http://schemas.microsoft.com/office/drawing/2014/main" val="20001"/>
                    </a:ext>
                  </a:extLst>
                </a:gridCol>
                <a:gridCol w="2224018">
                  <a:extLst>
                    <a:ext uri="{9D8B030D-6E8A-4147-A177-3AD203B41FA5}">
                      <a16:colId xmlns:a16="http://schemas.microsoft.com/office/drawing/2014/main" val="20002"/>
                    </a:ext>
                  </a:extLst>
                </a:gridCol>
              </a:tblGrid>
              <a:tr h="404227">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tc>
                  <a:txBody>
                    <a:bodyPr/>
                    <a:lstStyle/>
                    <a:p>
                      <a:pPr algn="ctr" fontAlgn="b"/>
                      <a:r>
                        <a:rPr lang="en-US" sz="1400" b="1" i="0" u="none" strike="noStrike" dirty="0">
                          <a:solidFill>
                            <a:srgbClr val="000000"/>
                          </a:solidFill>
                          <a:effectLst/>
                          <a:latin typeface="Arial" pitchFamily="34" charset="0"/>
                          <a:cs typeface="Arial" pitchFamily="34" charset="0"/>
                        </a:rPr>
                        <a:t>High MDR-TB burden</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38100" cap="flat" cmpd="sng" algn="ctr">
                      <a:solidFill>
                        <a:schemeClr val="tx2">
                          <a:lumMod val="60000"/>
                          <a:lumOff val="40000"/>
                        </a:schemeClr>
                      </a:solidFill>
                      <a:prstDash val="solid"/>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D9D9D9"/>
                    </a:solidFill>
                  </a:tcPr>
                </a:tc>
                <a:extLst>
                  <a:ext uri="{0D108BD9-81ED-4DB2-BD59-A6C34878D82A}">
                    <a16:rowId xmlns:a16="http://schemas.microsoft.com/office/drawing/2014/main" val="1000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Bangladesh</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China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2"/>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DPR Korea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3"/>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4"/>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Indonesia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5"/>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Mongolia</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6"/>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Myanmar</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7"/>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Pakistan</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8"/>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a:t>
                      </a:r>
                      <a:r>
                        <a:rPr lang="en-US" sz="1400" b="1" i="0" u="none" strike="noStrike" baseline="0" dirty="0">
                          <a:solidFill>
                            <a:schemeClr val="bg1"/>
                          </a:solidFill>
                          <a:effectLst/>
                          <a:latin typeface="Arial" pitchFamily="34" charset="0"/>
                          <a:cs typeface="Arial" pitchFamily="34" charset="0"/>
                        </a:rPr>
                        <a:t> Papua New Guinea</a:t>
                      </a:r>
                      <a:endParaRPr lang="en-US" sz="1400" b="1" i="0" u="none" strike="noStrike" dirty="0">
                        <a:solidFill>
                          <a:schemeClr val="bg1"/>
                        </a:solidFill>
                        <a:effectLst/>
                        <a:latin typeface="Arial" pitchFamily="34" charset="0"/>
                        <a:cs typeface="Arial" pitchFamily="34" charset="0"/>
                      </a:endParaRP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endParaRPr lang="th-TH" sz="1400" b="1" i="0" u="none" strike="noStrike" dirty="0">
                        <a:solidFill>
                          <a:srgbClr val="000000"/>
                        </a:solidFill>
                        <a:effectLst/>
                        <a:latin typeface="Arial" pitchFamily="34" charset="0"/>
                      </a:endParaRP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09"/>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Philippines</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0"/>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Thailand</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19050" cap="flat" cmpd="sng" algn="ctr">
                      <a:solidFill>
                        <a:schemeClr val="accent1">
                          <a:lumMod val="75000"/>
                        </a:schemeClr>
                      </a:solidFill>
                      <a:prstDash val="sysDot"/>
                      <a:round/>
                      <a:headEnd type="none" w="med" len="med"/>
                      <a:tailEnd type="none" w="med" len="med"/>
                    </a:lnB>
                    <a:noFill/>
                  </a:tcPr>
                </a:tc>
                <a:extLst>
                  <a:ext uri="{0D108BD9-81ED-4DB2-BD59-A6C34878D82A}">
                    <a16:rowId xmlns:a16="http://schemas.microsoft.com/office/drawing/2014/main" val="10011"/>
                  </a:ext>
                </a:extLst>
              </a:tr>
              <a:tr h="337120">
                <a:tc>
                  <a:txBody>
                    <a:bodyPr/>
                    <a:lstStyle/>
                    <a:p>
                      <a:pPr algn="l" fontAlgn="b"/>
                      <a:r>
                        <a:rPr lang="en-US" sz="1400" b="1" i="0" u="none" strike="noStrike" dirty="0">
                          <a:solidFill>
                            <a:schemeClr val="bg1"/>
                          </a:solidFill>
                          <a:effectLst/>
                          <a:latin typeface="Arial" pitchFamily="34" charset="0"/>
                          <a:cs typeface="Arial" pitchFamily="34" charset="0"/>
                        </a:rPr>
                        <a:t>  Viet Nam</a:t>
                      </a:r>
                    </a:p>
                  </a:txBody>
                  <a:tcPr marL="9525" marR="9525" marT="9525" marB="0" anchor="ctr">
                    <a:lnL w="38100" cap="flat" cmpd="sng" algn="ctr">
                      <a:solidFill>
                        <a:schemeClr val="tx2">
                          <a:lumMod val="60000"/>
                          <a:lumOff val="40000"/>
                        </a:schemeClr>
                      </a:solidFill>
                      <a:prstDash val="solid"/>
                      <a:round/>
                      <a:headEnd type="none" w="med" len="med"/>
                      <a:tailEnd type="none" w="med" len="med"/>
                    </a:lnL>
                    <a:lnR w="19050" cap="flat" cmpd="sng" algn="ctr">
                      <a:solidFill>
                        <a:schemeClr val="accent1">
                          <a:lumMod val="75000"/>
                        </a:schemeClr>
                      </a:solidFill>
                      <a:prstDash val="sysDot"/>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solidFill>
                      <a:srgbClr val="00B0F0"/>
                    </a:solid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9050" cap="flat" cmpd="sng" algn="ctr">
                      <a:solidFill>
                        <a:schemeClr val="accent1">
                          <a:lumMod val="75000"/>
                        </a:schemeClr>
                      </a:solidFill>
                      <a:prstDash val="sysDot"/>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tc>
                  <a:txBody>
                    <a:bodyPr/>
                    <a:lstStyle/>
                    <a:p>
                      <a:pPr algn="l" fontAlgn="b"/>
                      <a:r>
                        <a:rPr lang="th-TH" sz="1400" b="1" i="0" u="none" strike="noStrike" dirty="0">
                          <a:solidFill>
                            <a:srgbClr val="000000"/>
                          </a:solidFill>
                          <a:effectLst/>
                          <a:latin typeface="Arial" pitchFamily="34" charset="0"/>
                        </a:rPr>
                        <a:t> </a:t>
                      </a:r>
                    </a:p>
                  </a:txBody>
                  <a:tcPr marL="9525" marR="9525" marT="9525" marB="0" anchor="ctr">
                    <a:lnL w="12700" cap="flat" cmpd="sng" algn="ctr">
                      <a:solidFill>
                        <a:schemeClr val="tx1"/>
                      </a:solidFill>
                      <a:prstDash val="solid"/>
                      <a:round/>
                      <a:headEnd type="none" w="med" len="med"/>
                      <a:tailEnd type="none" w="med" len="med"/>
                    </a:lnL>
                    <a:lnR w="38100" cap="flat" cmpd="sng" algn="ctr">
                      <a:solidFill>
                        <a:schemeClr val="tx2">
                          <a:lumMod val="60000"/>
                          <a:lumOff val="40000"/>
                        </a:schemeClr>
                      </a:solidFill>
                      <a:prstDash val="solid"/>
                      <a:round/>
                      <a:headEnd type="none" w="med" len="med"/>
                      <a:tailEnd type="none" w="med" len="med"/>
                    </a:lnR>
                    <a:lnT w="19050" cap="flat" cmpd="sng" algn="ctr">
                      <a:solidFill>
                        <a:schemeClr val="accent1">
                          <a:lumMod val="75000"/>
                        </a:schemeClr>
                      </a:solidFill>
                      <a:prstDash val="sysDot"/>
                      <a:round/>
                      <a:headEnd type="none" w="med" len="med"/>
                      <a:tailEnd type="none" w="med" len="med"/>
                    </a:lnT>
                    <a:lnB w="38100" cap="flat" cmpd="sng" algn="ctr">
                      <a:solidFill>
                        <a:schemeClr val="tx2">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0012"/>
                  </a:ext>
                </a:extLst>
              </a:tr>
            </a:tbl>
          </a:graphicData>
        </a:graphic>
      </p:graphicFrame>
      <p:grpSp>
        <p:nvGrpSpPr>
          <p:cNvPr id="4" name="Group 3"/>
          <p:cNvGrpSpPr/>
          <p:nvPr/>
        </p:nvGrpSpPr>
        <p:grpSpPr>
          <a:xfrm>
            <a:off x="5596137" y="2541663"/>
            <a:ext cx="3044527" cy="4339927"/>
            <a:chOff x="4072136" y="2541662"/>
            <a:chExt cx="3044527" cy="4339927"/>
          </a:xfrm>
        </p:grpSpPr>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72136" y="2541662"/>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1661" y="31939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1186" y="352541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385688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1661" y="418834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1186" y="451981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487032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2037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54660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96519" y="5879976"/>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4086994" y="621335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1" name="Picture 2">
            <a:extLst>
              <a:ext uri="{FF2B5EF4-FFF2-40B4-BE49-F238E27FC236}">
                <a16:creationId xmlns:a16="http://schemas.microsoft.com/office/drawing/2014/main" id="{F448E4DD-66E0-F55F-3C4E-41D0480AA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4691"/>
          <a:stretch/>
        </p:blipFill>
        <p:spPr bwMode="auto">
          <a:xfrm>
            <a:off x="5596137" y="2850871"/>
            <a:ext cx="3020144" cy="66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10">
            <a:extLst>
              <a:ext uri="{FF2B5EF4-FFF2-40B4-BE49-F238E27FC236}">
                <a16:creationId xmlns:a16="http://schemas.microsoft.com/office/drawing/2014/main" id="{9E371239-86C2-1D4E-29D9-82DA873CB588}"/>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3"/>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cs typeface="Cordia New" pitchFamily="34" charset="-34"/>
              </a:rPr>
              <a:t>WHO. (2021). Global TB Report 2021</a:t>
            </a:r>
          </a:p>
        </p:txBody>
      </p:sp>
    </p:spTree>
    <p:extLst>
      <p:ext uri="{BB962C8B-B14F-4D97-AF65-F5344CB8AC3E}">
        <p14:creationId xmlns:p14="http://schemas.microsoft.com/office/powerpoint/2010/main" val="586709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defTabSz="914400">
              <a:defRPr/>
            </a:pPr>
            <a:fld id="{9734A0AC-F953-4587-90BC-4DB593D9F0A7}" type="slidenum">
              <a:rPr lang="th-TH">
                <a:solidFill>
                  <a:prstClr val="black">
                    <a:tint val="75000"/>
                  </a:prstClr>
                </a:solidFill>
                <a:latin typeface="Arial"/>
                <a:cs typeface="Cordia New" panose="020B0304020202020204" pitchFamily="34" charset="-34"/>
              </a:rPr>
              <a:pPr defTabSz="914400">
                <a:defRPr/>
              </a:pPr>
              <a:t>13</a:t>
            </a:fld>
            <a:endParaRPr lang="th-TH" dirty="0">
              <a:solidFill>
                <a:prstClr val="black">
                  <a:tint val="75000"/>
                </a:prstClr>
              </a:solidFill>
              <a:latin typeface="Arial"/>
              <a:cs typeface="Cordia New" panose="020B0304020202020204" pitchFamily="34" charset="-34"/>
            </a:endParaRPr>
          </a:p>
        </p:txBody>
      </p:sp>
      <p:sp>
        <p:nvSpPr>
          <p:cNvPr id="79875" name="Rectangle 2"/>
          <p:cNvSpPr txBox="1">
            <a:spLocks noChangeArrowheads="1"/>
          </p:cNvSpPr>
          <p:nvPr/>
        </p:nvSpPr>
        <p:spPr bwMode="auto">
          <a:xfrm>
            <a:off x="1981200" y="1774826"/>
            <a:ext cx="82296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defTabSz="914400" eaLnBrk="1" fontAlgn="base" hangingPunct="1">
              <a:spcBef>
                <a:spcPct val="20000"/>
              </a:spcBef>
              <a:spcAft>
                <a:spcPct val="0"/>
              </a:spcAft>
              <a:defRPr/>
            </a:pPr>
            <a:r>
              <a:rPr lang="en-US" sz="4000" dirty="0">
                <a:solidFill>
                  <a:srgbClr val="C00000"/>
                </a:solidFill>
              </a:rPr>
              <a:t>THANK YOU</a:t>
            </a:r>
          </a:p>
          <a:p>
            <a:pPr algn="ctr" defTabSz="914400" eaLnBrk="1" fontAlgn="base" hangingPunct="1">
              <a:spcBef>
                <a:spcPct val="20000"/>
              </a:spcBef>
              <a:spcAft>
                <a:spcPct val="0"/>
              </a:spcAft>
              <a:defRPr/>
            </a:pPr>
            <a:endParaRPr lang="en-US" sz="4000" dirty="0">
              <a:solidFill>
                <a:srgbClr val="C00000"/>
              </a:solidFill>
            </a:endParaRPr>
          </a:p>
          <a:p>
            <a:pPr algn="ctr" defTabSz="914400" eaLnBrk="1" fontAlgn="base" hangingPunct="1">
              <a:spcBef>
                <a:spcPct val="20000"/>
              </a:spcBef>
              <a:spcAft>
                <a:spcPct val="0"/>
              </a:spcAft>
              <a:defRPr/>
            </a:pPr>
            <a:r>
              <a:rPr lang="en-US" dirty="0">
                <a:solidFill>
                  <a:srgbClr val="C00000"/>
                </a:solidFill>
              </a:rPr>
              <a:t>slides compiled by </a:t>
            </a:r>
            <a:r>
              <a:rPr lang="en-US" u="sng" dirty="0">
                <a:solidFill>
                  <a:srgbClr val="C00000"/>
                </a:solidFill>
                <a:hlinkClick r:id="rId2"/>
              </a:rPr>
              <a:t>www.aidsdatahub.org</a:t>
            </a:r>
            <a:endParaRPr lang="en-US" u="sng"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endParaRPr lang="en-US" sz="1400" i="1" dirty="0">
              <a:solidFill>
                <a:srgbClr val="C00000"/>
              </a:solidFill>
            </a:endParaRPr>
          </a:p>
          <a:p>
            <a:pPr algn="ctr" defTabSz="914400" eaLnBrk="1" fontAlgn="base" hangingPunct="1">
              <a:spcBef>
                <a:spcPct val="20000"/>
              </a:spcBef>
              <a:spcAft>
                <a:spcPct val="0"/>
              </a:spcAft>
              <a:defRPr/>
            </a:pPr>
            <a:r>
              <a:rPr lang="en-US" sz="1400" i="1" dirty="0">
                <a:solidFill>
                  <a:srgbClr val="C00000"/>
                </a:solidFill>
              </a:rPr>
              <a:t>Data shown in this slide set  are comprehensive to the extent they are available from country reports. Please inform us if you know of sources where more recent data can be used.  Please acknowledge </a:t>
            </a:r>
            <a:r>
              <a:rPr lang="en-US" sz="1400" i="1" dirty="0">
                <a:solidFill>
                  <a:srgbClr val="C00000"/>
                </a:solidFill>
                <a:hlinkClick r:id="rId2"/>
              </a:rPr>
              <a:t>www.aidsdatahub.org</a:t>
            </a:r>
            <a:r>
              <a:rPr lang="en-US" sz="1400" i="1" dirty="0">
                <a:solidFill>
                  <a:srgbClr val="C00000"/>
                </a:solidFill>
              </a:rPr>
              <a:t> if slides are lifted directly from this site</a:t>
            </a:r>
          </a:p>
          <a:p>
            <a:pPr algn="ctr" defTabSz="914400" eaLnBrk="1" fontAlgn="base" hangingPunct="1">
              <a:spcBef>
                <a:spcPct val="20000"/>
              </a:spcBef>
              <a:spcAft>
                <a:spcPct val="0"/>
              </a:spcAft>
              <a:defRPr/>
            </a:pPr>
            <a:endParaRPr lang="en-US" sz="1600" dirty="0">
              <a:solidFill>
                <a:srgbClr val="C00000"/>
              </a:solidFill>
            </a:endParaRPr>
          </a:p>
        </p:txBody>
      </p:sp>
    </p:spTree>
    <p:extLst>
      <p:ext uri="{BB962C8B-B14F-4D97-AF65-F5344CB8AC3E}">
        <p14:creationId xmlns:p14="http://schemas.microsoft.com/office/powerpoint/2010/main" val="204633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8B52787D-BDEF-487B-AE54-0D39EE54F08F}"/>
              </a:ext>
            </a:extLst>
          </p:cNvPr>
          <p:cNvGrpSpPr/>
          <p:nvPr/>
        </p:nvGrpSpPr>
        <p:grpSpPr>
          <a:xfrm>
            <a:off x="-505970" y="1597560"/>
            <a:ext cx="3962400" cy="2233613"/>
            <a:chOff x="0" y="0"/>
            <a:chExt cx="3962400" cy="2233613"/>
          </a:xfrm>
        </p:grpSpPr>
        <p:graphicFrame>
          <p:nvGraphicFramePr>
            <p:cNvPr id="35" name="Chart 34">
              <a:extLst>
                <a:ext uri="{FF2B5EF4-FFF2-40B4-BE49-F238E27FC236}">
                  <a16:creationId xmlns:a16="http://schemas.microsoft.com/office/drawing/2014/main" id="{08E603EE-B675-45F1-AF05-CE3437B88A6E}"/>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3"/>
            </a:graphicData>
          </a:graphic>
        </p:graphicFrame>
        <p:sp>
          <p:nvSpPr>
            <p:cNvPr id="37" name="TextBox 5">
              <a:extLst>
                <a:ext uri="{FF2B5EF4-FFF2-40B4-BE49-F238E27FC236}">
                  <a16:creationId xmlns:a16="http://schemas.microsoft.com/office/drawing/2014/main" id="{2CA78B0E-BAF0-472B-BA5C-45FF0F798255}"/>
                </a:ext>
              </a:extLst>
            </p:cNvPr>
            <p:cNvSpPr txBox="1"/>
            <p:nvPr/>
          </p:nvSpPr>
          <p:spPr>
            <a:xfrm>
              <a:off x="1238251" y="762000"/>
              <a:ext cx="1447800" cy="6762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6.7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M</a:t>
              </a:r>
              <a:endParaRPr kumimoji="0" lang="en-US" sz="40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28C68A-2064-4B7C-AFCD-A80A23DCD611}" type="slidenum">
              <a:rPr kumimoji="0" lang="th-TH" sz="1200" b="0" i="0" u="none" strike="noStrike" kern="1200" cap="none" spc="0" normalizeH="0" baseline="0" noProof="0">
                <a:ln>
                  <a:noFill/>
                </a:ln>
                <a:solidFill>
                  <a:prstClr val="black">
                    <a:tint val="75000"/>
                  </a:prstClr>
                </a:solidFill>
                <a:effectLst/>
                <a:uLnTx/>
                <a:uFillTx/>
                <a:latin typeface="Arial"/>
                <a:ea typeface="+mn-ea"/>
                <a:cs typeface="Cordia New" panose="020B0304020202020204" pitchFamily="34" charset="-34"/>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th-TH" sz="1200" b="0" i="0" u="none" strike="noStrike" kern="1200" cap="none" spc="0" normalizeH="0" baseline="0" noProof="0" dirty="0">
              <a:ln>
                <a:noFill/>
              </a:ln>
              <a:solidFill>
                <a:prstClr val="black">
                  <a:tint val="75000"/>
                </a:prstClr>
              </a:solidFill>
              <a:effectLst/>
              <a:uLnTx/>
              <a:uFillTx/>
              <a:latin typeface="Arial"/>
              <a:ea typeface="+mn-ea"/>
              <a:cs typeface="Cordia New" panose="020B0304020202020204" pitchFamily="34" charset="-34"/>
            </a:endParaRPr>
          </a:p>
        </p:txBody>
      </p:sp>
      <p:sp>
        <p:nvSpPr>
          <p:cNvPr id="2" name="Title 1"/>
          <p:cNvSpPr>
            <a:spLocks noGrp="1"/>
          </p:cNvSpPr>
          <p:nvPr>
            <p:ph type="title" idx="4294967295"/>
          </p:nvPr>
        </p:nvSpPr>
        <p:spPr>
          <a:xfrm>
            <a:off x="810483" y="1210943"/>
            <a:ext cx="10655300" cy="51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0000"/>
          </a:bodyPr>
          <a:lstStyle/>
          <a:p>
            <a:pPr algn="ctr" defTabSz="457200" fontAlgn="base">
              <a:spcAft>
                <a:spcPct val="0"/>
              </a:spcAft>
            </a:pPr>
            <a:r>
              <a:rPr lang="en-US" sz="3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rPr>
              <a:t>High TB-HIV burden in Asia and the Pacific, 2020</a:t>
            </a:r>
            <a:endParaRPr lang="en-GB" sz="3200" b="1" dirty="0">
              <a:solidFill>
                <a:srgbClr val="C00000"/>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23" name="Text Box 10"/>
          <p:cNvSpPr txBox="1">
            <a:spLocks noChangeArrowheads="1"/>
          </p:cNvSpPr>
          <p:nvPr/>
        </p:nvSpPr>
        <p:spPr bwMode="auto">
          <a:xfrm>
            <a:off x="2180081" y="6599079"/>
            <a:ext cx="88392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10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10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a:t>
            </a:r>
          </a:p>
        </p:txBody>
      </p:sp>
      <p:sp>
        <p:nvSpPr>
          <p:cNvPr id="20" name="TextBox 19"/>
          <p:cNvSpPr txBox="1"/>
          <p:nvPr/>
        </p:nvSpPr>
        <p:spPr>
          <a:xfrm>
            <a:off x="5146868" y="4050790"/>
            <a:ext cx="6399188"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TB-HIV co-infections globally </a:t>
            </a:r>
          </a:p>
        </p:txBody>
      </p:sp>
      <p:grpSp>
        <p:nvGrpSpPr>
          <p:cNvPr id="24" name="Group 23"/>
          <p:cNvGrpSpPr/>
          <p:nvPr/>
        </p:nvGrpSpPr>
        <p:grpSpPr>
          <a:xfrm>
            <a:off x="2562294" y="2337793"/>
            <a:ext cx="6448246" cy="769441"/>
            <a:chOff x="1663253" y="2653072"/>
            <a:chExt cx="6448246" cy="769441"/>
          </a:xfrm>
        </p:grpSpPr>
        <p:sp>
          <p:nvSpPr>
            <p:cNvPr id="14" name="TextBox 13"/>
            <p:cNvSpPr txBox="1"/>
            <p:nvPr/>
          </p:nvSpPr>
          <p:spPr>
            <a:xfrm>
              <a:off x="1663253" y="265307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68</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sp>
          <p:nvSpPr>
            <p:cNvPr id="15" name="TextBox 14"/>
            <p:cNvSpPr txBox="1"/>
            <p:nvPr/>
          </p:nvSpPr>
          <p:spPr>
            <a:xfrm>
              <a:off x="2638891" y="2883515"/>
              <a:ext cx="547260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new TB cases globally </a:t>
              </a:r>
            </a:p>
          </p:txBody>
        </p:sp>
      </p:grpSp>
      <p:sp>
        <p:nvSpPr>
          <p:cNvPr id="22" name="TextBox 21"/>
          <p:cNvSpPr txBox="1"/>
          <p:nvPr/>
        </p:nvSpPr>
        <p:spPr>
          <a:xfrm>
            <a:off x="3536637" y="5624773"/>
            <a:ext cx="6543705" cy="461665"/>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400" i="0" u="none" strike="noStrike" cap="none" spc="0" normalizeH="0" baseline="0">
                <a:ln>
                  <a:noFill/>
                </a:ln>
                <a:effectLst/>
                <a:uLnTx/>
                <a:uFillTx/>
                <a:latin typeface="Arial Nova" panose="020B05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anose="020B0604020202020204" pitchFamily="34" charset="0"/>
              </a:rPr>
              <a:t>of estimated TB mortality globally</a:t>
            </a:r>
          </a:p>
        </p:txBody>
      </p:sp>
      <p:grpSp>
        <p:nvGrpSpPr>
          <p:cNvPr id="38" name="Group 37">
            <a:extLst>
              <a:ext uri="{FF2B5EF4-FFF2-40B4-BE49-F238E27FC236}">
                <a16:creationId xmlns:a16="http://schemas.microsoft.com/office/drawing/2014/main" id="{4EBCEE98-301F-4C28-92D5-3B441D058E3E}"/>
              </a:ext>
            </a:extLst>
          </p:cNvPr>
          <p:cNvGrpSpPr/>
          <p:nvPr/>
        </p:nvGrpSpPr>
        <p:grpSpPr>
          <a:xfrm>
            <a:off x="1184467" y="3051530"/>
            <a:ext cx="3962400" cy="2233613"/>
            <a:chOff x="0" y="0"/>
            <a:chExt cx="3962400" cy="2233613"/>
          </a:xfrm>
        </p:grpSpPr>
        <p:graphicFrame>
          <p:nvGraphicFramePr>
            <p:cNvPr id="39" name="Chart 38">
              <a:extLst>
                <a:ext uri="{FF2B5EF4-FFF2-40B4-BE49-F238E27FC236}">
                  <a16:creationId xmlns:a16="http://schemas.microsoft.com/office/drawing/2014/main" id="{A83A2262-A031-44CB-A800-84C1B21135CD}"/>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8">
              <a:extLst>
                <a:ext uri="{FF2B5EF4-FFF2-40B4-BE49-F238E27FC236}">
                  <a16:creationId xmlns:a16="http://schemas.microsoft.com/office/drawing/2014/main" id="{51394715-FB1E-46FB-9F63-BC4F88A0A961}"/>
                </a:ext>
              </a:extLst>
            </p:cNvPr>
            <p:cNvSpPr txBox="1"/>
            <p:nvPr/>
          </p:nvSpPr>
          <p:spPr>
            <a:xfrm>
              <a:off x="1247775" y="771525"/>
              <a:ext cx="1390650"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147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41" name="TextBox 40">
            <a:extLst>
              <a:ext uri="{FF2B5EF4-FFF2-40B4-BE49-F238E27FC236}">
                <a16:creationId xmlns:a16="http://schemas.microsoft.com/office/drawing/2014/main" id="{02151F06-C732-47AE-B7C1-E0285473C7F5}"/>
              </a:ext>
            </a:extLst>
          </p:cNvPr>
          <p:cNvSpPr txBox="1"/>
          <p:nvPr/>
        </p:nvSpPr>
        <p:spPr>
          <a:xfrm>
            <a:off x="4192050" y="3885742"/>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19</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grpSp>
        <p:nvGrpSpPr>
          <p:cNvPr id="42" name="Group 41">
            <a:extLst>
              <a:ext uri="{FF2B5EF4-FFF2-40B4-BE49-F238E27FC236}">
                <a16:creationId xmlns:a16="http://schemas.microsoft.com/office/drawing/2014/main" id="{536A0796-16ED-40B1-B457-4CE5ECF21DD3}"/>
              </a:ext>
            </a:extLst>
          </p:cNvPr>
          <p:cNvGrpSpPr/>
          <p:nvPr/>
        </p:nvGrpSpPr>
        <p:grpSpPr>
          <a:xfrm>
            <a:off x="-505970" y="4582100"/>
            <a:ext cx="3962400" cy="2233613"/>
            <a:chOff x="0" y="0"/>
            <a:chExt cx="3962400" cy="2233613"/>
          </a:xfrm>
        </p:grpSpPr>
        <p:graphicFrame>
          <p:nvGraphicFramePr>
            <p:cNvPr id="43" name="Chart 42">
              <a:extLst>
                <a:ext uri="{FF2B5EF4-FFF2-40B4-BE49-F238E27FC236}">
                  <a16:creationId xmlns:a16="http://schemas.microsoft.com/office/drawing/2014/main" id="{244D4471-A544-402A-8510-A590E83C6CBB}"/>
                </a:ext>
              </a:extLst>
            </p:cNvPr>
            <p:cNvGraphicFramePr>
              <a:graphicFrameLocks/>
            </p:cNvGraphicFramePr>
            <p:nvPr/>
          </p:nvGraphicFramePr>
          <p:xfrm>
            <a:off x="0" y="0"/>
            <a:ext cx="3962400" cy="2233613"/>
          </p:xfrm>
          <a:graphic>
            <a:graphicData uri="http://schemas.openxmlformats.org/drawingml/2006/chart">
              <c:chart xmlns:c="http://schemas.openxmlformats.org/drawingml/2006/chart" xmlns:r="http://schemas.openxmlformats.org/officeDocument/2006/relationships" r:id="rId6"/>
            </a:graphicData>
          </a:graphic>
        </p:graphicFrame>
        <p:sp>
          <p:nvSpPr>
            <p:cNvPr id="44" name="TextBox 11">
              <a:extLst>
                <a:ext uri="{FF2B5EF4-FFF2-40B4-BE49-F238E27FC236}">
                  <a16:creationId xmlns:a16="http://schemas.microsoft.com/office/drawing/2014/main" id="{C19A7BF2-F531-4622-922D-BAF48E96DA94}"/>
                </a:ext>
              </a:extLst>
            </p:cNvPr>
            <p:cNvSpPr txBox="1"/>
            <p:nvPr/>
          </p:nvSpPr>
          <p:spPr>
            <a:xfrm>
              <a:off x="1316453" y="733425"/>
              <a:ext cx="1409701" cy="714375"/>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847</a:t>
              </a:r>
              <a:r>
                <a:rPr kumimoji="0" lang="en-US" sz="28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rPr>
                <a:t>K</a:t>
              </a:r>
              <a:endParaRPr kumimoji="0" lang="en-US" sz="4400" b="1" i="0" u="none" strike="noStrike" kern="1200" cap="none" spc="0" normalizeH="0" baseline="0" noProof="0" dirty="0">
                <a:ln>
                  <a:noFill/>
                </a:ln>
                <a:solidFill>
                  <a:srgbClr val="8B8BFF"/>
                </a:solidFill>
                <a:effectLst/>
                <a:uLnTx/>
                <a:uFillTx/>
                <a:latin typeface="Arial Nova" panose="020B0504020202020204" pitchFamily="34" charset="0"/>
                <a:ea typeface="+mn-ea"/>
                <a:cs typeface="Arial" panose="020B0604020202020204" pitchFamily="34" charset="0"/>
              </a:endParaRPr>
            </a:p>
          </p:txBody>
        </p:sp>
      </p:grpSp>
      <p:sp>
        <p:nvSpPr>
          <p:cNvPr id="46" name="TextBox 45">
            <a:extLst>
              <a:ext uri="{FF2B5EF4-FFF2-40B4-BE49-F238E27FC236}">
                <a16:creationId xmlns:a16="http://schemas.microsoft.com/office/drawing/2014/main" id="{DCF09DF1-6990-4068-A600-895A82593C47}"/>
              </a:ext>
            </a:extLst>
          </p:cNvPr>
          <p:cNvSpPr txBox="1"/>
          <p:nvPr/>
        </p:nvSpPr>
        <p:spPr>
          <a:xfrm>
            <a:off x="2564515" y="5368134"/>
            <a:ext cx="122413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57</a:t>
            </a:r>
            <a:r>
              <a:rPr kumimoji="0" lang="en-US" sz="20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rPr>
              <a:t>%</a:t>
            </a:r>
            <a:endParaRPr kumimoji="0" lang="en-GB" sz="4400" b="1" i="0" u="none" strike="noStrike" kern="1200" cap="none" spc="0" normalizeH="0" baseline="0" noProof="0" dirty="0">
              <a:ln>
                <a:noFill/>
              </a:ln>
              <a:solidFill>
                <a:srgbClr val="FF505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209692955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88" y="1486861"/>
            <a:ext cx="10323025" cy="504000"/>
          </a:xfrm>
        </p:spPr>
        <p:txBody>
          <a:bodyPr/>
          <a:lstStyle/>
          <a:p>
            <a:r>
              <a:rPr lang="en-US" dirty="0"/>
              <a:t>Over a third of high TB burden countries are in Asia and the Pacific</a:t>
            </a:r>
            <a:endParaRPr lang="en-GB" dirty="0"/>
          </a:p>
        </p:txBody>
      </p:sp>
      <p:sp>
        <p:nvSpPr>
          <p:cNvPr id="7" name="TextBox 6"/>
          <p:cNvSpPr txBox="1"/>
          <p:nvPr/>
        </p:nvSpPr>
        <p:spPr>
          <a:xfrm>
            <a:off x="2999656" y="2204865"/>
            <a:ext cx="6280026" cy="307777"/>
          </a:xfrm>
          <a:prstGeom prst="rect">
            <a:avLst/>
          </a:prstGeom>
          <a:noFill/>
        </p:spPr>
        <p:txBody>
          <a:bodyPr wrap="square" rtlCol="0">
            <a:spAutoFit/>
          </a:bodyPr>
          <a:lstStyle/>
          <a:p>
            <a:pPr algn="ctr" defTabSz="914400">
              <a:defRPr/>
            </a:pPr>
            <a:r>
              <a:rPr lang="en-US" sz="1400" b="1" dirty="0">
                <a:solidFill>
                  <a:prstClr val="black"/>
                </a:solidFill>
                <a:latin typeface="Arial"/>
                <a:cs typeface="Arial" panose="020B0604020202020204" pitchFamily="34" charset="0"/>
              </a:rPr>
              <a:t>30 high-burden countries (Tuberculosis) </a:t>
            </a:r>
            <a:endParaRPr lang="en-GB" sz="1400" b="1" dirty="0">
              <a:solidFill>
                <a:prstClr val="black"/>
              </a:solidFill>
              <a:latin typeface="Arial"/>
              <a:cs typeface="Arial" panose="020B0604020202020204" pitchFamily="34" charset="0"/>
            </a:endParaRPr>
          </a:p>
        </p:txBody>
      </p:sp>
      <p:grpSp>
        <p:nvGrpSpPr>
          <p:cNvPr id="8" name="Group 7"/>
          <p:cNvGrpSpPr/>
          <p:nvPr/>
        </p:nvGrpSpPr>
        <p:grpSpPr>
          <a:xfrm>
            <a:off x="7824192" y="6516900"/>
            <a:ext cx="2367780" cy="307777"/>
            <a:chOff x="7192546" y="4326165"/>
            <a:chExt cx="1522144" cy="365907"/>
          </a:xfrm>
        </p:grpSpPr>
        <p:sp>
          <p:nvSpPr>
            <p:cNvPr id="9" name="TextBox 8"/>
            <p:cNvSpPr txBox="1"/>
            <p:nvPr/>
          </p:nvSpPr>
          <p:spPr>
            <a:xfrm>
              <a:off x="7192546" y="4326165"/>
              <a:ext cx="226003" cy="365906"/>
            </a:xfrm>
            <a:prstGeom prst="rect">
              <a:avLst/>
            </a:prstGeom>
            <a:solidFill>
              <a:srgbClr val="DD92F2"/>
            </a:solidFill>
          </p:spPr>
          <p:txBody>
            <a:bodyPr wrap="square" rtlCol="0">
              <a:spAutoFit/>
            </a:bodyPr>
            <a:lstStyle/>
            <a:p>
              <a:pPr algn="ctr" defTabSz="914400">
                <a:defRPr/>
              </a:pPr>
              <a:endParaRPr lang="en-GB" sz="1400" b="1" kern="0" dirty="0">
                <a:solidFill>
                  <a:prstClr val="black"/>
                </a:solidFill>
                <a:latin typeface="Arial"/>
              </a:endParaRPr>
            </a:p>
          </p:txBody>
        </p:sp>
        <p:sp>
          <p:nvSpPr>
            <p:cNvPr id="10" name="TextBox 9"/>
            <p:cNvSpPr txBox="1"/>
            <p:nvPr/>
          </p:nvSpPr>
          <p:spPr>
            <a:xfrm>
              <a:off x="7418548" y="4326165"/>
              <a:ext cx="1296142" cy="365907"/>
            </a:xfrm>
            <a:prstGeom prst="rect">
              <a:avLst/>
            </a:prstGeom>
            <a:noFill/>
          </p:spPr>
          <p:txBody>
            <a:bodyPr wrap="square" rtlCol="0">
              <a:spAutoFit/>
            </a:bodyPr>
            <a:lstStyle/>
            <a:p>
              <a:pPr algn="ctr" defTabSz="914400">
                <a:defRPr/>
              </a:pPr>
              <a:r>
                <a:rPr lang="en-US" sz="1400" b="1" kern="0" dirty="0">
                  <a:solidFill>
                    <a:prstClr val="black"/>
                  </a:solidFill>
                  <a:latin typeface="Arial"/>
                  <a:cs typeface="Arial" panose="020B0604020202020204" pitchFamily="34" charset="0"/>
                </a:rPr>
                <a:t>Asia and the Pacific </a:t>
              </a:r>
              <a:endParaRPr lang="en-GB" sz="1400" b="1" kern="0" dirty="0">
                <a:solidFill>
                  <a:prstClr val="black"/>
                </a:solidFill>
                <a:latin typeface="Arial"/>
                <a:cs typeface="Arial" panose="020B0604020202020204" pitchFamily="34" charset="0"/>
              </a:endParaRPr>
            </a:p>
          </p:txBody>
        </p:sp>
      </p:grpSp>
      <p:sp>
        <p:nvSpPr>
          <p:cNvPr id="11" name="Text Box 10"/>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400"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(2021). Global TB Report 2021</a:t>
            </a:r>
          </a:p>
        </p:txBody>
      </p:sp>
      <p:graphicFrame>
        <p:nvGraphicFramePr>
          <p:cNvPr id="3" name="Table 2">
            <a:extLst>
              <a:ext uri="{FF2B5EF4-FFF2-40B4-BE49-F238E27FC236}">
                <a16:creationId xmlns:a16="http://schemas.microsoft.com/office/drawing/2014/main" id="{AC40EAEF-CFD7-1195-69E9-68ADD24AD9DC}"/>
              </a:ext>
            </a:extLst>
          </p:cNvPr>
          <p:cNvGraphicFramePr>
            <a:graphicFrameLocks noGrp="1"/>
          </p:cNvGraphicFramePr>
          <p:nvPr>
            <p:extLst>
              <p:ext uri="{D42A27DB-BD31-4B8C-83A1-F6EECF244321}">
                <p14:modId xmlns:p14="http://schemas.microsoft.com/office/powerpoint/2010/main" val="895816100"/>
              </p:ext>
            </p:extLst>
          </p:nvPr>
        </p:nvGraphicFramePr>
        <p:xfrm>
          <a:off x="914400" y="2529327"/>
          <a:ext cx="10058400" cy="3840480"/>
        </p:xfrm>
        <a:graphic>
          <a:graphicData uri="http://schemas.openxmlformats.org/drawingml/2006/table">
            <a:tbl>
              <a:tblPr/>
              <a:tblGrid>
                <a:gridCol w="2011680">
                  <a:extLst>
                    <a:ext uri="{9D8B030D-6E8A-4147-A177-3AD203B41FA5}">
                      <a16:colId xmlns:a16="http://schemas.microsoft.com/office/drawing/2014/main" val="923912907"/>
                    </a:ext>
                  </a:extLst>
                </a:gridCol>
                <a:gridCol w="2011680">
                  <a:extLst>
                    <a:ext uri="{9D8B030D-6E8A-4147-A177-3AD203B41FA5}">
                      <a16:colId xmlns:a16="http://schemas.microsoft.com/office/drawing/2014/main" val="2599190241"/>
                    </a:ext>
                  </a:extLst>
                </a:gridCol>
                <a:gridCol w="2011680">
                  <a:extLst>
                    <a:ext uri="{9D8B030D-6E8A-4147-A177-3AD203B41FA5}">
                      <a16:colId xmlns:a16="http://schemas.microsoft.com/office/drawing/2014/main" val="3494051802"/>
                    </a:ext>
                  </a:extLst>
                </a:gridCol>
                <a:gridCol w="2011680">
                  <a:extLst>
                    <a:ext uri="{9D8B030D-6E8A-4147-A177-3AD203B41FA5}">
                      <a16:colId xmlns:a16="http://schemas.microsoft.com/office/drawing/2014/main" val="1972298747"/>
                    </a:ext>
                  </a:extLst>
                </a:gridCol>
                <a:gridCol w="2011680">
                  <a:extLst>
                    <a:ext uri="{9D8B030D-6E8A-4147-A177-3AD203B41FA5}">
                      <a16:colId xmlns:a16="http://schemas.microsoft.com/office/drawing/2014/main" val="3547530240"/>
                    </a:ext>
                  </a:extLst>
                </a:gridCol>
              </a:tblGrid>
              <a:tr h="640080">
                <a:tc>
                  <a:txBody>
                    <a:bodyPr/>
                    <a:lstStyle/>
                    <a:p>
                      <a:pPr algn="ctr" rtl="0" fontAlgn="ctr"/>
                      <a:r>
                        <a:rPr lang="en-US" sz="1300" b="1" i="0" u="none" strike="noStrike">
                          <a:solidFill>
                            <a:srgbClr val="000000"/>
                          </a:solidFill>
                          <a:effectLst/>
                          <a:latin typeface="Arial" panose="020B0604020202020204" pitchFamily="34" charset="0"/>
                        </a:rPr>
                        <a:t>Angola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Bangladesh</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Brazil</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Central African Republic</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China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extLst>
                  <a:ext uri="{0D108BD9-81ED-4DB2-BD59-A6C34878D82A}">
                    <a16:rowId xmlns:a16="http://schemas.microsoft.com/office/drawing/2014/main" val="2239917957"/>
                  </a:ext>
                </a:extLst>
              </a:tr>
              <a:tr h="640080">
                <a:tc>
                  <a:txBody>
                    <a:bodyPr/>
                    <a:lstStyle/>
                    <a:p>
                      <a:pPr algn="ctr" rtl="0" fontAlgn="ctr"/>
                      <a:r>
                        <a:rPr lang="en-US" sz="1300" b="1" i="0" u="none" strike="noStrike">
                          <a:solidFill>
                            <a:srgbClr val="000000"/>
                          </a:solidFill>
                          <a:effectLst/>
                          <a:latin typeface="Arial" panose="020B0604020202020204" pitchFamily="34" charset="0"/>
                        </a:rPr>
                        <a:t>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DPR Korea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DR Congo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Ethiopia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Gabon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953407589"/>
                  </a:ext>
                </a:extLst>
              </a:tr>
              <a:tr h="640080">
                <a:tc>
                  <a:txBody>
                    <a:bodyPr/>
                    <a:lstStyle/>
                    <a:p>
                      <a:pPr algn="ctr" rtl="0" fontAlgn="ctr"/>
                      <a:r>
                        <a:rPr lang="en-US" sz="1300" b="1" i="0" u="none" strike="noStrike">
                          <a:solidFill>
                            <a:srgbClr val="000000"/>
                          </a:solidFill>
                          <a:effectLst/>
                          <a:latin typeface="Arial" panose="020B0604020202020204" pitchFamily="34" charset="0"/>
                        </a:rPr>
                        <a:t>India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Indonesia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Kenya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Lesotho</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Liberia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56120022"/>
                  </a:ext>
                </a:extLst>
              </a:tr>
              <a:tr h="640080">
                <a:tc>
                  <a:txBody>
                    <a:bodyPr/>
                    <a:lstStyle/>
                    <a:p>
                      <a:pPr algn="ctr" rtl="0" fontAlgn="ctr"/>
                      <a:r>
                        <a:rPr lang="en-US" sz="1300" b="1" i="0" u="none" strike="noStrike">
                          <a:solidFill>
                            <a:srgbClr val="000000"/>
                          </a:solidFill>
                          <a:effectLst/>
                          <a:latin typeface="Arial" panose="020B0604020202020204" pitchFamily="34" charset="0"/>
                        </a:rPr>
                        <a:t>Mongolia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Mozambique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Myanmar</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Namibia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Nigeria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1706577957"/>
                  </a:ext>
                </a:extLst>
              </a:tr>
              <a:tr h="640080">
                <a:tc>
                  <a:txBody>
                    <a:bodyPr/>
                    <a:lstStyle/>
                    <a:p>
                      <a:pPr algn="ctr" rtl="0" fontAlgn="ctr"/>
                      <a:r>
                        <a:rPr lang="en-US" sz="1300" b="1" i="0" u="none" strike="noStrike">
                          <a:solidFill>
                            <a:srgbClr val="000000"/>
                          </a:solidFill>
                          <a:effectLst/>
                          <a:latin typeface="Arial" panose="020B0604020202020204" pitchFamily="34" charset="0"/>
                        </a:rPr>
                        <a:t>Pakistan</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Papua New Guinea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Philippines </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Sierra Leone</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South Africa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3625457322"/>
                  </a:ext>
                </a:extLst>
              </a:tr>
              <a:tr h="640080">
                <a:tc>
                  <a:txBody>
                    <a:bodyPr/>
                    <a:lstStyle/>
                    <a:p>
                      <a:pPr algn="ctr" rtl="0" fontAlgn="ctr"/>
                      <a:r>
                        <a:rPr lang="en-US" sz="1300" b="1" i="0" u="none" strike="noStrike">
                          <a:solidFill>
                            <a:srgbClr val="000000"/>
                          </a:solidFill>
                          <a:effectLst/>
                          <a:latin typeface="Arial" panose="020B0604020202020204" pitchFamily="34" charset="0"/>
                        </a:rPr>
                        <a:t>Thailand</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Uganda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a:noFill/>
                    </a:lnB>
                    <a:solidFill>
                      <a:srgbClr val="DD92F2"/>
                    </a:solidFill>
                  </a:tcPr>
                </a:tc>
                <a:tc>
                  <a:txBody>
                    <a:bodyPr/>
                    <a:lstStyle/>
                    <a:p>
                      <a:pPr algn="ctr" rtl="0" fontAlgn="ctr"/>
                      <a:r>
                        <a:rPr lang="en-US" sz="1300" b="1" i="0" u="none" strike="noStrike">
                          <a:solidFill>
                            <a:srgbClr val="000000"/>
                          </a:solidFill>
                          <a:effectLst/>
                          <a:latin typeface="Arial" panose="020B0604020202020204" pitchFamily="34" charset="0"/>
                        </a:rPr>
                        <a:t>UR Tanzania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tc>
                  <a:txBody>
                    <a:bodyPr/>
                    <a:lstStyle/>
                    <a:p>
                      <a:pPr algn="ctr" rtl="0" fontAlgn="ctr"/>
                      <a:r>
                        <a:rPr lang="en-US" sz="1300" b="1" i="0" u="none" strike="noStrike">
                          <a:solidFill>
                            <a:srgbClr val="000000"/>
                          </a:solidFill>
                          <a:effectLst/>
                          <a:latin typeface="Arial" panose="020B0604020202020204" pitchFamily="34" charset="0"/>
                        </a:rPr>
                        <a:t>Viet Nam</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solidFill>
                      <a:srgbClr val="DD92F2"/>
                    </a:solidFill>
                  </a:tcPr>
                </a:tc>
                <a:tc>
                  <a:txBody>
                    <a:bodyPr/>
                    <a:lstStyle/>
                    <a:p>
                      <a:pPr algn="ctr" rtl="0" fontAlgn="ctr"/>
                      <a:r>
                        <a:rPr lang="en-US" sz="1300" b="1" i="0" u="none" strike="noStrike" dirty="0">
                          <a:solidFill>
                            <a:srgbClr val="000000"/>
                          </a:solidFill>
                          <a:effectLst/>
                          <a:latin typeface="Arial" panose="020B0604020202020204" pitchFamily="34" charset="0"/>
                        </a:rPr>
                        <a:t>Zambia</a:t>
                      </a:r>
                    </a:p>
                  </a:txBody>
                  <a:tcPr marL="6350" marR="6350" marT="6350" marB="0" anchor="ctr">
                    <a:lnL w="25400" cap="flat" cmpd="dbl" algn="ctr">
                      <a:solidFill>
                        <a:srgbClr val="8D42C6"/>
                      </a:solidFill>
                      <a:prstDash val="solid"/>
                      <a:round/>
                      <a:headEnd type="none" w="med" len="med"/>
                      <a:tailEnd type="none" w="med" len="med"/>
                    </a:lnL>
                    <a:lnR w="25400" cap="flat" cmpd="dbl" algn="ctr">
                      <a:solidFill>
                        <a:srgbClr val="8D42C6"/>
                      </a:solidFill>
                      <a:prstDash val="solid"/>
                      <a:round/>
                      <a:headEnd type="none" w="med" len="med"/>
                      <a:tailEnd type="none" w="med" len="med"/>
                    </a:lnR>
                    <a:lnT w="25400" cap="flat" cmpd="dbl" algn="ctr">
                      <a:solidFill>
                        <a:srgbClr val="8D42C6"/>
                      </a:solidFill>
                      <a:prstDash val="solid"/>
                      <a:round/>
                      <a:headEnd type="none" w="med" len="med"/>
                      <a:tailEnd type="none" w="med" len="med"/>
                    </a:lnT>
                    <a:lnB w="25400" cap="flat" cmpd="dbl" algn="ctr">
                      <a:solidFill>
                        <a:srgbClr val="8D42C6"/>
                      </a:solidFill>
                      <a:prstDash val="solid"/>
                      <a:round/>
                      <a:headEnd type="none" w="med" len="med"/>
                      <a:tailEnd type="none" w="med" len="med"/>
                    </a:lnB>
                  </a:tcPr>
                </a:tc>
                <a:extLst>
                  <a:ext uri="{0D108BD9-81ED-4DB2-BD59-A6C34878D82A}">
                    <a16:rowId xmlns:a16="http://schemas.microsoft.com/office/drawing/2014/main" val="2849100066"/>
                  </a:ext>
                </a:extLst>
              </a:tr>
            </a:tbl>
          </a:graphicData>
        </a:graphic>
      </p:graphicFrame>
    </p:spTree>
    <p:extLst>
      <p:ext uri="{BB962C8B-B14F-4D97-AF65-F5344CB8AC3E}">
        <p14:creationId xmlns:p14="http://schemas.microsoft.com/office/powerpoint/2010/main" val="38994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Estimated HIV prevalence in incident TB cases, 2020</a:t>
            </a:r>
            <a:endParaRPr lang="en-GB" dirty="0"/>
          </a:p>
        </p:txBody>
      </p:sp>
      <p:graphicFrame>
        <p:nvGraphicFramePr>
          <p:cNvPr id="6" name="Chart 5">
            <a:extLst>
              <a:ext uri="{FF2B5EF4-FFF2-40B4-BE49-F238E27FC236}">
                <a16:creationId xmlns:a16="http://schemas.microsoft.com/office/drawing/2014/main" id="{91F252CB-22EB-4659-9355-5250CD2F7D7F}"/>
              </a:ext>
            </a:extLst>
          </p:cNvPr>
          <p:cNvGraphicFramePr>
            <a:graphicFrameLocks/>
          </p:cNvGraphicFramePr>
          <p:nvPr>
            <p:extLst>
              <p:ext uri="{D42A27DB-BD31-4B8C-83A1-F6EECF244321}">
                <p14:modId xmlns:p14="http://schemas.microsoft.com/office/powerpoint/2010/main" val="1757325395"/>
              </p:ext>
            </p:extLst>
          </p:nvPr>
        </p:nvGraphicFramePr>
        <p:xfrm>
          <a:off x="440517" y="2142309"/>
          <a:ext cx="11310967" cy="421888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10">
            <a:extLst>
              <a:ext uri="{FF2B5EF4-FFF2-40B4-BE49-F238E27FC236}">
                <a16:creationId xmlns:a16="http://schemas.microsoft.com/office/drawing/2014/main" id="{D912E983-6F85-5B78-F42F-600B4EDE2FB1}"/>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400"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3"/>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(2021). Global TB Report 2021</a:t>
            </a:r>
          </a:p>
        </p:txBody>
      </p:sp>
    </p:spTree>
    <p:extLst>
      <p:ext uri="{BB962C8B-B14F-4D97-AF65-F5344CB8AC3E}">
        <p14:creationId xmlns:p14="http://schemas.microsoft.com/office/powerpoint/2010/main" val="317886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2263" y="1399954"/>
            <a:ext cx="8402672" cy="504000"/>
          </a:xfrm>
        </p:spPr>
        <p:txBody>
          <a:bodyPr>
            <a:noAutofit/>
          </a:bodyPr>
          <a:lstStyle/>
          <a:p>
            <a:r>
              <a:rPr lang="en-US" dirty="0">
                <a:cs typeface="Cordia New" pitchFamily="34" charset="-34"/>
              </a:rPr>
              <a:t>Need to scale-up HIV testing among TB patients in Asia</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a:solidFill>
                  <a:prstClr val="black">
                    <a:tint val="75000"/>
                  </a:prstClr>
                </a:solidFill>
                <a:latin typeface="Arial"/>
                <a:cs typeface="Cordia New" panose="020B0304020202020204" pitchFamily="34" charset="-34"/>
              </a:rPr>
              <a:pPr defTabSz="914400">
                <a:defRPr/>
              </a:pPr>
              <a:t>5</a:t>
            </a:fld>
            <a:endParaRPr lang="th-TH" dirty="0">
              <a:solidFill>
                <a:prstClr val="black">
                  <a:tint val="75000"/>
                </a:prstClr>
              </a:solidFill>
              <a:latin typeface="Arial"/>
              <a:cs typeface="Cordia New" panose="020B0304020202020204" pitchFamily="34" charset="-34"/>
            </a:endParaRPr>
          </a:p>
        </p:txBody>
      </p:sp>
      <p:sp>
        <p:nvSpPr>
          <p:cNvPr id="8" name="TextBox 5"/>
          <p:cNvSpPr txBox="1"/>
          <p:nvPr/>
        </p:nvSpPr>
        <p:spPr>
          <a:xfrm>
            <a:off x="2927641" y="2054402"/>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lang="en-US" sz="1400" b="1" dirty="0">
                <a:solidFill>
                  <a:prstClr val="black"/>
                </a:solidFill>
                <a:latin typeface="Arial"/>
                <a:cs typeface="Arial" panose="020B0604020202020204" pitchFamily="34" charset="0"/>
              </a:rPr>
              <a:t>Proportion of TB patients with known HIV status, 2020</a:t>
            </a:r>
            <a:endParaRPr lang="en-GB" sz="1400" b="1" dirty="0">
              <a:solidFill>
                <a:prstClr val="black"/>
              </a:solidFill>
              <a:latin typeface="Arial"/>
              <a:cs typeface="Arial" panose="020B0604020202020204" pitchFamily="34" charset="0"/>
            </a:endParaRPr>
          </a:p>
        </p:txBody>
      </p:sp>
      <p:sp>
        <p:nvSpPr>
          <p:cNvPr id="10" name="Text Box 10">
            <a:extLst>
              <a:ext uri="{FF2B5EF4-FFF2-40B4-BE49-F238E27FC236}">
                <a16:creationId xmlns:a16="http://schemas.microsoft.com/office/drawing/2014/main" id="{BEA99D67-D34B-7B1F-A7FE-687DC2791EF1}"/>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400"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2"/>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(2021). Global TB Report 2021</a:t>
            </a:r>
          </a:p>
        </p:txBody>
      </p:sp>
      <p:graphicFrame>
        <p:nvGraphicFramePr>
          <p:cNvPr id="11" name="Chart 10">
            <a:extLst>
              <a:ext uri="{FF2B5EF4-FFF2-40B4-BE49-F238E27FC236}">
                <a16:creationId xmlns:a16="http://schemas.microsoft.com/office/drawing/2014/main" id="{29F71D8F-E2AF-4A28-8324-9F8AD451A81D}"/>
              </a:ext>
            </a:extLst>
          </p:cNvPr>
          <p:cNvGraphicFramePr>
            <a:graphicFrameLocks/>
          </p:cNvGraphicFramePr>
          <p:nvPr>
            <p:extLst>
              <p:ext uri="{D42A27DB-BD31-4B8C-83A1-F6EECF244321}">
                <p14:modId xmlns:p14="http://schemas.microsoft.com/office/powerpoint/2010/main" val="1323434934"/>
              </p:ext>
            </p:extLst>
          </p:nvPr>
        </p:nvGraphicFramePr>
        <p:xfrm>
          <a:off x="388219" y="2362195"/>
          <a:ext cx="11415562" cy="42403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5345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1504" y="1484840"/>
            <a:ext cx="9466306" cy="504000"/>
          </a:xfrm>
        </p:spPr>
        <p:txBody>
          <a:bodyPr>
            <a:noAutofit/>
          </a:bodyPr>
          <a:lstStyle/>
          <a:p>
            <a:r>
              <a:rPr lang="en-US" dirty="0">
                <a:cs typeface="Cordia New" pitchFamily="34" charset="-34"/>
              </a:rPr>
              <a:t>Need to scale-up HIV testing among TB patients in the Pacific</a:t>
            </a:r>
            <a:endParaRPr lang="en-GB" dirty="0">
              <a:cs typeface="Cordia New" pitchFamily="34" charset="-34"/>
            </a:endParaRPr>
          </a:p>
        </p:txBody>
      </p:sp>
      <p:sp>
        <p:nvSpPr>
          <p:cNvPr id="3" name="Slide Number Placeholder 2"/>
          <p:cNvSpPr>
            <a:spLocks noGrp="1"/>
          </p:cNvSpPr>
          <p:nvPr>
            <p:ph type="sldNum" sz="quarter" idx="10"/>
          </p:nvPr>
        </p:nvSpPr>
        <p:spPr/>
        <p:txBody>
          <a:bodyPr/>
          <a:lstStyle/>
          <a:p>
            <a:pPr defTabSz="914400">
              <a:defRPr/>
            </a:pPr>
            <a:fld id="{7C5EE3DE-282A-4C42-824B-21F751D72708}" type="slidenum">
              <a:rPr lang="th-TH">
                <a:solidFill>
                  <a:prstClr val="black">
                    <a:tint val="75000"/>
                  </a:prstClr>
                </a:solidFill>
                <a:latin typeface="Arial"/>
                <a:cs typeface="Cordia New" panose="020B0304020202020204" pitchFamily="34" charset="-34"/>
              </a:rPr>
              <a:pPr defTabSz="914400">
                <a:defRPr/>
              </a:pPr>
              <a:t>6</a:t>
            </a:fld>
            <a:endParaRPr lang="th-TH" dirty="0">
              <a:solidFill>
                <a:prstClr val="black">
                  <a:tint val="75000"/>
                </a:prstClr>
              </a:solidFill>
              <a:latin typeface="Arial"/>
              <a:cs typeface="Cordia New" panose="020B0304020202020204" pitchFamily="34" charset="-34"/>
            </a:endParaRPr>
          </a:p>
        </p:txBody>
      </p:sp>
      <p:sp>
        <p:nvSpPr>
          <p:cNvPr id="8" name="TextBox 5"/>
          <p:cNvSpPr txBox="1"/>
          <p:nvPr/>
        </p:nvSpPr>
        <p:spPr>
          <a:xfrm>
            <a:off x="2927641" y="2227147"/>
            <a:ext cx="6336719" cy="30779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914400">
              <a:defRPr/>
            </a:pPr>
            <a:r>
              <a:rPr lang="en-US" sz="1400" b="1" dirty="0">
                <a:solidFill>
                  <a:prstClr val="black"/>
                </a:solidFill>
                <a:latin typeface="Arial"/>
                <a:cs typeface="Arial" panose="020B0604020202020204" pitchFamily="34" charset="0"/>
              </a:rPr>
              <a:t>Proportion of TB patients with known HIV status, 2020</a:t>
            </a:r>
            <a:endParaRPr lang="en-GB" sz="1400" b="1" dirty="0">
              <a:solidFill>
                <a:prstClr val="black"/>
              </a:solidFill>
              <a:latin typeface="Arial"/>
              <a:cs typeface="Arial" panose="020B0604020202020204" pitchFamily="34" charset="0"/>
            </a:endParaRPr>
          </a:p>
        </p:txBody>
      </p:sp>
      <p:graphicFrame>
        <p:nvGraphicFramePr>
          <p:cNvPr id="7" name="Chart 6">
            <a:extLst>
              <a:ext uri="{FF2B5EF4-FFF2-40B4-BE49-F238E27FC236}">
                <a16:creationId xmlns:a16="http://schemas.microsoft.com/office/drawing/2014/main" id="{932DB1E7-5734-4A58-9E2B-778C99F80A57}"/>
              </a:ext>
            </a:extLst>
          </p:cNvPr>
          <p:cNvGraphicFramePr>
            <a:graphicFrameLocks/>
          </p:cNvGraphicFramePr>
          <p:nvPr>
            <p:extLst>
              <p:ext uri="{D42A27DB-BD31-4B8C-83A1-F6EECF244321}">
                <p14:modId xmlns:p14="http://schemas.microsoft.com/office/powerpoint/2010/main" val="1652625224"/>
              </p:ext>
            </p:extLst>
          </p:nvPr>
        </p:nvGraphicFramePr>
        <p:xfrm>
          <a:off x="1290387" y="2627004"/>
          <a:ext cx="8648700" cy="379095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10">
            <a:extLst>
              <a:ext uri="{FF2B5EF4-FFF2-40B4-BE49-F238E27FC236}">
                <a16:creationId xmlns:a16="http://schemas.microsoft.com/office/drawing/2014/main" id="{3F38AF1F-41E6-1806-4801-98281514DDAA}"/>
              </a:ext>
            </a:extLst>
          </p:cNvPr>
          <p:cNvSpPr txBox="1">
            <a:spLocks noChangeArrowheads="1"/>
          </p:cNvSpPr>
          <p:nvPr/>
        </p:nvSpPr>
        <p:spPr bwMode="auto">
          <a:xfrm>
            <a:off x="0" y="6602575"/>
            <a:ext cx="88392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defTabSz="914400" fontAlgn="base">
              <a:spcBef>
                <a:spcPct val="0"/>
              </a:spcBef>
              <a:spcAft>
                <a:spcPct val="0"/>
              </a:spcAft>
              <a:defRPr/>
            </a:pPr>
            <a:r>
              <a:rPr lang="en-US" sz="900" kern="0" dirty="0">
                <a:solidFill>
                  <a:srgbClr val="000000"/>
                </a:solidFill>
                <a:ea typeface="SimSun" pitchFamily="2" charset="-122"/>
                <a:cs typeface="Arial" pitchFamily="34" charset="0"/>
              </a:rPr>
              <a:t>Source: Prepared by </a:t>
            </a:r>
            <a:r>
              <a:rPr lang="en-US" sz="900" kern="0" dirty="0">
                <a:solidFill>
                  <a:srgbClr val="000000"/>
                </a:solidFill>
                <a:ea typeface="SimSun" pitchFamily="2" charset="-122"/>
                <a:cs typeface="Arial" pitchFamily="34" charset="0"/>
                <a:hlinkClick r:id="rId3"/>
              </a:rPr>
              <a:t>www.aidsdatahub.org</a:t>
            </a:r>
            <a:r>
              <a:rPr lang="en-US" sz="900" kern="0" dirty="0">
                <a:solidFill>
                  <a:srgbClr val="000000"/>
                </a:solidFill>
                <a:ea typeface="SimSun" pitchFamily="2" charset="-122"/>
                <a:cs typeface="Arial" pitchFamily="34" charset="0"/>
              </a:rPr>
              <a:t> based on </a:t>
            </a:r>
            <a:r>
              <a:rPr lang="en-US" sz="900" kern="0" dirty="0">
                <a:solidFill>
                  <a:prstClr val="black"/>
                </a:solidFill>
              </a:rPr>
              <a:t>WHO. (2021). Global TB Report 2021</a:t>
            </a:r>
          </a:p>
        </p:txBody>
      </p:sp>
    </p:spTree>
    <p:extLst>
      <p:ext uri="{BB962C8B-B14F-4D97-AF65-F5344CB8AC3E}">
        <p14:creationId xmlns:p14="http://schemas.microsoft.com/office/powerpoint/2010/main" val="757113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7" name="Chart 26">
            <a:extLst>
              <a:ext uri="{FF2B5EF4-FFF2-40B4-BE49-F238E27FC236}">
                <a16:creationId xmlns:a16="http://schemas.microsoft.com/office/drawing/2014/main" id="{9979560A-13A1-4D6D-D0CF-DFD2A520A772}"/>
              </a:ext>
            </a:extLst>
          </p:cNvPr>
          <p:cNvGraphicFramePr>
            <a:graphicFrameLocks/>
          </p:cNvGraphicFramePr>
          <p:nvPr>
            <p:extLst>
              <p:ext uri="{D42A27DB-BD31-4B8C-83A1-F6EECF244321}">
                <p14:modId xmlns:p14="http://schemas.microsoft.com/office/powerpoint/2010/main" val="3116714930"/>
              </p:ext>
            </p:extLst>
          </p:nvPr>
        </p:nvGraphicFramePr>
        <p:xfrm>
          <a:off x="545058" y="2214468"/>
          <a:ext cx="11333747" cy="3921979"/>
        </p:xfrm>
        <a:graphic>
          <a:graphicData uri="http://schemas.openxmlformats.org/drawingml/2006/chart">
            <c:chart xmlns:c="http://schemas.openxmlformats.org/drawingml/2006/chart" xmlns:r="http://schemas.openxmlformats.org/officeDocument/2006/relationships" r:id="rId3"/>
          </a:graphicData>
        </a:graphic>
      </p:graphicFrame>
      <p:sp>
        <p:nvSpPr>
          <p:cNvPr id="11" name="Title 1">
            <a:extLst>
              <a:ext uri="{FF2B5EF4-FFF2-40B4-BE49-F238E27FC236}">
                <a16:creationId xmlns:a16="http://schemas.microsoft.com/office/drawing/2014/main" id="{4F9180A1-33BE-4153-995D-E3803E94BEE6}"/>
              </a:ext>
            </a:extLst>
          </p:cNvPr>
          <p:cNvSpPr txBox="1">
            <a:spLocks/>
          </p:cNvSpPr>
          <p:nvPr/>
        </p:nvSpPr>
        <p:spPr>
          <a:xfrm>
            <a:off x="-1569" y="1199835"/>
            <a:ext cx="12021879" cy="11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defTabSz="457200" fontAlgn="base">
              <a:lnSpc>
                <a:spcPct val="90000"/>
              </a:lnSpc>
              <a:spcBef>
                <a:spcPct val="0"/>
              </a:spcBef>
              <a:spcAft>
                <a:spcPct val="0"/>
              </a:spcAft>
              <a:defRPr sz="28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Integrate HIV into systems for health</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 Integrated efforts are needed to close the health service gaps</a:t>
            </a:r>
          </a:p>
        </p:txBody>
      </p:sp>
      <p:sp>
        <p:nvSpPr>
          <p:cNvPr id="19" name="TextBox 1">
            <a:extLst>
              <a:ext uri="{FF2B5EF4-FFF2-40B4-BE49-F238E27FC236}">
                <a16:creationId xmlns:a16="http://schemas.microsoft.com/office/drawing/2014/main" id="{458ED8EF-0B14-494B-9FAE-17FCAA8D2D25}"/>
              </a:ext>
            </a:extLst>
          </p:cNvPr>
          <p:cNvSpPr txBox="1"/>
          <p:nvPr/>
        </p:nvSpPr>
        <p:spPr>
          <a:xfrm>
            <a:off x="1112691" y="2027990"/>
            <a:ext cx="10198480" cy="598714"/>
          </a:xfrm>
          <a:prstGeom prst="rect">
            <a:avLst/>
          </a:prstGeom>
          <a:ln>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Proportion of tuberculosis patients living with HIV who are on antiretroviral therapy</a:t>
            </a:r>
          </a:p>
        </p:txBody>
      </p:sp>
      <p:grpSp>
        <p:nvGrpSpPr>
          <p:cNvPr id="22" name="Group 21">
            <a:extLst>
              <a:ext uri="{FF2B5EF4-FFF2-40B4-BE49-F238E27FC236}">
                <a16:creationId xmlns:a16="http://schemas.microsoft.com/office/drawing/2014/main" id="{3B76CD52-2643-6E8F-A9DC-BCFBFD68C4C7}"/>
              </a:ext>
            </a:extLst>
          </p:cNvPr>
          <p:cNvGrpSpPr/>
          <p:nvPr/>
        </p:nvGrpSpPr>
        <p:grpSpPr>
          <a:xfrm>
            <a:off x="1820110" y="6040648"/>
            <a:ext cx="7732965" cy="682160"/>
            <a:chOff x="828221" y="4262665"/>
            <a:chExt cx="7715049" cy="693956"/>
          </a:xfrm>
        </p:grpSpPr>
        <p:sp>
          <p:nvSpPr>
            <p:cNvPr id="23" name="TextBox 7">
              <a:extLst>
                <a:ext uri="{FF2B5EF4-FFF2-40B4-BE49-F238E27FC236}">
                  <a16:creationId xmlns:a16="http://schemas.microsoft.com/office/drawing/2014/main" id="{4129F64B-455A-2B99-DECA-18B762FFE5D5}"/>
                </a:ext>
              </a:extLst>
            </p:cNvPr>
            <p:cNvSpPr txBox="1"/>
            <p:nvPr/>
          </p:nvSpPr>
          <p:spPr>
            <a:xfrm>
              <a:off x="828221" y="4316708"/>
              <a:ext cx="180000" cy="193263"/>
            </a:xfrm>
            <a:prstGeom prst="rect">
              <a:avLst/>
            </a:prstGeom>
            <a:solidFill>
              <a:srgbClr val="009999"/>
            </a:solid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4" name="TextBox 8">
              <a:extLst>
                <a:ext uri="{FF2B5EF4-FFF2-40B4-BE49-F238E27FC236}">
                  <a16:creationId xmlns:a16="http://schemas.microsoft.com/office/drawing/2014/main" id="{41F54F71-2C9D-14B8-7A54-12239BF42A1C}"/>
                </a:ext>
              </a:extLst>
            </p:cNvPr>
            <p:cNvSpPr txBox="1"/>
            <p:nvPr/>
          </p:nvSpPr>
          <p:spPr>
            <a:xfrm>
              <a:off x="4549762" y="4316708"/>
              <a:ext cx="180000" cy="193263"/>
            </a:xfrm>
            <a:prstGeom prst="rect">
              <a:avLst/>
            </a:prstGeom>
            <a:pattFill prst="narHorz">
              <a:fgClr>
                <a:srgbClr val="FF5050"/>
              </a:fgClr>
              <a:bgClr>
                <a:sysClr val="window" lastClr="FFFFFF"/>
              </a:bgClr>
            </a:pattFill>
            <a:ln>
              <a:noFill/>
            </a:ln>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5" name="TextBox 10">
              <a:extLst>
                <a:ext uri="{FF2B5EF4-FFF2-40B4-BE49-F238E27FC236}">
                  <a16:creationId xmlns:a16="http://schemas.microsoft.com/office/drawing/2014/main" id="{3F99B97E-90E9-383E-729E-402F832D89D6}"/>
                </a:ext>
              </a:extLst>
            </p:cNvPr>
            <p:cNvSpPr txBox="1"/>
            <p:nvPr/>
          </p:nvSpPr>
          <p:spPr>
            <a:xfrm>
              <a:off x="4703648" y="4262665"/>
              <a:ext cx="3839622" cy="693956"/>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rPr>
                <a:t>Tuberculosis patients living with HIV not on antiretroviral therapy</a:t>
              </a:r>
              <a:endParaRPr kumimoji="0" lang="en-CH"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endParaRPr>
            </a:p>
          </p:txBody>
        </p:sp>
        <p:sp>
          <p:nvSpPr>
            <p:cNvPr id="26" name="Rectangle 25">
              <a:extLst>
                <a:ext uri="{FF2B5EF4-FFF2-40B4-BE49-F238E27FC236}">
                  <a16:creationId xmlns:a16="http://schemas.microsoft.com/office/drawing/2014/main" id="{588713BA-5A64-D2EF-7411-ADE4F3670E0D}"/>
                </a:ext>
              </a:extLst>
            </p:cNvPr>
            <p:cNvSpPr/>
            <p:nvPr/>
          </p:nvSpPr>
          <p:spPr>
            <a:xfrm>
              <a:off x="957696" y="4262665"/>
              <a:ext cx="3290000" cy="495683"/>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lumMod val="65000"/>
                      <a:lumOff val="35000"/>
                    </a:sysClr>
                  </a:solidFill>
                  <a:effectLst/>
                  <a:uLnTx/>
                  <a:uFillTx/>
                  <a:latin typeface="Calibri" panose="020F0502020204030204"/>
                  <a:ea typeface="+mn-ea"/>
                  <a:cs typeface="Arial" panose="020B0604020202020204" pitchFamily="34" charset="0"/>
                </a:rPr>
                <a:t>Tuberculosis patients living with HIV on antiretroviral therapy</a:t>
              </a:r>
            </a:p>
          </p:txBody>
        </p:sp>
      </p:grpSp>
      <p:sp>
        <p:nvSpPr>
          <p:cNvPr id="28" name="Text Box 10">
            <a:extLst>
              <a:ext uri="{FF2B5EF4-FFF2-40B4-BE49-F238E27FC236}">
                <a16:creationId xmlns:a16="http://schemas.microsoft.com/office/drawing/2014/main" id="{AC342470-612E-1F04-89D4-16B7D33979E1}"/>
              </a:ext>
            </a:extLst>
          </p:cNvPr>
          <p:cNvSpPr txBox="1">
            <a:spLocks noChangeArrowheads="1"/>
          </p:cNvSpPr>
          <p:nvPr/>
        </p:nvSpPr>
        <p:spPr bwMode="auto">
          <a:xfrm>
            <a:off x="176776" y="6583362"/>
            <a:ext cx="673637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4"/>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(2020). Global TB Report 2020</a:t>
            </a:r>
          </a:p>
        </p:txBody>
      </p:sp>
    </p:spTree>
    <p:extLst>
      <p:ext uri="{BB962C8B-B14F-4D97-AF65-F5344CB8AC3E}">
        <p14:creationId xmlns:p14="http://schemas.microsoft.com/office/powerpoint/2010/main" val="52400293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57" name="Group 56"/>
          <p:cNvGrpSpPr/>
          <p:nvPr/>
        </p:nvGrpSpPr>
        <p:grpSpPr>
          <a:xfrm>
            <a:off x="661369" y="3105826"/>
            <a:ext cx="3968828" cy="2993336"/>
            <a:chOff x="10223431" y="3637622"/>
            <a:chExt cx="1548448" cy="1233958"/>
          </a:xfrm>
        </p:grpSpPr>
        <p:grpSp>
          <p:nvGrpSpPr>
            <p:cNvPr id="78" name="Group 77"/>
            <p:cNvGrpSpPr/>
            <p:nvPr/>
          </p:nvGrpSpPr>
          <p:grpSpPr>
            <a:xfrm>
              <a:off x="10497486" y="3751955"/>
              <a:ext cx="891566" cy="942029"/>
              <a:chOff x="10497486" y="3996859"/>
              <a:chExt cx="891566" cy="942029"/>
            </a:xfrm>
          </p:grpSpPr>
          <p:sp>
            <p:nvSpPr>
              <p:cNvPr id="79" name="Oval 78"/>
              <p:cNvSpPr/>
              <p:nvPr/>
            </p:nvSpPr>
            <p:spPr>
              <a:xfrm>
                <a:off x="10497486" y="3996859"/>
                <a:ext cx="891566" cy="942029"/>
              </a:xfrm>
              <a:prstGeom prst="ellipse">
                <a:avLst/>
              </a:prstGeom>
              <a:noFill/>
              <a:ln w="31750" cap="flat" cmpd="sng" algn="ctr">
                <a:solidFill>
                  <a:srgbClr val="FF5050"/>
                </a:solidFill>
                <a:prstDash val="solid"/>
              </a:ln>
              <a:effectLst>
                <a:outerShdw sx="1000" sy="1000" rotWithShape="0">
                  <a:srgbClr val="000000"/>
                </a:outerShdw>
              </a:effectLst>
            </p:spPr>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2799" b="0" i="0" u="none" strike="noStrike" kern="0" cap="none" spc="0" normalizeH="0" baseline="0" noProof="0">
                  <a:ln>
                    <a:noFill/>
                  </a:ln>
                  <a:solidFill>
                    <a:srgbClr val="FFFFFF"/>
                  </a:solidFill>
                  <a:effectLst/>
                  <a:uLnTx/>
                  <a:uFillTx/>
                  <a:latin typeface="Calibri"/>
                  <a:ea typeface="+mn-ea"/>
                  <a:cs typeface="+mn-cs"/>
                </a:endParaRPr>
              </a:p>
            </p:txBody>
          </p:sp>
          <p:sp>
            <p:nvSpPr>
              <p:cNvPr id="80" name="TextBox 79"/>
              <p:cNvSpPr txBox="1"/>
              <p:nvPr/>
            </p:nvSpPr>
            <p:spPr>
              <a:xfrm>
                <a:off x="10707966" y="4197766"/>
                <a:ext cx="510905" cy="456590"/>
              </a:xfrm>
              <a:prstGeom prst="rect">
                <a:avLst/>
              </a:prstGeom>
              <a:noFill/>
            </p:spPr>
            <p:txBody>
              <a:bodyPr wrap="none" rtlCol="0">
                <a:spAutoFit/>
              </a:bodyPr>
              <a:lstStyle>
                <a:defPPr>
                  <a:defRPr lang="en-US"/>
                </a:defPPr>
                <a:lvl1pPr>
                  <a:defRPr sz="4800">
                    <a:solidFill>
                      <a:prstClr val="black"/>
                    </a:solidFill>
                    <a:latin typeface="Arial" pitchFamily="34" charset="0"/>
                    <a:cs typeface="Arial" pitchFamily="34" charset="0"/>
                  </a:defRPr>
                </a:lvl1p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6598" b="1" i="0" u="none" strike="noStrike" kern="0" cap="none" spc="0" normalizeH="0" baseline="0" noProof="0" dirty="0">
                    <a:ln>
                      <a:noFill/>
                    </a:ln>
                    <a:solidFill>
                      <a:srgbClr val="0099CC"/>
                    </a:solidFill>
                    <a:effectLst/>
                    <a:uLnTx/>
                    <a:uFillTx/>
                    <a:latin typeface="Arial" pitchFamily="34" charset="0"/>
                    <a:ea typeface="+mn-ea"/>
                    <a:cs typeface="Arial" pitchFamily="34" charset="0"/>
                  </a:rPr>
                  <a:t>62</a:t>
                </a:r>
                <a:r>
                  <a:rPr kumimoji="0" lang="en-US" sz="1600" b="0" i="0" u="none" strike="noStrike" kern="0" cap="none" spc="0" normalizeH="0" baseline="0" noProof="0" dirty="0">
                    <a:ln>
                      <a:noFill/>
                    </a:ln>
                    <a:solidFill>
                      <a:prstClr val="black"/>
                    </a:solidFill>
                    <a:effectLst/>
                    <a:uLnTx/>
                    <a:uFillTx/>
                    <a:latin typeface="Arial" pitchFamily="34" charset="0"/>
                    <a:ea typeface="+mn-ea"/>
                    <a:cs typeface="Arial" pitchFamily="34" charset="0"/>
                  </a:rPr>
                  <a:t>%</a:t>
                </a:r>
                <a:endParaRPr kumimoji="0" lang="en-GB" sz="1100" b="0" i="0" u="none" strike="noStrike" kern="0" cap="none" spc="0" normalizeH="0" baseline="0" noProof="0" dirty="0">
                  <a:ln>
                    <a:noFill/>
                  </a:ln>
                  <a:solidFill>
                    <a:prstClr val="black"/>
                  </a:solidFill>
                  <a:effectLst/>
                  <a:uLnTx/>
                  <a:uFillTx/>
                  <a:latin typeface="Arial" pitchFamily="34" charset="0"/>
                  <a:ea typeface="+mn-ea"/>
                  <a:cs typeface="Arial" pitchFamily="34" charset="0"/>
                </a:endParaRPr>
              </a:p>
            </p:txBody>
          </p:sp>
        </p:grpSp>
        <p:graphicFrame>
          <p:nvGraphicFramePr>
            <p:cNvPr id="59" name="Chart 58"/>
            <p:cNvGraphicFramePr>
              <a:graphicFrameLocks/>
            </p:cNvGraphicFramePr>
            <p:nvPr/>
          </p:nvGraphicFramePr>
          <p:xfrm>
            <a:off x="10223431" y="3637622"/>
            <a:ext cx="1548448" cy="1233958"/>
          </p:xfrm>
          <a:graphic>
            <a:graphicData uri="http://schemas.openxmlformats.org/drawingml/2006/chart">
              <c:chart xmlns:c="http://schemas.openxmlformats.org/drawingml/2006/chart" xmlns:r="http://schemas.openxmlformats.org/officeDocument/2006/relationships" r:id="rId4"/>
            </a:graphicData>
          </a:graphic>
        </p:graphicFrame>
      </p:grpSp>
      <p:sp>
        <p:nvSpPr>
          <p:cNvPr id="29" name="TextBox 28"/>
          <p:cNvSpPr txBox="1"/>
          <p:nvPr/>
        </p:nvSpPr>
        <p:spPr>
          <a:xfrm>
            <a:off x="170722" y="6571227"/>
            <a:ext cx="6262430" cy="230749"/>
          </a:xfrm>
          <a:prstGeom prst="rect">
            <a:avLst/>
          </a:prstGeom>
          <a:noFill/>
        </p:spPr>
        <p:txBody>
          <a:bodyPr wrap="square" rtlCol="0">
            <a:spAutoFit/>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Prepared by </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www.aidsdatahub.org</a:t>
            </a:r>
            <a:r>
              <a:rPr kumimoji="0" lang="en-US"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based on WHO. (2020).Global TB Report and UNAIDS 2020 Estimates</a:t>
            </a:r>
            <a:endParaRPr kumimoji="0" lang="en-GB" sz="9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170722" y="2112889"/>
            <a:ext cx="5551936" cy="830697"/>
          </a:xfrm>
          <a:prstGeom prst="rect">
            <a:avLst/>
          </a:prstGeom>
        </p:spPr>
        <p:txBody>
          <a:bodyPr wrap="square">
            <a:spAutoFit/>
          </a:body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3199" b="1" i="0" u="none" strike="noStrike" kern="1200" cap="none" spc="0" normalizeH="0" baseline="0" noProof="0" dirty="0">
                <a:ln>
                  <a:noFill/>
                </a:ln>
                <a:solidFill>
                  <a:srgbClr val="0099CC"/>
                </a:solidFill>
                <a:effectLst/>
                <a:uLnTx/>
                <a:uFillTx/>
                <a:latin typeface="Arial Nova" panose="020B0504020202020204" pitchFamily="34" charset="0"/>
                <a:ea typeface="+mn-ea"/>
                <a:cs typeface="Arial" pitchFamily="34" charset="0"/>
              </a:rPr>
              <a:t>62</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 of </a:t>
            </a:r>
            <a:r>
              <a:rPr kumimoji="0" lang="en-US" sz="3199" b="1"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5.1 M</a:t>
            </a:r>
            <a:r>
              <a:rPr kumimoji="0" lang="en-US" sz="2000" b="0" i="0" u="none" strike="noStrike" kern="1200" cap="none" spc="0" normalizeH="0" baseline="0" noProof="0" dirty="0">
                <a:ln>
                  <a:noFill/>
                </a:ln>
                <a:solidFill>
                  <a:srgbClr val="E31837"/>
                </a:solidFill>
                <a:effectLst/>
                <a:uLnTx/>
                <a:uFillTx/>
                <a:latin typeface="Arial Nova" panose="020B0504020202020204" pitchFamily="34" charset="0"/>
                <a:ea typeface="+mn-ea"/>
                <a:cs typeface="Arial" pitchFamily="34" charset="0"/>
              </a:rPr>
              <a:t> </a:t>
            </a:r>
            <a:r>
              <a:rPr kumimoji="0" lang="en-US" sz="1600" b="0" i="0" u="none" strike="noStrike" kern="1200" cap="none" spc="0" normalizeH="0" baseline="0" noProof="0" dirty="0">
                <a:ln>
                  <a:noFill/>
                </a:ln>
                <a:solidFill>
                  <a:prstClr val="black"/>
                </a:solidFill>
                <a:effectLst/>
                <a:uLnTx/>
                <a:uFillTx/>
                <a:latin typeface="Arial Nova" panose="020B0504020202020204" pitchFamily="34" charset="0"/>
                <a:ea typeface="+mn-ea"/>
                <a:cs typeface="Arial" pitchFamily="34" charset="0"/>
              </a:rPr>
              <a:t>notified TB cases access HIV testing and know their status</a:t>
            </a:r>
          </a:p>
        </p:txBody>
      </p:sp>
      <p:graphicFrame>
        <p:nvGraphicFramePr>
          <p:cNvPr id="60" name="Chart 59">
            <a:extLst>
              <a:ext uri="{FF2B5EF4-FFF2-40B4-BE49-F238E27FC236}">
                <a16:creationId xmlns:a16="http://schemas.microsoft.com/office/drawing/2014/main" id="{6BA0CF38-BCDD-4E1C-A0D3-AC85B2165C4D}"/>
              </a:ext>
            </a:extLst>
          </p:cNvPr>
          <p:cNvGraphicFramePr>
            <a:graphicFrameLocks/>
          </p:cNvGraphicFramePr>
          <p:nvPr>
            <p:extLst>
              <p:ext uri="{D42A27DB-BD31-4B8C-83A1-F6EECF244321}">
                <p14:modId xmlns:p14="http://schemas.microsoft.com/office/powerpoint/2010/main" val="793688968"/>
              </p:ext>
            </p:extLst>
          </p:nvPr>
        </p:nvGraphicFramePr>
        <p:xfrm>
          <a:off x="5513430" y="2454248"/>
          <a:ext cx="6401161" cy="4016912"/>
        </p:xfrm>
        <a:graphic>
          <a:graphicData uri="http://schemas.openxmlformats.org/drawingml/2006/chart">
            <c:chart xmlns:c="http://schemas.openxmlformats.org/drawingml/2006/chart" xmlns:r="http://schemas.openxmlformats.org/officeDocument/2006/relationships" r:id="rId6"/>
          </a:graphicData>
        </a:graphic>
      </p:graphicFrame>
      <p:sp>
        <p:nvSpPr>
          <p:cNvPr id="66" name="Bent Arrow 91">
            <a:extLst>
              <a:ext uri="{FF2B5EF4-FFF2-40B4-BE49-F238E27FC236}">
                <a16:creationId xmlns:a16="http://schemas.microsoft.com/office/drawing/2014/main" id="{BE92F38F-AF5D-4BC9-B26F-91EF52F4A382}"/>
              </a:ext>
            </a:extLst>
          </p:cNvPr>
          <p:cNvSpPr/>
          <p:nvPr/>
        </p:nvSpPr>
        <p:spPr bwMode="auto">
          <a:xfrm rot="5400000">
            <a:off x="7677509" y="3409244"/>
            <a:ext cx="310936" cy="207111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67" name="Bent Arrow 91">
            <a:extLst>
              <a:ext uri="{FF2B5EF4-FFF2-40B4-BE49-F238E27FC236}">
                <a16:creationId xmlns:a16="http://schemas.microsoft.com/office/drawing/2014/main" id="{1A8A4386-89BA-4A0E-932A-6A0EAF7EA876}"/>
              </a:ext>
            </a:extLst>
          </p:cNvPr>
          <p:cNvSpPr/>
          <p:nvPr/>
        </p:nvSpPr>
        <p:spPr bwMode="auto">
          <a:xfrm rot="5400000">
            <a:off x="9334296" y="3150355"/>
            <a:ext cx="310936" cy="2588898"/>
          </a:xfrm>
          <a:prstGeom prst="bentArrow">
            <a:avLst/>
          </a:prstGeom>
          <a:solidFill>
            <a:srgbClr val="81CCFF"/>
          </a:solidFill>
          <a:ln w="25400" cap="flat" cmpd="sng" algn="ctr">
            <a:noFill/>
            <a:prstDash val="solid"/>
          </a:ln>
          <a:effectLst/>
        </p:spPr>
        <p:txBody>
          <a:bodyPr wrap="square"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prstClr val="black"/>
              </a:solidFill>
              <a:effectLst/>
              <a:uLnTx/>
              <a:uFillTx/>
              <a:latin typeface="Calibri"/>
              <a:ea typeface="+mn-ea"/>
              <a:cs typeface="+mn-cs"/>
            </a:endParaRPr>
          </a:p>
        </p:txBody>
      </p:sp>
      <p:sp>
        <p:nvSpPr>
          <p:cNvPr id="71" name="TextBox 1">
            <a:extLst>
              <a:ext uri="{FF2B5EF4-FFF2-40B4-BE49-F238E27FC236}">
                <a16:creationId xmlns:a16="http://schemas.microsoft.com/office/drawing/2014/main" id="{64C8DADA-088A-437E-9C43-6EA5F9BC65D8}"/>
              </a:ext>
            </a:extLst>
          </p:cNvPr>
          <p:cNvSpPr txBox="1"/>
          <p:nvPr/>
        </p:nvSpPr>
        <p:spPr>
          <a:xfrm>
            <a:off x="8443726" y="4488032"/>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59</a:t>
            </a:r>
            <a:r>
              <a:rPr kumimoji="0" lang="en-GB" sz="1100" b="1" i="0" u="none" strike="noStrike" kern="1200" cap="none" spc="0" normalizeH="0" baseline="0" noProof="0" dirty="0">
                <a:ln>
                  <a:noFill/>
                </a:ln>
                <a:solidFill>
                  <a:srgbClr val="FF7C80"/>
                </a:solidFill>
                <a:effectLst/>
                <a:uLnTx/>
                <a:uFillTx/>
                <a:latin typeface="Arial" panose="020B0604020202020204" pitchFamily="34" charset="0"/>
                <a:ea typeface="+mn-ea"/>
                <a:cs typeface="Arial" panose="020B0604020202020204" pitchFamily="34" charset="0"/>
              </a:rPr>
              <a:t>%</a:t>
            </a:r>
          </a:p>
        </p:txBody>
      </p:sp>
      <p:sp>
        <p:nvSpPr>
          <p:cNvPr id="72" name="TextBox 1">
            <a:extLst>
              <a:ext uri="{FF2B5EF4-FFF2-40B4-BE49-F238E27FC236}">
                <a16:creationId xmlns:a16="http://schemas.microsoft.com/office/drawing/2014/main" id="{B079B101-02CD-4D0B-9BA6-5B1B6FA243AE}"/>
              </a:ext>
            </a:extLst>
          </p:cNvPr>
          <p:cNvSpPr txBox="1"/>
          <p:nvPr/>
        </p:nvSpPr>
        <p:spPr>
          <a:xfrm>
            <a:off x="10371533" y="4488032"/>
            <a:ext cx="686208" cy="503873"/>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48</a:t>
            </a:r>
            <a:r>
              <a:rPr kumimoji="0" lang="en-GB" sz="11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a:t>
            </a:r>
          </a:p>
        </p:txBody>
      </p:sp>
      <p:sp>
        <p:nvSpPr>
          <p:cNvPr id="74" name="TextBox 9">
            <a:extLst>
              <a:ext uri="{FF2B5EF4-FFF2-40B4-BE49-F238E27FC236}">
                <a16:creationId xmlns:a16="http://schemas.microsoft.com/office/drawing/2014/main" id="{4D8932EF-E05D-4293-BAA0-F53930D23E4E}"/>
              </a:ext>
            </a:extLst>
          </p:cNvPr>
          <p:cNvSpPr txBox="1"/>
          <p:nvPr/>
        </p:nvSpPr>
        <p:spPr>
          <a:xfrm>
            <a:off x="5716608" y="2293199"/>
            <a:ext cx="5943295" cy="578395"/>
          </a:xfrm>
          <a:prstGeom prst="rect">
            <a:avLst/>
          </a:prstGeom>
          <a:noFill/>
          <a:ln w="9525" cmpd="sng">
            <a:noFill/>
          </a:ln>
          <a:effectLst/>
        </p:spPr>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126"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anose="020B0604020202020204" pitchFamily="34" charset="0"/>
              </a:rPr>
              <a:t>TB patients living with HIV know their HIV status and access to antiretroviral therapy</a:t>
            </a:r>
            <a:endParaRPr kumimoji="0" lang="en-GB" sz="1600" b="0" i="0" u="none" strike="noStrike" kern="0" cap="none" spc="0" normalizeH="0" baseline="0" noProof="0" dirty="0">
              <a:ln>
                <a:noFill/>
              </a:ln>
              <a:solidFill>
                <a:sysClr val="windowText" lastClr="000000"/>
              </a:solidFill>
              <a:effectLst/>
              <a:uLnTx/>
              <a:uFillTx/>
              <a:latin typeface="Arial Nova" panose="020B0504020202020204" pitchFamily="34" charset="0"/>
              <a:ea typeface="+mn-ea"/>
              <a:cs typeface="Arial" panose="020B0604020202020204" pitchFamily="34" charset="0"/>
            </a:endParaRPr>
          </a:p>
        </p:txBody>
      </p:sp>
      <p:sp>
        <p:nvSpPr>
          <p:cNvPr id="75" name="Title 1">
            <a:extLst>
              <a:ext uri="{FF2B5EF4-FFF2-40B4-BE49-F238E27FC236}">
                <a16:creationId xmlns:a16="http://schemas.microsoft.com/office/drawing/2014/main" id="{BD93DF71-3024-442F-AE86-079BE7A39085}"/>
              </a:ext>
            </a:extLst>
          </p:cNvPr>
          <p:cNvSpPr txBox="1">
            <a:spLocks/>
          </p:cNvSpPr>
          <p:nvPr/>
        </p:nvSpPr>
        <p:spPr>
          <a:xfrm>
            <a:off x="308555" y="1216241"/>
            <a:ext cx="11351348" cy="884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marR="0" lvl="0" indent="0" algn="ctr" defTabSz="457200" fontAlgn="base">
              <a:lnSpc>
                <a:spcPct val="90000"/>
              </a:lnSpc>
              <a:spcBef>
                <a:spcPct val="0"/>
              </a:spcBef>
              <a:spcAft>
                <a:spcPct val="0"/>
              </a:spcAft>
              <a:buClrTx/>
              <a:buSzTx/>
              <a:buFontTx/>
              <a:buNone/>
              <a:tabLst/>
              <a:defRPr kumimoji="0" sz="2800" b="1" i="0" u="none" strike="noStrike" cap="all" spc="0" normalizeH="0" baseline="0">
                <a:ln>
                  <a:noFill/>
                </a:ln>
                <a:solidFill>
                  <a:srgbClr val="15A194"/>
                </a:solidFill>
                <a:effectLst/>
                <a:uLnTx/>
                <a:uFillTx/>
                <a:latin typeface="Arial" panose="020B0604020202020204" pitchFamily="34" charset="0"/>
                <a:ea typeface="ＭＳ Ｐゴシック" panose="020B0600070205080204" pitchFamily="34" charset="-128"/>
                <a:cs typeface="Arial" panose="020B0604020202020204" pitchFamily="34" charset="0"/>
              </a:defRPr>
            </a:lvl1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sz="2800" b="1" i="0" u="none" strike="noStrike" kern="1200" cap="all"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Asia and the Pacific: TB-HIV co-infection</a:t>
            </a:r>
          </a:p>
        </p:txBody>
      </p:sp>
    </p:spTree>
    <p:extLst>
      <p:ext uri="{BB962C8B-B14F-4D97-AF65-F5344CB8AC3E}">
        <p14:creationId xmlns:p14="http://schemas.microsoft.com/office/powerpoint/2010/main" val="228868926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8783FD22-5D2B-4A32-90B4-B3CD83EFB61A}"/>
              </a:ext>
            </a:extLst>
          </p:cNvPr>
          <p:cNvGrpSpPr/>
          <p:nvPr/>
        </p:nvGrpSpPr>
        <p:grpSpPr>
          <a:xfrm>
            <a:off x="1860776" y="2252483"/>
            <a:ext cx="8127896" cy="1188720"/>
            <a:chOff x="336776" y="883235"/>
            <a:chExt cx="8127896" cy="1188720"/>
          </a:xfrm>
        </p:grpSpPr>
        <p:sp>
          <p:nvSpPr>
            <p:cNvPr id="5" name="TextBox 4">
              <a:extLst>
                <a:ext uri="{FF2B5EF4-FFF2-40B4-BE49-F238E27FC236}">
                  <a16:creationId xmlns:a16="http://schemas.microsoft.com/office/drawing/2014/main" id="{89A386B4-5777-4B10-8BF3-784B8861CBA5}"/>
                </a:ext>
              </a:extLst>
            </p:cNvPr>
            <p:cNvSpPr txBox="1"/>
            <p:nvPr/>
          </p:nvSpPr>
          <p:spPr>
            <a:xfrm>
              <a:off x="1324621" y="1092875"/>
              <a:ext cx="1682823"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2 </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3</a:t>
              </a:r>
              <a:endParaRPr kumimoji="0" lang="en-GB"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aphicFrame>
          <p:nvGraphicFramePr>
            <p:cNvPr id="7" name="Chart 6">
              <a:extLst>
                <a:ext uri="{FF2B5EF4-FFF2-40B4-BE49-F238E27FC236}">
                  <a16:creationId xmlns:a16="http://schemas.microsoft.com/office/drawing/2014/main" id="{40A20E0A-5DD2-4D8D-BC0E-9300DCABD520}"/>
                </a:ext>
              </a:extLst>
            </p:cNvPr>
            <p:cNvGraphicFramePr>
              <a:graphicFrameLocks/>
            </p:cNvGraphicFramePr>
            <p:nvPr/>
          </p:nvGraphicFramePr>
          <p:xfrm>
            <a:off x="336776" y="883235"/>
            <a:ext cx="1188720" cy="118872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BCD53B5-1D74-4F1F-A00A-D8A7F1FE5C06}"/>
                </a:ext>
              </a:extLst>
            </p:cNvPr>
            <p:cNvSpPr txBox="1"/>
            <p:nvPr/>
          </p:nvSpPr>
          <p:spPr>
            <a:xfrm>
              <a:off x="2992064" y="1062097"/>
              <a:ext cx="5472608"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People co-infected with TB-HIV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know their HIV status </a:t>
              </a:r>
            </a:p>
          </p:txBody>
        </p:sp>
      </p:grpSp>
      <p:sp>
        <p:nvSpPr>
          <p:cNvPr id="18" name="Title 8">
            <a:extLst>
              <a:ext uri="{FF2B5EF4-FFF2-40B4-BE49-F238E27FC236}">
                <a16:creationId xmlns:a16="http://schemas.microsoft.com/office/drawing/2014/main" id="{25889211-63DF-4407-B836-EFD6072A1FBF}"/>
              </a:ext>
            </a:extLst>
          </p:cNvPr>
          <p:cNvSpPr txBox="1">
            <a:spLocks/>
          </p:cNvSpPr>
          <p:nvPr/>
        </p:nvSpPr>
        <p:spPr>
          <a:xfrm>
            <a:off x="1604712" y="1189499"/>
            <a:ext cx="8622666"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457200" fontAlgn="base">
              <a:lnSpc>
                <a:spcPct val="90000"/>
              </a:lnSpc>
              <a:spcBef>
                <a:spcPct val="0"/>
              </a:spcBef>
              <a:spcAft>
                <a:spcPct val="0"/>
              </a:spcAft>
              <a:buNone/>
              <a:defRPr sz="2800" b="1">
                <a:solidFill>
                  <a:srgbClr val="15A194"/>
                </a:solidFill>
                <a:latin typeface="Arial" panose="020B0604020202020204" pitchFamily="34" charset="0"/>
                <a:ea typeface="ＭＳ Ｐゴシック" panose="020B0600070205080204" pitchFamily="34" charset="-128"/>
                <a:cs typeface="Arial" panose="020B0604020202020204" pitchFamily="34"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marL="0" marR="0" lvl="0" indent="0" algn="ctr" defTabSz="457200" rtl="0" eaLnBrk="1" fontAlgn="base" latinLnBrk="0" hangingPunct="1">
              <a:lnSpc>
                <a:spcPct val="9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rPr>
              <a:t>A lot of missed opportunities exist</a:t>
            </a:r>
            <a:endParaRPr kumimoji="0" lang="en-GB" altLang="en-US" sz="3600" b="1" i="0" u="none" strike="noStrike" kern="1200" cap="none" spc="0" normalizeH="0" baseline="0" noProof="0" dirty="0">
              <a:ln>
                <a:noFill/>
              </a:ln>
              <a:solidFill>
                <a:srgbClr val="C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pSp>
        <p:nvGrpSpPr>
          <p:cNvPr id="20" name="Group 19">
            <a:extLst>
              <a:ext uri="{FF2B5EF4-FFF2-40B4-BE49-F238E27FC236}">
                <a16:creationId xmlns:a16="http://schemas.microsoft.com/office/drawing/2014/main" id="{532448D7-4F1B-4752-83A2-D5DBE830DF0C}"/>
              </a:ext>
            </a:extLst>
          </p:cNvPr>
          <p:cNvGrpSpPr/>
          <p:nvPr/>
        </p:nvGrpSpPr>
        <p:grpSpPr>
          <a:xfrm>
            <a:off x="1860777" y="3362293"/>
            <a:ext cx="8470447" cy="1188720"/>
            <a:chOff x="336776" y="2312887"/>
            <a:chExt cx="8470447" cy="1188720"/>
          </a:xfrm>
        </p:grpSpPr>
        <p:sp>
          <p:nvSpPr>
            <p:cNvPr id="9" name="TextBox 8">
              <a:extLst>
                <a:ext uri="{FF2B5EF4-FFF2-40B4-BE49-F238E27FC236}">
                  <a16:creationId xmlns:a16="http://schemas.microsoft.com/office/drawing/2014/main" id="{CC8F28CA-34A3-4C2B-B94D-700B0D218AA7}"/>
                </a:ext>
              </a:extLst>
            </p:cNvPr>
            <p:cNvSpPr txBox="1"/>
            <p:nvPr/>
          </p:nvSpPr>
          <p:spPr>
            <a:xfrm>
              <a:off x="1425518" y="2522527"/>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1 </a:t>
              </a:r>
              <a:r>
                <a:rPr kumimoji="0" lang="en-US" sz="32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rPr>
                <a:t> 3</a:t>
              </a:r>
              <a:endParaRPr kumimoji="0" lang="en-GB" sz="4400" b="1" i="0" u="none" strike="noStrike" kern="1200" cap="none" spc="0" normalizeH="0" baseline="0" noProof="0" dirty="0">
                <a:ln>
                  <a:noFill/>
                </a:ln>
                <a:solidFill>
                  <a:srgbClr val="8B8BFF"/>
                </a:solidFill>
                <a:effectLst/>
                <a:uLnTx/>
                <a:uFillTx/>
                <a:latin typeface="Arial" panose="020B0604020202020204" pitchFamily="34" charset="0"/>
                <a:ea typeface="+mn-ea"/>
                <a:cs typeface="Arial" panose="020B0604020202020204" pitchFamily="34" charset="0"/>
              </a:endParaRPr>
            </a:p>
          </p:txBody>
        </p:sp>
        <p:graphicFrame>
          <p:nvGraphicFramePr>
            <p:cNvPr id="12" name="Chart 11">
              <a:extLst>
                <a:ext uri="{FF2B5EF4-FFF2-40B4-BE49-F238E27FC236}">
                  <a16:creationId xmlns:a16="http://schemas.microsoft.com/office/drawing/2014/main" id="{E822A85D-A3D6-4D79-BC41-6AA1A28CEA6F}"/>
                </a:ext>
              </a:extLst>
            </p:cNvPr>
            <p:cNvGraphicFramePr>
              <a:graphicFrameLocks/>
            </p:cNvGraphicFramePr>
            <p:nvPr/>
          </p:nvGraphicFramePr>
          <p:xfrm>
            <a:off x="336776" y="2312887"/>
            <a:ext cx="1188720" cy="118872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a:extLst>
                <a:ext uri="{FF2B5EF4-FFF2-40B4-BE49-F238E27FC236}">
                  <a16:creationId xmlns:a16="http://schemas.microsoft.com/office/drawing/2014/main" id="{0183D182-52FA-413A-8DFD-B5F110CCAB63}"/>
                </a:ext>
              </a:extLst>
            </p:cNvPr>
            <p:cNvSpPr txBox="1"/>
            <p:nvPr/>
          </p:nvSpPr>
          <p:spPr>
            <a:xfrm>
              <a:off x="2985072" y="2491749"/>
              <a:ext cx="5822151"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ART service providers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provide TB treatment in ART settings</a:t>
              </a:r>
            </a:p>
          </p:txBody>
        </p:sp>
      </p:grpSp>
      <p:grpSp>
        <p:nvGrpSpPr>
          <p:cNvPr id="25" name="Group 24">
            <a:extLst>
              <a:ext uri="{FF2B5EF4-FFF2-40B4-BE49-F238E27FC236}">
                <a16:creationId xmlns:a16="http://schemas.microsoft.com/office/drawing/2014/main" id="{9A52B137-A9EB-445F-B17D-A72031EB33BA}"/>
              </a:ext>
            </a:extLst>
          </p:cNvPr>
          <p:cNvGrpSpPr/>
          <p:nvPr/>
        </p:nvGrpSpPr>
        <p:grpSpPr>
          <a:xfrm>
            <a:off x="1860776" y="4479781"/>
            <a:ext cx="8480234" cy="1188720"/>
            <a:chOff x="336776" y="3650570"/>
            <a:chExt cx="8480234" cy="1188720"/>
          </a:xfrm>
        </p:grpSpPr>
        <p:graphicFrame>
          <p:nvGraphicFramePr>
            <p:cNvPr id="13" name="Chart 12">
              <a:extLst>
                <a:ext uri="{FF2B5EF4-FFF2-40B4-BE49-F238E27FC236}">
                  <a16:creationId xmlns:a16="http://schemas.microsoft.com/office/drawing/2014/main" id="{F3E3EAAA-6C64-476E-AF98-AD28A924B4D3}"/>
                </a:ext>
              </a:extLst>
            </p:cNvPr>
            <p:cNvGraphicFramePr>
              <a:graphicFrameLocks/>
            </p:cNvGraphicFramePr>
            <p:nvPr/>
          </p:nvGraphicFramePr>
          <p:xfrm>
            <a:off x="336776" y="3650570"/>
            <a:ext cx="1188720" cy="118872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21">
              <a:extLst>
                <a:ext uri="{FF2B5EF4-FFF2-40B4-BE49-F238E27FC236}">
                  <a16:creationId xmlns:a16="http://schemas.microsoft.com/office/drawing/2014/main" id="{67297316-7A49-4B53-BFD0-76282E7655C2}"/>
                </a:ext>
              </a:extLst>
            </p:cNvPr>
            <p:cNvSpPr txBox="1"/>
            <p:nvPr/>
          </p:nvSpPr>
          <p:spPr>
            <a:xfrm>
              <a:off x="1426916" y="3860210"/>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3 </a:t>
              </a:r>
              <a:r>
                <a:rPr kumimoji="0" lang="en-US" sz="32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rPr>
                <a:t> 4</a:t>
              </a:r>
              <a:endParaRPr kumimoji="0" lang="en-GB" sz="4400" b="1" i="0" u="none" strike="noStrike" kern="1200" cap="none" spc="0" normalizeH="0" baseline="0" noProof="0" dirty="0">
                <a:ln>
                  <a:noFill/>
                </a:ln>
                <a:solidFill>
                  <a:srgbClr val="FF9933"/>
                </a:solidFill>
                <a:effectLst/>
                <a:uLnTx/>
                <a:uFillTx/>
                <a:latin typeface="Arial" panose="020B0604020202020204" pitchFamily="34" charset="0"/>
                <a:ea typeface="+mn-ea"/>
                <a:cs typeface="Arial" panose="020B0604020202020204" pitchFamily="34" charset="0"/>
              </a:endParaRPr>
            </a:p>
          </p:txBody>
        </p:sp>
        <p:sp>
          <p:nvSpPr>
            <p:cNvPr id="24" name="TextBox 23">
              <a:extLst>
                <a:ext uri="{FF2B5EF4-FFF2-40B4-BE49-F238E27FC236}">
                  <a16:creationId xmlns:a16="http://schemas.microsoft.com/office/drawing/2014/main" id="{52B2BB5A-B3B7-40AF-9CE5-8E6EC92EF3DE}"/>
                </a:ext>
              </a:extLst>
            </p:cNvPr>
            <p:cNvSpPr txBox="1"/>
            <p:nvPr/>
          </p:nvSpPr>
          <p:spPr>
            <a:xfrm>
              <a:off x="2994859" y="3829432"/>
              <a:ext cx="5822151" cy="830997"/>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TB service providers </a:t>
              </a:r>
              <a:r>
                <a:rPr kumimoji="0" lang="en-US" sz="2400" b="1" i="0" u="sng"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DO NOT </a:t>
              </a: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provide antiretroviral therapy in TB clinics</a:t>
              </a:r>
            </a:p>
          </p:txBody>
        </p:sp>
      </p:grpSp>
      <p:sp>
        <p:nvSpPr>
          <p:cNvPr id="26" name="Text Box 10">
            <a:extLst>
              <a:ext uri="{FF2B5EF4-FFF2-40B4-BE49-F238E27FC236}">
                <a16:creationId xmlns:a16="http://schemas.microsoft.com/office/drawing/2014/main" id="{927ECE29-7777-477C-A470-1710F730881B}"/>
              </a:ext>
            </a:extLst>
          </p:cNvPr>
          <p:cNvSpPr txBox="1">
            <a:spLocks noChangeArrowheads="1"/>
          </p:cNvSpPr>
          <p:nvPr/>
        </p:nvSpPr>
        <p:spPr bwMode="auto">
          <a:xfrm>
            <a:off x="-1" y="5530075"/>
            <a:ext cx="1859795" cy="133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Source: Prepared by </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hlinkClick r:id="rId7"/>
              </a:rPr>
              <a:t>www.aidsdatahub.org</a:t>
            </a:r>
            <a:r>
              <a:rPr kumimoji="0" lang="en-US" sz="900" b="0" i="0" u="none" strike="noStrike" kern="0" cap="none" spc="0" normalizeH="0" baseline="0" noProof="0" dirty="0">
                <a:ln>
                  <a:noFill/>
                </a:ln>
                <a:solidFill>
                  <a:srgbClr val="000000"/>
                </a:solidFill>
                <a:effectLst/>
                <a:uLnTx/>
                <a:uFillTx/>
                <a:latin typeface="Arial" pitchFamily="34" charset="0"/>
                <a:ea typeface="SimSun" pitchFamily="2" charset="-122"/>
                <a:cs typeface="Arial" pitchFamily="34" charset="0"/>
              </a:rPr>
              <a:t> based on </a:t>
            </a:r>
            <a:r>
              <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rPr>
              <a:t>WHO. (2021). Global TB Report 2021, National Commitments and Policy Instrument (NCPI) and </a:t>
            </a:r>
            <a:r>
              <a:rPr kumimoji="0" lang="en-US" sz="900" b="0" i="0" u="none" strike="noStrike" kern="1200" cap="none" spc="0" normalizeH="0" baseline="0" noProof="0" dirty="0">
                <a:ln>
                  <a:noFill/>
                </a:ln>
                <a:solidFill>
                  <a:srgbClr val="000000"/>
                </a:solidFill>
                <a:effectLst/>
                <a:uLnTx/>
                <a:uFillTx/>
                <a:latin typeface="Arial" charset="0"/>
                <a:ea typeface="ＭＳ Ｐゴシック" panose="020B0600070205080204" pitchFamily="34" charset="-128"/>
                <a:cs typeface="Arial" charset="0"/>
              </a:rPr>
              <a:t>UNAIDS, WHO. Laws and Policies Analytics </a:t>
            </a:r>
            <a:r>
              <a:rPr kumimoji="0" lang="en-US" sz="900" b="0" i="0" u="sng" strike="noStrike" kern="1200" cap="none" spc="0" normalizeH="0" baseline="0" noProof="0" dirty="0">
                <a:ln>
                  <a:noFill/>
                </a:ln>
                <a:solidFill>
                  <a:srgbClr val="4F81BD"/>
                </a:solidFill>
                <a:effectLst/>
                <a:uLnTx/>
                <a:uFillTx/>
                <a:latin typeface="Arial" charset="0"/>
                <a:ea typeface="ＭＳ Ｐゴシック" panose="020B0600070205080204" pitchFamily="34" charset="-128"/>
                <a:cs typeface="Arial" charset="0"/>
              </a:rPr>
              <a:t>https://lawsandpolicies.unaids.org/topicresult?i=414&amp;lan=en</a:t>
            </a:r>
            <a:endParaRPr kumimoji="0" lang="en-US" sz="900" b="0" i="0" u="none" strike="noStrike" kern="0" cap="none" spc="0" normalizeH="0" baseline="0" noProof="0" dirty="0">
              <a:ln>
                <a:noFill/>
              </a:ln>
              <a:solidFill>
                <a:prstClr val="black"/>
              </a:solidFill>
              <a:effectLst/>
              <a:uLnTx/>
              <a:uFillTx/>
              <a:latin typeface="Arial" pitchFamily="34" charset="0"/>
              <a:ea typeface="+mn-ea"/>
              <a:cs typeface="Cordia New" pitchFamily="34" charset="-34"/>
            </a:endParaRPr>
          </a:p>
        </p:txBody>
      </p:sp>
      <p:graphicFrame>
        <p:nvGraphicFramePr>
          <p:cNvPr id="16" name="Chart 15">
            <a:extLst>
              <a:ext uri="{FF2B5EF4-FFF2-40B4-BE49-F238E27FC236}">
                <a16:creationId xmlns:a16="http://schemas.microsoft.com/office/drawing/2014/main" id="{3C6EA68D-5960-48A2-8D85-B564163EDA62}"/>
              </a:ext>
            </a:extLst>
          </p:cNvPr>
          <p:cNvGraphicFramePr>
            <a:graphicFrameLocks/>
          </p:cNvGraphicFramePr>
          <p:nvPr>
            <p:extLst>
              <p:ext uri="{D42A27DB-BD31-4B8C-83A1-F6EECF244321}">
                <p14:modId xmlns:p14="http://schemas.microsoft.com/office/powerpoint/2010/main" val="330763229"/>
              </p:ext>
            </p:extLst>
          </p:nvPr>
        </p:nvGraphicFramePr>
        <p:xfrm>
          <a:off x="1859794" y="5635312"/>
          <a:ext cx="1188720" cy="118872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a:extLst>
              <a:ext uri="{FF2B5EF4-FFF2-40B4-BE49-F238E27FC236}">
                <a16:creationId xmlns:a16="http://schemas.microsoft.com/office/drawing/2014/main" id="{39139958-77C1-47A5-AE17-FB194C15DB8A}"/>
              </a:ext>
            </a:extLst>
          </p:cNvPr>
          <p:cNvSpPr txBox="1"/>
          <p:nvPr/>
        </p:nvSpPr>
        <p:spPr>
          <a:xfrm>
            <a:off x="2997942" y="5800815"/>
            <a:ext cx="1682823"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1 </a:t>
            </a:r>
            <a:r>
              <a:rPr kumimoji="0" lang="en-US" sz="32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in</a:t>
            </a:r>
            <a:r>
              <a:rPr kumimoji="0" lang="en-US"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rPr>
              <a:t> 4</a:t>
            </a:r>
            <a:endParaRPr kumimoji="0" lang="en-GB" sz="4400" b="1" i="0" u="none" strike="noStrike" kern="1200" cap="none" spc="0" normalizeH="0" baseline="0" noProof="0" dirty="0">
              <a:ln>
                <a:noFill/>
              </a:ln>
              <a:solidFill>
                <a:srgbClr val="33CCCC"/>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20EB1A9E-DF18-4F09-84C0-AF5229856B6C}"/>
              </a:ext>
            </a:extLst>
          </p:cNvPr>
          <p:cNvSpPr txBox="1"/>
          <p:nvPr/>
        </p:nvSpPr>
        <p:spPr>
          <a:xfrm>
            <a:off x="4565885" y="5631809"/>
            <a:ext cx="6935463" cy="1200329"/>
          </a:xfrm>
          <a:prstGeom prst="rect">
            <a:avLst/>
          </a:prstGeom>
          <a:noFill/>
        </p:spPr>
        <p:txBody>
          <a:bodyPr wrap="square" rtlCol="0">
            <a:spAutoFit/>
          </a:bodyPr>
          <a:lstStyle>
            <a:defPPr>
              <a:defRPr lang="en-US"/>
            </a:defPPr>
            <a:lvl1pPr>
              <a:defRPr sz="2400" b="1">
                <a:solidFill>
                  <a:prstClr val="black">
                    <a:lumMod val="50000"/>
                    <a:lumOff val="50000"/>
                  </a:prstClr>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Countries in Asia Pacific have TB preventive treatment recommended in national policies and guidelines for people living with HIV</a:t>
            </a:r>
          </a:p>
        </p:txBody>
      </p:sp>
    </p:spTree>
    <p:extLst>
      <p:ext uri="{BB962C8B-B14F-4D97-AF65-F5344CB8AC3E}">
        <p14:creationId xmlns:p14="http://schemas.microsoft.com/office/powerpoint/2010/main" val="3901204988"/>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2766</TotalTime>
  <Words>865</Words>
  <Application>Microsoft Office PowerPoint</Application>
  <PresentationFormat>Widescreen</PresentationFormat>
  <Paragraphs>164</Paragraphs>
  <Slides>13</Slides>
  <Notes>3</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13</vt:i4>
      </vt:variant>
    </vt:vector>
  </HeadingPairs>
  <TitlesOfParts>
    <vt:vector size="20" baseType="lpstr">
      <vt:lpstr>Arial</vt:lpstr>
      <vt:lpstr>Arial Nova</vt:lpstr>
      <vt:lpstr>Calibri</vt:lpstr>
      <vt:lpstr>1_Layout</vt:lpstr>
      <vt:lpstr>2_Cover Design</vt:lpstr>
      <vt:lpstr>3_Cover Design</vt:lpstr>
      <vt:lpstr>4_Layout</vt:lpstr>
      <vt:lpstr>TB-HIV</vt:lpstr>
      <vt:lpstr>High TB-HIV burden in Asia and the Pacific, 2020</vt:lpstr>
      <vt:lpstr>Over a third of high TB burden countries are in Asia and the Pacific</vt:lpstr>
      <vt:lpstr>Estimated HIV prevalence in incident TB cases, 2020</vt:lpstr>
      <vt:lpstr>Need to scale-up HIV testing among TB patients in Asia</vt:lpstr>
      <vt:lpstr>Need to scale-up HIV testing among TB patients in the Pacific</vt:lpstr>
      <vt:lpstr>PowerPoint Presentation</vt:lpstr>
      <vt:lpstr>PowerPoint Presentation</vt:lpstr>
      <vt:lpstr>PowerPoint Presentation</vt:lpstr>
      <vt:lpstr>9 countries account for 94% of all TB-related deaths among PLHIV in Asia and the Pacific, 2020</vt:lpstr>
      <vt:lpstr>Considerably high proportion of deaths among PLHIV is attributable to TB</vt:lpstr>
      <vt:lpstr>All 12 high TB burden countries in Asia and the Pacific have high MDR-TB burden,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 HTIN, Khin Cho</dc:creator>
  <cp:lastModifiedBy>RWODZI, Desire Tarwireyi</cp:lastModifiedBy>
  <cp:revision>56</cp:revision>
  <dcterms:created xsi:type="dcterms:W3CDTF">2018-03-28T09:34:02Z</dcterms:created>
  <dcterms:modified xsi:type="dcterms:W3CDTF">2022-05-24T06:18:06Z</dcterms:modified>
</cp:coreProperties>
</file>