
<file path=[Content_Types].xml><?xml version="1.0" encoding="utf-8"?>
<Types xmlns="http://schemas.openxmlformats.org/package/2006/content-types">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7.xml" ContentType="application/vnd.openxmlformats-officedocument.themeOverride+xml"/>
  <Override PartName="/ppt/notesSlides/notesSlide9.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10.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26.xml" ContentType="application/vnd.openxmlformats-officedocument.drawingml.chart+xml"/>
  <Override PartName="/ppt/theme/themeOverride23.xml" ContentType="application/vnd.openxmlformats-officedocument.themeOverride+xml"/>
  <Override PartName="/ppt/notesSlides/notesSlide12.xml" ContentType="application/vnd.openxmlformats-officedocument.presentationml.notesSl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notesSlides/notesSlide13.xml" ContentType="application/vnd.openxmlformats-officedocument.presentationml.notesSlide+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drawings/drawing2.xml" ContentType="application/vnd.openxmlformats-officedocument.drawingml.chartshapes+xml"/>
  <Override PartName="/ppt/charts/chart31.xml" ContentType="application/vnd.openxmlformats-officedocument.drawingml.chart+xml"/>
  <Override PartName="/ppt/theme/themeOverride28.xml" ContentType="application/vnd.openxmlformats-officedocument.themeOverride+xml"/>
  <Override PartName="/ppt/notesSlides/notesSlide14.xml" ContentType="application/vnd.openxmlformats-officedocument.presentationml.notesSlide+xml"/>
  <Override PartName="/ppt/charts/chart32.xml" ContentType="application/vnd.openxmlformats-officedocument.drawingml.chart+xml"/>
  <Override PartName="/ppt/theme/themeOverride29.xml" ContentType="application/vnd.openxmlformats-officedocument.themeOverride+xml"/>
  <Override PartName="/ppt/charts/chart33.xml" ContentType="application/vnd.openxmlformats-officedocument.drawingml.chart+xml"/>
  <Override PartName="/ppt/theme/themeOverride30.xml" ContentType="application/vnd.openxmlformats-officedocument.themeOverride+xml"/>
  <Override PartName="/ppt/notesSlides/notesSlide15.xml" ContentType="application/vnd.openxmlformats-officedocument.presentationml.notesSlide+xml"/>
  <Override PartName="/ppt/charts/chart34.xml" ContentType="application/vnd.openxmlformats-officedocument.drawingml.chart+xml"/>
  <Override PartName="/ppt/theme/themeOverride31.xml" ContentType="application/vnd.openxmlformats-officedocument.themeOverride+xml"/>
  <Override PartName="/ppt/charts/chart35.xml" ContentType="application/vnd.openxmlformats-officedocument.drawingml.chart+xml"/>
  <Override PartName="/ppt/theme/themeOverride32.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charts/chart37.xml" ContentType="application/vnd.openxmlformats-officedocument.drawingml.chart+xml"/>
  <Override PartName="/ppt/theme/themeOverride34.xml" ContentType="application/vnd.openxmlformats-officedocument.themeOverride+xml"/>
  <Override PartName="/ppt/charts/chart3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5.xml" ContentType="application/vnd.openxmlformats-officedocument.themeOverride+xml"/>
  <Override PartName="/ppt/charts/chart39.xml" ContentType="application/vnd.openxmlformats-officedocument.drawingml.chart+xml"/>
  <Override PartName="/ppt/theme/themeOverride36.xml" ContentType="application/vnd.openxmlformats-officedocument.themeOverride+xml"/>
  <Override PartName="/ppt/drawings/drawing3.xml" ContentType="application/vnd.openxmlformats-officedocument.drawingml.chartshapes+xml"/>
  <Override PartName="/ppt/charts/chart4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7.xml" ContentType="application/vnd.openxmlformats-officedocument.themeOverride+xml"/>
  <Override PartName="/ppt/charts/chart41.xml" ContentType="application/vnd.openxmlformats-officedocument.drawingml.chart+xml"/>
  <Override PartName="/ppt/theme/themeOverride38.xml" ContentType="application/vnd.openxmlformats-officedocument.themeOverride+xml"/>
  <Override PartName="/ppt/charts/chart42.xml" ContentType="application/vnd.openxmlformats-officedocument.drawingml.chart+xml"/>
  <Override PartName="/ppt/theme/themeOverride39.xml" ContentType="application/vnd.openxmlformats-officedocument.themeOverride+xml"/>
  <Override PartName="/ppt/drawings/drawing4.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1" r:id="rId3"/>
    <p:sldMasterId id="2147483693" r:id="rId4"/>
    <p:sldMasterId id="2147483702" r:id="rId5"/>
    <p:sldMasterId id="2147483762" r:id="rId6"/>
    <p:sldMasterId id="2147483863" r:id="rId7"/>
    <p:sldMasterId id="2147483872" r:id="rId8"/>
    <p:sldMasterId id="2147483881" r:id="rId9"/>
    <p:sldMasterId id="2147483890" r:id="rId10"/>
    <p:sldMasterId id="2147483899" r:id="rId11"/>
    <p:sldMasterId id="2147483908" r:id="rId12"/>
    <p:sldMasterId id="2147483917" r:id="rId13"/>
    <p:sldMasterId id="2147483926" r:id="rId14"/>
    <p:sldMasterId id="2147483935" r:id="rId15"/>
    <p:sldMasterId id="2147483944" r:id="rId16"/>
    <p:sldMasterId id="2147483953" r:id="rId17"/>
    <p:sldMasterId id="2147483962" r:id="rId18"/>
    <p:sldMasterId id="2147483971" r:id="rId19"/>
  </p:sldMasterIdLst>
  <p:notesMasterIdLst>
    <p:notesMasterId r:id="rId67"/>
  </p:notesMasterIdLst>
  <p:sldIdLst>
    <p:sldId id="257" r:id="rId20"/>
    <p:sldId id="333" r:id="rId21"/>
    <p:sldId id="400" r:id="rId22"/>
    <p:sldId id="258" r:id="rId23"/>
    <p:sldId id="313" r:id="rId24"/>
    <p:sldId id="2987" r:id="rId25"/>
    <p:sldId id="418" r:id="rId26"/>
    <p:sldId id="309" r:id="rId27"/>
    <p:sldId id="2992" r:id="rId28"/>
    <p:sldId id="403" r:id="rId29"/>
    <p:sldId id="2995" r:id="rId30"/>
    <p:sldId id="3553" r:id="rId31"/>
    <p:sldId id="370" r:id="rId32"/>
    <p:sldId id="535" r:id="rId33"/>
    <p:sldId id="536" r:id="rId34"/>
    <p:sldId id="392" r:id="rId35"/>
    <p:sldId id="393" r:id="rId36"/>
    <p:sldId id="3536" r:id="rId37"/>
    <p:sldId id="3537" r:id="rId38"/>
    <p:sldId id="259" r:id="rId39"/>
    <p:sldId id="272" r:id="rId40"/>
    <p:sldId id="3538" r:id="rId41"/>
    <p:sldId id="3539" r:id="rId42"/>
    <p:sldId id="3540" r:id="rId43"/>
    <p:sldId id="366" r:id="rId44"/>
    <p:sldId id="330" r:id="rId45"/>
    <p:sldId id="3542" r:id="rId46"/>
    <p:sldId id="356" r:id="rId47"/>
    <p:sldId id="332" r:id="rId48"/>
    <p:sldId id="365" r:id="rId49"/>
    <p:sldId id="337" r:id="rId50"/>
    <p:sldId id="412" r:id="rId51"/>
    <p:sldId id="390" r:id="rId52"/>
    <p:sldId id="341" r:id="rId53"/>
    <p:sldId id="599" r:id="rId54"/>
    <p:sldId id="3543" r:id="rId55"/>
    <p:sldId id="394" r:id="rId56"/>
    <p:sldId id="2989" r:id="rId57"/>
    <p:sldId id="2990" r:id="rId58"/>
    <p:sldId id="2991" r:id="rId59"/>
    <p:sldId id="1164" r:id="rId60"/>
    <p:sldId id="318" r:id="rId61"/>
    <p:sldId id="320" r:id="rId62"/>
    <p:sldId id="324" r:id="rId63"/>
    <p:sldId id="319" r:id="rId64"/>
    <p:sldId id="2986" r:id="rId65"/>
    <p:sldId id="353" r:id="rId66"/>
  </p:sldIdLst>
  <p:sldSz cx="12192000" cy="6858000"/>
  <p:notesSz cx="6858000" cy="9144000"/>
  <p:defaultTextStyle>
    <a:defPPr>
      <a:defRPr lang="en-US"/>
    </a:defPPr>
    <a:lvl1pPr marL="0" algn="l" defTabSz="910652" rtl="0" eaLnBrk="1" latinLnBrk="0" hangingPunct="1">
      <a:defRPr sz="1800" kern="1200">
        <a:solidFill>
          <a:schemeClr val="tx1"/>
        </a:solidFill>
        <a:latin typeface="+mn-lt"/>
        <a:ea typeface="+mn-ea"/>
        <a:cs typeface="+mn-cs"/>
      </a:defRPr>
    </a:lvl1pPr>
    <a:lvl2pPr marL="455329" algn="l" defTabSz="910652" rtl="0" eaLnBrk="1" latinLnBrk="0" hangingPunct="1">
      <a:defRPr sz="1800" kern="1200">
        <a:solidFill>
          <a:schemeClr val="tx1"/>
        </a:solidFill>
        <a:latin typeface="+mn-lt"/>
        <a:ea typeface="+mn-ea"/>
        <a:cs typeface="+mn-cs"/>
      </a:defRPr>
    </a:lvl2pPr>
    <a:lvl3pPr marL="910652" algn="l" defTabSz="910652" rtl="0" eaLnBrk="1" latinLnBrk="0" hangingPunct="1">
      <a:defRPr sz="1800" kern="1200">
        <a:solidFill>
          <a:schemeClr val="tx1"/>
        </a:solidFill>
        <a:latin typeface="+mn-lt"/>
        <a:ea typeface="+mn-ea"/>
        <a:cs typeface="+mn-cs"/>
      </a:defRPr>
    </a:lvl3pPr>
    <a:lvl4pPr marL="1365980" algn="l" defTabSz="910652" rtl="0" eaLnBrk="1" latinLnBrk="0" hangingPunct="1">
      <a:defRPr sz="1800" kern="1200">
        <a:solidFill>
          <a:schemeClr val="tx1"/>
        </a:solidFill>
        <a:latin typeface="+mn-lt"/>
        <a:ea typeface="+mn-ea"/>
        <a:cs typeface="+mn-cs"/>
      </a:defRPr>
    </a:lvl4pPr>
    <a:lvl5pPr marL="1821275" algn="l" defTabSz="910652" rtl="0" eaLnBrk="1" latinLnBrk="0" hangingPunct="1">
      <a:defRPr sz="1800" kern="1200">
        <a:solidFill>
          <a:schemeClr val="tx1"/>
        </a:solidFill>
        <a:latin typeface="+mn-lt"/>
        <a:ea typeface="+mn-ea"/>
        <a:cs typeface="+mn-cs"/>
      </a:defRPr>
    </a:lvl5pPr>
    <a:lvl6pPr marL="2276622" algn="l" defTabSz="910652" rtl="0" eaLnBrk="1" latinLnBrk="0" hangingPunct="1">
      <a:defRPr sz="1800" kern="1200">
        <a:solidFill>
          <a:schemeClr val="tx1"/>
        </a:solidFill>
        <a:latin typeface="+mn-lt"/>
        <a:ea typeface="+mn-ea"/>
        <a:cs typeface="+mn-cs"/>
      </a:defRPr>
    </a:lvl6pPr>
    <a:lvl7pPr marL="2731961" algn="l" defTabSz="910652" rtl="0" eaLnBrk="1" latinLnBrk="0" hangingPunct="1">
      <a:defRPr sz="1800" kern="1200">
        <a:solidFill>
          <a:schemeClr val="tx1"/>
        </a:solidFill>
        <a:latin typeface="+mn-lt"/>
        <a:ea typeface="+mn-ea"/>
        <a:cs typeface="+mn-cs"/>
      </a:defRPr>
    </a:lvl7pPr>
    <a:lvl8pPr marL="3187270" algn="l" defTabSz="910652" rtl="0" eaLnBrk="1" latinLnBrk="0" hangingPunct="1">
      <a:defRPr sz="1800" kern="1200">
        <a:solidFill>
          <a:schemeClr val="tx1"/>
        </a:solidFill>
        <a:latin typeface="+mn-lt"/>
        <a:ea typeface="+mn-ea"/>
        <a:cs typeface="+mn-cs"/>
      </a:defRPr>
    </a:lvl8pPr>
    <a:lvl9pPr marL="3642570" algn="l" defTabSz="9106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C2"/>
    <a:srgbClr val="00A99A"/>
    <a:srgbClr val="FF5050"/>
    <a:srgbClr val="FFA3A3"/>
    <a:srgbClr val="FFA3FF"/>
    <a:srgbClr val="9966FF"/>
    <a:srgbClr val="F67B00"/>
    <a:srgbClr val="FF9933"/>
    <a:srgbClr val="00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22" autoAdjust="0"/>
  </p:normalViewPr>
  <p:slideViewPr>
    <p:cSldViewPr>
      <p:cViewPr varScale="1">
        <p:scale>
          <a:sx n="97" d="100"/>
          <a:sy n="97" d="100"/>
        </p:scale>
        <p:origin x="552" y="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notesMaster" Target="notesMasters/notes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Binary_Worksheet.xlsb"/><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Binary_Worksheet9.xlsb"/><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Binary_Worksheet14.xlsb"/><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Binary_Worksheet15.xlsb"/><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3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1.xml"/></Relationships>
</file>

<file path=ppt/charts/_rels/chart3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3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3.xml"/></Relationships>
</file>

<file path=ppt/charts/_rels/chart3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9.xlsx"/></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8.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39.xml"/></Relationships>
</file>

<file path=ppt/charts/_rels/chart5.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PLHIV_NI_Deaths!$D$173</c:f>
              <c:strCache>
                <c:ptCount val="1"/>
                <c:pt idx="0">
                  <c:v> People living with HIV </c:v>
                </c:pt>
              </c:strCache>
            </c:strRef>
          </c:tx>
          <c:spPr>
            <a:ln w="38100">
              <a:solidFill>
                <a:srgbClr val="63CDF6"/>
              </a:solidFill>
            </a:ln>
          </c:spPr>
          <c:marker>
            <c:symbol val="none"/>
          </c:marker>
          <c:dLbls>
            <c:dLbl>
              <c:idx val="32"/>
              <c:tx>
                <c:rich>
                  <a:bodyPr/>
                  <a:lstStyle/>
                  <a:p>
                    <a:r>
                      <a:rPr lang="en-US" dirty="0"/>
                      <a:t>76,000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251-4F31-A23F-A9E39635C28D}"/>
                </c:ext>
              </c:extLst>
            </c:dLbl>
            <c:spPr>
              <a:noFill/>
              <a:ln>
                <a:noFill/>
              </a:ln>
              <a:effectLst/>
            </c:spPr>
            <c:txPr>
              <a:bodyPr wrap="square" lIns="38100" tIns="19050" rIns="38100" bIns="19050" anchor="ctr">
                <a:spAutoFit/>
              </a:bodyPr>
              <a:lstStyle/>
              <a:p>
                <a:pPr>
                  <a:defRPr>
                    <a:solidFill>
                      <a:srgbClr val="0099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PLHIV_NI_Deaths!$D$174:$D$206</c:f>
              <c:numCache>
                <c:formatCode>_-* #,##0_-;\-* #,##0_-;_-* "-"??_-;_-@_-</c:formatCode>
                <c:ptCount val="33"/>
                <c:pt idx="0">
                  <c:v>403</c:v>
                </c:pt>
                <c:pt idx="1">
                  <c:v>1428</c:v>
                </c:pt>
                <c:pt idx="2">
                  <c:v>4401</c:v>
                </c:pt>
                <c:pt idx="3">
                  <c:v>10518</c:v>
                </c:pt>
                <c:pt idx="4">
                  <c:v>19949</c:v>
                </c:pt>
                <c:pt idx="5">
                  <c:v>32105</c:v>
                </c:pt>
                <c:pt idx="6">
                  <c:v>45545</c:v>
                </c:pt>
                <c:pt idx="7">
                  <c:v>58012</c:v>
                </c:pt>
                <c:pt idx="8">
                  <c:v>70114</c:v>
                </c:pt>
                <c:pt idx="9">
                  <c:v>77564</c:v>
                </c:pt>
                <c:pt idx="10">
                  <c:v>81887</c:v>
                </c:pt>
                <c:pt idx="11">
                  <c:v>83916</c:v>
                </c:pt>
                <c:pt idx="12">
                  <c:v>84641</c:v>
                </c:pt>
                <c:pt idx="13">
                  <c:v>84504</c:v>
                </c:pt>
                <c:pt idx="14">
                  <c:v>83969</c:v>
                </c:pt>
                <c:pt idx="15">
                  <c:v>83291</c:v>
                </c:pt>
                <c:pt idx="16">
                  <c:v>82778</c:v>
                </c:pt>
                <c:pt idx="17">
                  <c:v>82595</c:v>
                </c:pt>
                <c:pt idx="18">
                  <c:v>82505</c:v>
                </c:pt>
                <c:pt idx="19">
                  <c:v>82526</c:v>
                </c:pt>
                <c:pt idx="20">
                  <c:v>82534</c:v>
                </c:pt>
                <c:pt idx="21">
                  <c:v>82408</c:v>
                </c:pt>
                <c:pt idx="22">
                  <c:v>82081</c:v>
                </c:pt>
                <c:pt idx="23">
                  <c:v>81496</c:v>
                </c:pt>
                <c:pt idx="24">
                  <c:v>80704</c:v>
                </c:pt>
                <c:pt idx="25">
                  <c:v>79820</c:v>
                </c:pt>
                <c:pt idx="26">
                  <c:v>79012</c:v>
                </c:pt>
                <c:pt idx="27">
                  <c:v>78248</c:v>
                </c:pt>
                <c:pt idx="28">
                  <c:v>77538</c:v>
                </c:pt>
                <c:pt idx="29">
                  <c:v>76934</c:v>
                </c:pt>
                <c:pt idx="30">
                  <c:v>76480</c:v>
                </c:pt>
                <c:pt idx="31">
                  <c:v>76023</c:v>
                </c:pt>
                <c:pt idx="32">
                  <c:v>75589</c:v>
                </c:pt>
              </c:numCache>
            </c:numRef>
          </c:val>
          <c:smooth val="0"/>
          <c:extLst>
            <c:ext xmlns:c16="http://schemas.microsoft.com/office/drawing/2014/chart" uri="{C3380CC4-5D6E-409C-BE32-E72D297353CC}">
              <c16:uniqueId val="{00000001-3251-4F31-A23F-A9E39635C28D}"/>
            </c:ext>
          </c:extLst>
        </c:ser>
        <c:ser>
          <c:idx val="1"/>
          <c:order val="1"/>
          <c:tx>
            <c:strRef>
              <c:f>PLHIV_NI_Deaths!$E$173</c:f>
              <c:strCache>
                <c:ptCount val="1"/>
                <c:pt idx="0">
                  <c:v> PLHIV Lower bound </c:v>
                </c:pt>
              </c:strCache>
            </c:strRef>
          </c:tx>
          <c:spPr>
            <a:ln w="22225">
              <a:solidFill>
                <a:srgbClr val="63CDF6"/>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PLHIV_NI_Deaths!$E$174:$E$206</c:f>
              <c:numCache>
                <c:formatCode>_-* #,##0_-;\-* #,##0_-;_-* "-"??_-;_-@_-</c:formatCode>
                <c:ptCount val="33"/>
                <c:pt idx="0">
                  <c:v>336</c:v>
                </c:pt>
                <c:pt idx="1">
                  <c:v>1187</c:v>
                </c:pt>
                <c:pt idx="2">
                  <c:v>3663</c:v>
                </c:pt>
                <c:pt idx="3">
                  <c:v>8766</c:v>
                </c:pt>
                <c:pt idx="4">
                  <c:v>16655</c:v>
                </c:pt>
                <c:pt idx="5">
                  <c:v>26876</c:v>
                </c:pt>
                <c:pt idx="6">
                  <c:v>38210</c:v>
                </c:pt>
                <c:pt idx="7">
                  <c:v>48853</c:v>
                </c:pt>
                <c:pt idx="8">
                  <c:v>59133</c:v>
                </c:pt>
                <c:pt idx="9">
                  <c:v>65800</c:v>
                </c:pt>
                <c:pt idx="10">
                  <c:v>69568</c:v>
                </c:pt>
                <c:pt idx="11">
                  <c:v>71597</c:v>
                </c:pt>
                <c:pt idx="12">
                  <c:v>72535</c:v>
                </c:pt>
                <c:pt idx="13">
                  <c:v>72859</c:v>
                </c:pt>
                <c:pt idx="14">
                  <c:v>72613</c:v>
                </c:pt>
                <c:pt idx="15">
                  <c:v>71875</c:v>
                </c:pt>
                <c:pt idx="16">
                  <c:v>71273</c:v>
                </c:pt>
                <c:pt idx="17">
                  <c:v>71006</c:v>
                </c:pt>
                <c:pt idx="18">
                  <c:v>71319</c:v>
                </c:pt>
                <c:pt idx="19">
                  <c:v>72028</c:v>
                </c:pt>
                <c:pt idx="20">
                  <c:v>71647</c:v>
                </c:pt>
                <c:pt idx="21">
                  <c:v>71675</c:v>
                </c:pt>
                <c:pt idx="22">
                  <c:v>70888</c:v>
                </c:pt>
                <c:pt idx="23">
                  <c:v>70443</c:v>
                </c:pt>
                <c:pt idx="24">
                  <c:v>69863</c:v>
                </c:pt>
                <c:pt idx="25">
                  <c:v>68980</c:v>
                </c:pt>
                <c:pt idx="26">
                  <c:v>68362</c:v>
                </c:pt>
                <c:pt idx="27">
                  <c:v>67273</c:v>
                </c:pt>
                <c:pt idx="28">
                  <c:v>66645</c:v>
                </c:pt>
                <c:pt idx="29">
                  <c:v>65493</c:v>
                </c:pt>
                <c:pt idx="30">
                  <c:v>64721</c:v>
                </c:pt>
                <c:pt idx="31">
                  <c:v>63887</c:v>
                </c:pt>
                <c:pt idx="32">
                  <c:v>63008</c:v>
                </c:pt>
              </c:numCache>
            </c:numRef>
          </c:val>
          <c:smooth val="0"/>
          <c:extLst>
            <c:ext xmlns:c16="http://schemas.microsoft.com/office/drawing/2014/chart" uri="{C3380CC4-5D6E-409C-BE32-E72D297353CC}">
              <c16:uniqueId val="{00000002-3251-4F31-A23F-A9E39635C28D}"/>
            </c:ext>
          </c:extLst>
        </c:ser>
        <c:ser>
          <c:idx val="2"/>
          <c:order val="2"/>
          <c:tx>
            <c:strRef>
              <c:f>PLHIV_NI_Deaths!$F$173</c:f>
              <c:strCache>
                <c:ptCount val="1"/>
                <c:pt idx="0">
                  <c:v> PLHIV Upper bound </c:v>
                </c:pt>
              </c:strCache>
            </c:strRef>
          </c:tx>
          <c:spPr>
            <a:ln w="22225">
              <a:solidFill>
                <a:srgbClr val="63CDF6"/>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PLHIV_NI_Deaths!$F$174:$F$206</c:f>
              <c:numCache>
                <c:formatCode>_-* #,##0_-;\-* #,##0_-;_-* "-"??_-;_-@_-</c:formatCode>
                <c:ptCount val="33"/>
                <c:pt idx="0">
                  <c:v>457</c:v>
                </c:pt>
                <c:pt idx="1">
                  <c:v>1616</c:v>
                </c:pt>
                <c:pt idx="2">
                  <c:v>4983</c:v>
                </c:pt>
                <c:pt idx="3">
                  <c:v>11894</c:v>
                </c:pt>
                <c:pt idx="4">
                  <c:v>22551</c:v>
                </c:pt>
                <c:pt idx="5">
                  <c:v>36265</c:v>
                </c:pt>
                <c:pt idx="6">
                  <c:v>51305</c:v>
                </c:pt>
                <c:pt idx="7">
                  <c:v>65358</c:v>
                </c:pt>
                <c:pt idx="8">
                  <c:v>78811</c:v>
                </c:pt>
                <c:pt idx="9">
                  <c:v>87075</c:v>
                </c:pt>
                <c:pt idx="10">
                  <c:v>91818</c:v>
                </c:pt>
                <c:pt idx="11">
                  <c:v>93899</c:v>
                </c:pt>
                <c:pt idx="12">
                  <c:v>94485</c:v>
                </c:pt>
                <c:pt idx="13">
                  <c:v>94070</c:v>
                </c:pt>
                <c:pt idx="14">
                  <c:v>93073</c:v>
                </c:pt>
                <c:pt idx="15">
                  <c:v>92200</c:v>
                </c:pt>
                <c:pt idx="16">
                  <c:v>91457</c:v>
                </c:pt>
                <c:pt idx="17">
                  <c:v>90935</c:v>
                </c:pt>
                <c:pt idx="18">
                  <c:v>90744</c:v>
                </c:pt>
                <c:pt idx="19">
                  <c:v>90846</c:v>
                </c:pt>
                <c:pt idx="20">
                  <c:v>90958</c:v>
                </c:pt>
                <c:pt idx="21">
                  <c:v>90752</c:v>
                </c:pt>
                <c:pt idx="22">
                  <c:v>90074</c:v>
                </c:pt>
                <c:pt idx="23">
                  <c:v>89689</c:v>
                </c:pt>
                <c:pt idx="24">
                  <c:v>89203</c:v>
                </c:pt>
                <c:pt idx="25">
                  <c:v>88476</c:v>
                </c:pt>
                <c:pt idx="26">
                  <c:v>87316</c:v>
                </c:pt>
                <c:pt idx="27">
                  <c:v>86879</c:v>
                </c:pt>
                <c:pt idx="28">
                  <c:v>86563</c:v>
                </c:pt>
                <c:pt idx="29">
                  <c:v>86344</c:v>
                </c:pt>
                <c:pt idx="30">
                  <c:v>86095</c:v>
                </c:pt>
                <c:pt idx="31">
                  <c:v>85542</c:v>
                </c:pt>
                <c:pt idx="32">
                  <c:v>85097</c:v>
                </c:pt>
              </c:numCache>
            </c:numRef>
          </c:val>
          <c:smooth val="0"/>
          <c:extLst>
            <c:ext xmlns:c16="http://schemas.microsoft.com/office/drawing/2014/chart" uri="{C3380CC4-5D6E-409C-BE32-E72D297353CC}">
              <c16:uniqueId val="{00000003-3251-4F31-A23F-A9E39635C28D}"/>
            </c:ext>
          </c:extLst>
        </c:ser>
        <c:ser>
          <c:idx val="3"/>
          <c:order val="3"/>
          <c:tx>
            <c:strRef>
              <c:f>PLHIV_NI_Deaths!$G$173</c:f>
              <c:strCache>
                <c:ptCount val="1"/>
                <c:pt idx="0">
                  <c:v> New HIV infections </c:v>
                </c:pt>
              </c:strCache>
            </c:strRef>
          </c:tx>
          <c:spPr>
            <a:ln w="38100">
              <a:solidFill>
                <a:srgbClr val="F26B73"/>
              </a:solidFill>
            </a:ln>
          </c:spPr>
          <c:marker>
            <c:symbol val="none"/>
          </c:marker>
          <c:dLbls>
            <c:dLbl>
              <c:idx val="32"/>
              <c:layout>
                <c:manualLayout>
                  <c:x val="0"/>
                  <c:y val="-2.8869700875476113E-2"/>
                </c:manualLayout>
              </c:layout>
              <c:tx>
                <c:rich>
                  <a:bodyPr/>
                  <a:lstStyle/>
                  <a:p>
                    <a:r>
                      <a:rPr lang="en-US" dirty="0"/>
                      <a:t>1 400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251-4F31-A23F-A9E39635C28D}"/>
                </c:ext>
              </c:extLst>
            </c:dLbl>
            <c:spPr>
              <a:noFill/>
              <a:ln>
                <a:noFill/>
              </a:ln>
              <a:effectLst/>
            </c:spPr>
            <c:txPr>
              <a:bodyPr wrap="square" lIns="38100" tIns="19050" rIns="38100" bIns="19050" anchor="ctr">
                <a:spAutoFit/>
              </a:bodyPr>
              <a:lstStyle/>
              <a:p>
                <a:pPr>
                  <a:defRPr>
                    <a:solidFill>
                      <a:srgbClr val="FF5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PLHIV_NI_Deaths!$G$174:$G$206</c:f>
              <c:numCache>
                <c:formatCode>_-* #,##0_-;\-* #,##0_-;_-* "-"??_-;_-@_-</c:formatCode>
                <c:ptCount val="33"/>
                <c:pt idx="0">
                  <c:v>295</c:v>
                </c:pt>
                <c:pt idx="1">
                  <c:v>1038</c:v>
                </c:pt>
                <c:pt idx="2">
                  <c:v>2825</c:v>
                </c:pt>
                <c:pt idx="3">
                  <c:v>5984</c:v>
                </c:pt>
                <c:pt idx="4">
                  <c:v>9908</c:v>
                </c:pt>
                <c:pt idx="5">
                  <c:v>13126</c:v>
                </c:pt>
                <c:pt idx="6">
                  <c:v>14713</c:v>
                </c:pt>
                <c:pt idx="7">
                  <c:v>14436</c:v>
                </c:pt>
                <c:pt idx="8">
                  <c:v>12772</c:v>
                </c:pt>
                <c:pt idx="9">
                  <c:v>10793</c:v>
                </c:pt>
                <c:pt idx="10">
                  <c:v>8371</c:v>
                </c:pt>
                <c:pt idx="11">
                  <c:v>6716</c:v>
                </c:pt>
                <c:pt idx="12">
                  <c:v>5957</c:v>
                </c:pt>
                <c:pt idx="13">
                  <c:v>5388</c:v>
                </c:pt>
                <c:pt idx="14">
                  <c:v>4809</c:v>
                </c:pt>
                <c:pt idx="15">
                  <c:v>4230</c:v>
                </c:pt>
                <c:pt idx="16">
                  <c:v>3654</c:v>
                </c:pt>
                <c:pt idx="17">
                  <c:v>3113</c:v>
                </c:pt>
                <c:pt idx="18">
                  <c:v>2701</c:v>
                </c:pt>
                <c:pt idx="19">
                  <c:v>2335</c:v>
                </c:pt>
                <c:pt idx="20">
                  <c:v>2032</c:v>
                </c:pt>
                <c:pt idx="21">
                  <c:v>1819</c:v>
                </c:pt>
                <c:pt idx="22">
                  <c:v>1727</c:v>
                </c:pt>
                <c:pt idx="23">
                  <c:v>1637</c:v>
                </c:pt>
                <c:pt idx="24">
                  <c:v>1561</c:v>
                </c:pt>
                <c:pt idx="25">
                  <c:v>1517</c:v>
                </c:pt>
                <c:pt idx="26">
                  <c:v>1495</c:v>
                </c:pt>
                <c:pt idx="27">
                  <c:v>1396</c:v>
                </c:pt>
                <c:pt idx="28">
                  <c:v>1349</c:v>
                </c:pt>
                <c:pt idx="29">
                  <c:v>1318</c:v>
                </c:pt>
                <c:pt idx="30">
                  <c:v>1308</c:v>
                </c:pt>
                <c:pt idx="31">
                  <c:v>1356</c:v>
                </c:pt>
                <c:pt idx="32">
                  <c:v>1353</c:v>
                </c:pt>
              </c:numCache>
            </c:numRef>
          </c:val>
          <c:smooth val="0"/>
          <c:extLst>
            <c:ext xmlns:c16="http://schemas.microsoft.com/office/drawing/2014/chart" uri="{C3380CC4-5D6E-409C-BE32-E72D297353CC}">
              <c16:uniqueId val="{00000005-3251-4F31-A23F-A9E39635C28D}"/>
            </c:ext>
          </c:extLst>
        </c:ser>
        <c:ser>
          <c:idx val="4"/>
          <c:order val="4"/>
          <c:tx>
            <c:strRef>
              <c:f>PLHIV_NI_Deaths!$H$173</c:f>
              <c:strCache>
                <c:ptCount val="1"/>
                <c:pt idx="0">
                  <c:v> New HIV infections Lower bound </c:v>
                </c:pt>
              </c:strCache>
            </c:strRef>
          </c:tx>
          <c:spPr>
            <a:ln w="22225">
              <a:solidFill>
                <a:srgbClr val="E31837"/>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PLHIV_NI_Deaths!$H$174:$H$206</c:f>
              <c:numCache>
                <c:formatCode>_-* #,##0_-;\-* #,##0_-;_-* "-"??_-;_-@_-</c:formatCode>
                <c:ptCount val="33"/>
                <c:pt idx="0">
                  <c:v>246</c:v>
                </c:pt>
                <c:pt idx="1">
                  <c:v>862</c:v>
                </c:pt>
                <c:pt idx="2">
                  <c:v>2353</c:v>
                </c:pt>
                <c:pt idx="3">
                  <c:v>4997</c:v>
                </c:pt>
                <c:pt idx="4">
                  <c:v>8293</c:v>
                </c:pt>
                <c:pt idx="5">
                  <c:v>11027</c:v>
                </c:pt>
                <c:pt idx="6">
                  <c:v>12437</c:v>
                </c:pt>
                <c:pt idx="7">
                  <c:v>12283</c:v>
                </c:pt>
                <c:pt idx="8">
                  <c:v>10981</c:v>
                </c:pt>
                <c:pt idx="9">
                  <c:v>9377</c:v>
                </c:pt>
                <c:pt idx="10">
                  <c:v>7270</c:v>
                </c:pt>
                <c:pt idx="11">
                  <c:v>5873</c:v>
                </c:pt>
                <c:pt idx="12">
                  <c:v>5189</c:v>
                </c:pt>
                <c:pt idx="13">
                  <c:v>4690</c:v>
                </c:pt>
                <c:pt idx="14">
                  <c:v>4207</c:v>
                </c:pt>
                <c:pt idx="15">
                  <c:v>3662</c:v>
                </c:pt>
                <c:pt idx="16">
                  <c:v>3186</c:v>
                </c:pt>
                <c:pt idx="17">
                  <c:v>2714</c:v>
                </c:pt>
                <c:pt idx="18">
                  <c:v>2378</c:v>
                </c:pt>
                <c:pt idx="19">
                  <c:v>2050</c:v>
                </c:pt>
                <c:pt idx="20">
                  <c:v>1792</c:v>
                </c:pt>
                <c:pt idx="21">
                  <c:v>1627</c:v>
                </c:pt>
                <c:pt idx="22">
                  <c:v>1558</c:v>
                </c:pt>
                <c:pt idx="23">
                  <c:v>1467</c:v>
                </c:pt>
                <c:pt idx="24">
                  <c:v>1408</c:v>
                </c:pt>
                <c:pt idx="25">
                  <c:v>1367</c:v>
                </c:pt>
                <c:pt idx="26">
                  <c:v>1353</c:v>
                </c:pt>
                <c:pt idx="27">
                  <c:v>1273</c:v>
                </c:pt>
                <c:pt idx="28">
                  <c:v>1223</c:v>
                </c:pt>
                <c:pt idx="29">
                  <c:v>1202</c:v>
                </c:pt>
                <c:pt idx="30">
                  <c:v>1197</c:v>
                </c:pt>
                <c:pt idx="31">
                  <c:v>1242</c:v>
                </c:pt>
                <c:pt idx="32">
                  <c:v>1243</c:v>
                </c:pt>
              </c:numCache>
            </c:numRef>
          </c:val>
          <c:smooth val="0"/>
          <c:extLst>
            <c:ext xmlns:c16="http://schemas.microsoft.com/office/drawing/2014/chart" uri="{C3380CC4-5D6E-409C-BE32-E72D297353CC}">
              <c16:uniqueId val="{00000006-3251-4F31-A23F-A9E39635C28D}"/>
            </c:ext>
          </c:extLst>
        </c:ser>
        <c:ser>
          <c:idx val="5"/>
          <c:order val="5"/>
          <c:tx>
            <c:strRef>
              <c:f>PLHIV_NI_Deaths!$I$173</c:f>
              <c:strCache>
                <c:ptCount val="1"/>
                <c:pt idx="0">
                  <c:v> New HIV infections Upper bound </c:v>
                </c:pt>
              </c:strCache>
            </c:strRef>
          </c:tx>
          <c:spPr>
            <a:ln w="22225">
              <a:solidFill>
                <a:srgbClr val="F26B73"/>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PLHIV_NI_Deaths!$I$174:$I$206</c:f>
              <c:numCache>
                <c:formatCode>_-* #,##0_-;\-* #,##0_-;_-* "-"??_-;_-@_-</c:formatCode>
                <c:ptCount val="33"/>
                <c:pt idx="0">
                  <c:v>335</c:v>
                </c:pt>
                <c:pt idx="1">
                  <c:v>1173</c:v>
                </c:pt>
                <c:pt idx="2">
                  <c:v>3195</c:v>
                </c:pt>
                <c:pt idx="3">
                  <c:v>6769</c:v>
                </c:pt>
                <c:pt idx="4">
                  <c:v>11205</c:v>
                </c:pt>
                <c:pt idx="5">
                  <c:v>14825</c:v>
                </c:pt>
                <c:pt idx="6">
                  <c:v>16562</c:v>
                </c:pt>
                <c:pt idx="7">
                  <c:v>16185</c:v>
                </c:pt>
                <c:pt idx="8">
                  <c:v>14236</c:v>
                </c:pt>
                <c:pt idx="9">
                  <c:v>11958</c:v>
                </c:pt>
                <c:pt idx="10">
                  <c:v>9211</c:v>
                </c:pt>
                <c:pt idx="11">
                  <c:v>7391</c:v>
                </c:pt>
                <c:pt idx="12">
                  <c:v>6505</c:v>
                </c:pt>
                <c:pt idx="13">
                  <c:v>5927</c:v>
                </c:pt>
                <c:pt idx="14">
                  <c:v>5276</c:v>
                </c:pt>
                <c:pt idx="15">
                  <c:v>4652</c:v>
                </c:pt>
                <c:pt idx="16">
                  <c:v>3998</c:v>
                </c:pt>
                <c:pt idx="17">
                  <c:v>3418</c:v>
                </c:pt>
                <c:pt idx="18">
                  <c:v>2972</c:v>
                </c:pt>
                <c:pt idx="19">
                  <c:v>2542</c:v>
                </c:pt>
                <c:pt idx="20">
                  <c:v>2221</c:v>
                </c:pt>
                <c:pt idx="21">
                  <c:v>1984</c:v>
                </c:pt>
                <c:pt idx="22">
                  <c:v>1877</c:v>
                </c:pt>
                <c:pt idx="23">
                  <c:v>1779</c:v>
                </c:pt>
                <c:pt idx="24">
                  <c:v>1696</c:v>
                </c:pt>
                <c:pt idx="25">
                  <c:v>1653</c:v>
                </c:pt>
                <c:pt idx="26">
                  <c:v>1624</c:v>
                </c:pt>
                <c:pt idx="27">
                  <c:v>1514</c:v>
                </c:pt>
                <c:pt idx="28">
                  <c:v>1464</c:v>
                </c:pt>
                <c:pt idx="29">
                  <c:v>1429</c:v>
                </c:pt>
                <c:pt idx="30">
                  <c:v>1419</c:v>
                </c:pt>
                <c:pt idx="31">
                  <c:v>1469</c:v>
                </c:pt>
                <c:pt idx="32">
                  <c:v>1466</c:v>
                </c:pt>
              </c:numCache>
            </c:numRef>
          </c:val>
          <c:smooth val="0"/>
          <c:extLst>
            <c:ext xmlns:c16="http://schemas.microsoft.com/office/drawing/2014/chart" uri="{C3380CC4-5D6E-409C-BE32-E72D297353CC}">
              <c16:uniqueId val="{00000007-3251-4F31-A23F-A9E39635C28D}"/>
            </c:ext>
          </c:extLst>
        </c:ser>
        <c:ser>
          <c:idx val="6"/>
          <c:order val="6"/>
          <c:tx>
            <c:strRef>
              <c:f>PLHIV_NI_Deaths!$J$173</c:f>
              <c:strCache>
                <c:ptCount val="1"/>
                <c:pt idx="0">
                  <c:v> AIDS-related deaths </c:v>
                </c:pt>
              </c:strCache>
            </c:strRef>
          </c:tx>
          <c:spPr>
            <a:ln w="38100">
              <a:solidFill>
                <a:srgbClr val="00A99A"/>
              </a:solidFill>
            </a:ln>
          </c:spPr>
          <c:marker>
            <c:symbol val="none"/>
          </c:marker>
          <c:dLbls>
            <c:dLbl>
              <c:idx val="32"/>
              <c:tx>
                <c:rich>
                  <a:bodyPr/>
                  <a:lstStyle/>
                  <a:p>
                    <a:r>
                      <a:rPr lang="en-US" dirty="0"/>
                      <a:t>1 110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251-4F31-A23F-A9E39635C28D}"/>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PLHIV_NI_Deaths!$J$174:$J$206</c:f>
              <c:numCache>
                <c:formatCode>_-* #,##0_-;\-* #,##0_-;_-* "-"??_-;_-@_-</c:formatCode>
                <c:ptCount val="33"/>
                <c:pt idx="0">
                  <c:v>8</c:v>
                </c:pt>
                <c:pt idx="1">
                  <c:v>28</c:v>
                </c:pt>
                <c:pt idx="2">
                  <c:v>84</c:v>
                </c:pt>
                <c:pt idx="3">
                  <c:v>214</c:v>
                </c:pt>
                <c:pt idx="4">
                  <c:v>445</c:v>
                </c:pt>
                <c:pt idx="5">
                  <c:v>784</c:v>
                </c:pt>
                <c:pt idx="6">
                  <c:v>1096</c:v>
                </c:pt>
                <c:pt idx="7">
                  <c:v>1623</c:v>
                </c:pt>
                <c:pt idx="8">
                  <c:v>2209</c:v>
                </c:pt>
                <c:pt idx="9">
                  <c:v>2889</c:v>
                </c:pt>
                <c:pt idx="10">
                  <c:v>3556</c:v>
                </c:pt>
                <c:pt idx="11">
                  <c:v>4201</c:v>
                </c:pt>
                <c:pt idx="12">
                  <c:v>4760</c:v>
                </c:pt>
                <c:pt idx="13">
                  <c:v>5059</c:v>
                </c:pt>
                <c:pt idx="14">
                  <c:v>4908</c:v>
                </c:pt>
                <c:pt idx="15">
                  <c:v>4462</c:v>
                </c:pt>
                <c:pt idx="16">
                  <c:v>3744</c:v>
                </c:pt>
                <c:pt idx="17">
                  <c:v>2889</c:v>
                </c:pt>
                <c:pt idx="18">
                  <c:v>2320</c:v>
                </c:pt>
                <c:pt idx="19">
                  <c:v>1869</c:v>
                </c:pt>
                <c:pt idx="20">
                  <c:v>1593</c:v>
                </c:pt>
                <c:pt idx="21">
                  <c:v>1528</c:v>
                </c:pt>
                <c:pt idx="22">
                  <c:v>1639</c:v>
                </c:pt>
                <c:pt idx="23">
                  <c:v>1801</c:v>
                </c:pt>
                <c:pt idx="24">
                  <c:v>1927</c:v>
                </c:pt>
                <c:pt idx="25">
                  <c:v>1955</c:v>
                </c:pt>
                <c:pt idx="26">
                  <c:v>1867</c:v>
                </c:pt>
                <c:pt idx="27">
                  <c:v>1706</c:v>
                </c:pt>
                <c:pt idx="28">
                  <c:v>1573</c:v>
                </c:pt>
                <c:pt idx="29">
                  <c:v>1412</c:v>
                </c:pt>
                <c:pt idx="30">
                  <c:v>1268</c:v>
                </c:pt>
                <c:pt idx="31">
                  <c:v>1179</c:v>
                </c:pt>
                <c:pt idx="32">
                  <c:v>1112</c:v>
                </c:pt>
              </c:numCache>
            </c:numRef>
          </c:val>
          <c:smooth val="0"/>
          <c:extLst>
            <c:ext xmlns:c16="http://schemas.microsoft.com/office/drawing/2014/chart" uri="{C3380CC4-5D6E-409C-BE32-E72D297353CC}">
              <c16:uniqueId val="{00000009-3251-4F31-A23F-A9E39635C28D}"/>
            </c:ext>
          </c:extLst>
        </c:ser>
        <c:ser>
          <c:idx val="7"/>
          <c:order val="7"/>
          <c:tx>
            <c:strRef>
              <c:f>PLHIV_NI_Deaths!$K$173</c:f>
              <c:strCache>
                <c:ptCount val="1"/>
                <c:pt idx="0">
                  <c:v> AIDS-related deaths Lower bound </c:v>
                </c:pt>
              </c:strCache>
            </c:strRef>
          </c:tx>
          <c:spPr>
            <a:ln w="22225">
              <a:solidFill>
                <a:srgbClr val="00A99A"/>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PLHIV_NI_Deaths!$K$174:$K$206</c:f>
              <c:numCache>
                <c:formatCode>_-* #,##0_-;\-* #,##0_-;_-* "-"??_-;_-@_-</c:formatCode>
                <c:ptCount val="33"/>
                <c:pt idx="0">
                  <c:v>7</c:v>
                </c:pt>
                <c:pt idx="1">
                  <c:v>23</c:v>
                </c:pt>
                <c:pt idx="2">
                  <c:v>71</c:v>
                </c:pt>
                <c:pt idx="3">
                  <c:v>180</c:v>
                </c:pt>
                <c:pt idx="4">
                  <c:v>376</c:v>
                </c:pt>
                <c:pt idx="5">
                  <c:v>658</c:v>
                </c:pt>
                <c:pt idx="6">
                  <c:v>912</c:v>
                </c:pt>
                <c:pt idx="7">
                  <c:v>1364</c:v>
                </c:pt>
                <c:pt idx="8">
                  <c:v>1850</c:v>
                </c:pt>
                <c:pt idx="9">
                  <c:v>2422</c:v>
                </c:pt>
                <c:pt idx="10">
                  <c:v>2992</c:v>
                </c:pt>
                <c:pt idx="11">
                  <c:v>3554</c:v>
                </c:pt>
                <c:pt idx="12">
                  <c:v>4043</c:v>
                </c:pt>
                <c:pt idx="13">
                  <c:v>4312</c:v>
                </c:pt>
                <c:pt idx="14">
                  <c:v>4148</c:v>
                </c:pt>
                <c:pt idx="15">
                  <c:v>3759</c:v>
                </c:pt>
                <c:pt idx="16">
                  <c:v>3145</c:v>
                </c:pt>
                <c:pt idx="17">
                  <c:v>2408</c:v>
                </c:pt>
                <c:pt idx="18">
                  <c:v>1825</c:v>
                </c:pt>
                <c:pt idx="19">
                  <c:v>1314</c:v>
                </c:pt>
                <c:pt idx="20">
                  <c:v>1211</c:v>
                </c:pt>
                <c:pt idx="21">
                  <c:v>1152</c:v>
                </c:pt>
                <c:pt idx="22">
                  <c:v>1213</c:v>
                </c:pt>
                <c:pt idx="23">
                  <c:v>1273</c:v>
                </c:pt>
                <c:pt idx="24">
                  <c:v>1331</c:v>
                </c:pt>
                <c:pt idx="25">
                  <c:v>1341</c:v>
                </c:pt>
                <c:pt idx="26">
                  <c:v>1313</c:v>
                </c:pt>
                <c:pt idx="27">
                  <c:v>1202</c:v>
                </c:pt>
                <c:pt idx="28">
                  <c:v>1070</c:v>
                </c:pt>
                <c:pt idx="29">
                  <c:v>908</c:v>
                </c:pt>
                <c:pt idx="30">
                  <c:v>832</c:v>
                </c:pt>
                <c:pt idx="31">
                  <c:v>784</c:v>
                </c:pt>
                <c:pt idx="32">
                  <c:v>744</c:v>
                </c:pt>
              </c:numCache>
            </c:numRef>
          </c:val>
          <c:smooth val="0"/>
          <c:extLst>
            <c:ext xmlns:c16="http://schemas.microsoft.com/office/drawing/2014/chart" uri="{C3380CC4-5D6E-409C-BE32-E72D297353CC}">
              <c16:uniqueId val="{0000000A-3251-4F31-A23F-A9E39635C28D}"/>
            </c:ext>
          </c:extLst>
        </c:ser>
        <c:ser>
          <c:idx val="8"/>
          <c:order val="8"/>
          <c:tx>
            <c:strRef>
              <c:f>PLHIV_NI_Deaths!$L$173</c:f>
              <c:strCache>
                <c:ptCount val="1"/>
                <c:pt idx="0">
                  <c:v> AIDS-related deaths Upper bound </c:v>
                </c:pt>
              </c:strCache>
            </c:strRef>
          </c:tx>
          <c:spPr>
            <a:ln w="22225">
              <a:solidFill>
                <a:srgbClr val="00A99A"/>
              </a:solidFill>
              <a:prstDash val="sysDot"/>
            </a:ln>
          </c:spPr>
          <c:marker>
            <c:symbol val="none"/>
          </c:marker>
          <c:cat>
            <c:numRef>
              <c:f>PLHIV_NI_Deaths!$C$174:$C$206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PLHIV_NI_Deaths!$L$174:$L$206</c:f>
              <c:numCache>
                <c:formatCode>_-* #,##0_-;\-* #,##0_-;_-* "-"??_-;_-@_-</c:formatCode>
                <c:ptCount val="33"/>
                <c:pt idx="0">
                  <c:v>9</c:v>
                </c:pt>
                <c:pt idx="1">
                  <c:v>32</c:v>
                </c:pt>
                <c:pt idx="2">
                  <c:v>97</c:v>
                </c:pt>
                <c:pt idx="3">
                  <c:v>244</c:v>
                </c:pt>
                <c:pt idx="4">
                  <c:v>512</c:v>
                </c:pt>
                <c:pt idx="5">
                  <c:v>888</c:v>
                </c:pt>
                <c:pt idx="6">
                  <c:v>1267</c:v>
                </c:pt>
                <c:pt idx="7">
                  <c:v>1842</c:v>
                </c:pt>
                <c:pt idx="8">
                  <c:v>2504</c:v>
                </c:pt>
                <c:pt idx="9">
                  <c:v>3272</c:v>
                </c:pt>
                <c:pt idx="10">
                  <c:v>4025</c:v>
                </c:pt>
                <c:pt idx="11">
                  <c:v>4755</c:v>
                </c:pt>
                <c:pt idx="12">
                  <c:v>5367</c:v>
                </c:pt>
                <c:pt idx="13">
                  <c:v>5689</c:v>
                </c:pt>
                <c:pt idx="14">
                  <c:v>5515</c:v>
                </c:pt>
                <c:pt idx="15">
                  <c:v>5069</c:v>
                </c:pt>
                <c:pt idx="16">
                  <c:v>4270</c:v>
                </c:pt>
                <c:pt idx="17">
                  <c:v>3354</c:v>
                </c:pt>
                <c:pt idx="18">
                  <c:v>2735</c:v>
                </c:pt>
                <c:pt idx="19">
                  <c:v>2278</c:v>
                </c:pt>
                <c:pt idx="20">
                  <c:v>1986</c:v>
                </c:pt>
                <c:pt idx="21">
                  <c:v>1959</c:v>
                </c:pt>
                <c:pt idx="22">
                  <c:v>2122</c:v>
                </c:pt>
                <c:pt idx="23">
                  <c:v>2370</c:v>
                </c:pt>
                <c:pt idx="24">
                  <c:v>2512</c:v>
                </c:pt>
                <c:pt idx="25">
                  <c:v>2532</c:v>
                </c:pt>
                <c:pt idx="26">
                  <c:v>2383</c:v>
                </c:pt>
                <c:pt idx="27">
                  <c:v>2189</c:v>
                </c:pt>
                <c:pt idx="28">
                  <c:v>2059</c:v>
                </c:pt>
                <c:pt idx="29">
                  <c:v>1827</c:v>
                </c:pt>
                <c:pt idx="30">
                  <c:v>1675</c:v>
                </c:pt>
                <c:pt idx="31">
                  <c:v>1529</c:v>
                </c:pt>
                <c:pt idx="32">
                  <c:v>1438</c:v>
                </c:pt>
              </c:numCache>
            </c:numRef>
          </c:val>
          <c:smooth val="0"/>
          <c:extLst>
            <c:ext xmlns:c16="http://schemas.microsoft.com/office/drawing/2014/chart" uri="{C3380CC4-5D6E-409C-BE32-E72D297353CC}">
              <c16:uniqueId val="{0000000B-3251-4F31-A23F-A9E39635C28D}"/>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tickLblSkip val="2"/>
        <c:tickMarkSkip val="2"/>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25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8860741099607002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9966FF"/>
            </a:solidFill>
            <a:ln>
              <a:noFill/>
            </a:ln>
          </c:spPr>
          <c:invertIfNegative val="0"/>
          <c:dPt>
            <c:idx val="0"/>
            <c:invertIfNegative val="0"/>
            <c:bubble3D val="0"/>
            <c:extLst>
              <c:ext xmlns:c16="http://schemas.microsoft.com/office/drawing/2014/chart" uri="{C3380CC4-5D6E-409C-BE32-E72D297353CC}">
                <c16:uniqueId val="{00000000-FB47-430F-8A9F-27FFFF82D3A6}"/>
              </c:ext>
            </c:extLst>
          </c:dPt>
          <c:dPt>
            <c:idx val="1"/>
            <c:invertIfNegative val="0"/>
            <c:bubble3D val="0"/>
            <c:extLst>
              <c:ext xmlns:c16="http://schemas.microsoft.com/office/drawing/2014/chart" uri="{C3380CC4-5D6E-409C-BE32-E72D297353CC}">
                <c16:uniqueId val="{00000001-FB47-430F-8A9F-27FFFF82D3A6}"/>
              </c:ext>
            </c:extLst>
          </c:dPt>
          <c:dPt>
            <c:idx val="2"/>
            <c:invertIfNegative val="0"/>
            <c:bubble3D val="0"/>
            <c:extLst>
              <c:ext xmlns:c16="http://schemas.microsoft.com/office/drawing/2014/chart" uri="{C3380CC4-5D6E-409C-BE32-E72D297353CC}">
                <c16:uniqueId val="{00000002-FB47-430F-8A9F-27FFFF82D3A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prevalence'!$B$14:$D$14</c:f>
              <c:strCache>
                <c:ptCount val="3"/>
                <c:pt idx="0">
                  <c:v>2010</c:v>
                </c:pt>
                <c:pt idx="1">
                  <c:v>2014</c:v>
                </c:pt>
                <c:pt idx="2">
                  <c:v>2019</c:v>
                </c:pt>
              </c:strCache>
            </c:strRef>
          </c:cat>
          <c:val>
            <c:numRef>
              <c:f>'HIV prevalence'!$B$15:$D$15</c:f>
              <c:numCache>
                <c:formatCode>General</c:formatCode>
                <c:ptCount val="3"/>
                <c:pt idx="0">
                  <c:v>2.1</c:v>
                </c:pt>
                <c:pt idx="1">
                  <c:v>2.2999999999999998</c:v>
                </c:pt>
                <c:pt idx="2">
                  <c:v>4</c:v>
                </c:pt>
              </c:numCache>
            </c:numRef>
          </c:val>
          <c:extLst>
            <c:ext xmlns:c16="http://schemas.microsoft.com/office/drawing/2014/chart" uri="{C3380CC4-5D6E-409C-BE32-E72D297353CC}">
              <c16:uniqueId val="{00000003-FB47-430F-8A9F-27FFFF82D3A6}"/>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FF9900"/>
            </a:solidFill>
            <a:ln>
              <a:noFill/>
            </a:ln>
          </c:spPr>
          <c:invertIfNegative val="0"/>
          <c:dPt>
            <c:idx val="0"/>
            <c:invertIfNegative val="0"/>
            <c:bubble3D val="0"/>
            <c:extLst>
              <c:ext xmlns:c16="http://schemas.microsoft.com/office/drawing/2014/chart" uri="{C3380CC4-5D6E-409C-BE32-E72D297353CC}">
                <c16:uniqueId val="{00000000-27C4-49E9-82AB-D0C03CB77697}"/>
              </c:ext>
            </c:extLst>
          </c:dPt>
          <c:dPt>
            <c:idx val="1"/>
            <c:invertIfNegative val="0"/>
            <c:bubble3D val="0"/>
            <c:extLst>
              <c:ext xmlns:c16="http://schemas.microsoft.com/office/drawing/2014/chart" uri="{C3380CC4-5D6E-409C-BE32-E72D297353CC}">
                <c16:uniqueId val="{00000001-27C4-49E9-82AB-D0C03CB77697}"/>
              </c:ext>
            </c:extLst>
          </c:dPt>
          <c:dPt>
            <c:idx val="2"/>
            <c:invertIfNegative val="0"/>
            <c:bubble3D val="0"/>
            <c:extLst>
              <c:ext xmlns:c16="http://schemas.microsoft.com/office/drawing/2014/chart" uri="{C3380CC4-5D6E-409C-BE32-E72D297353CC}">
                <c16:uniqueId val="{00000002-27C4-49E9-82AB-D0C03CB7769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prevalence'!$B$20:$D$20</c:f>
              <c:strCache>
                <c:ptCount val="3"/>
                <c:pt idx="0">
                  <c:v>2012</c:v>
                </c:pt>
                <c:pt idx="1">
                  <c:v>2016</c:v>
                </c:pt>
                <c:pt idx="2">
                  <c:v>2019</c:v>
                </c:pt>
              </c:strCache>
            </c:strRef>
          </c:cat>
          <c:val>
            <c:numRef>
              <c:f>'HIV prevalence'!$B$21:$D$21</c:f>
              <c:numCache>
                <c:formatCode>General</c:formatCode>
                <c:ptCount val="3"/>
                <c:pt idx="0">
                  <c:v>4.2</c:v>
                </c:pt>
                <c:pt idx="1">
                  <c:v>5.9</c:v>
                </c:pt>
                <c:pt idx="2">
                  <c:v>9.6</c:v>
                </c:pt>
              </c:numCache>
            </c:numRef>
          </c:val>
          <c:extLst>
            <c:ext xmlns:c16="http://schemas.microsoft.com/office/drawing/2014/chart" uri="{C3380CC4-5D6E-409C-BE32-E72D297353CC}">
              <c16:uniqueId val="{00000003-27C4-49E9-82AB-D0C03CB77697}"/>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prev_PWID'!$B$3</c:f>
              <c:strCache>
                <c:ptCount val="1"/>
                <c:pt idx="0">
                  <c:v>Prevalence (%)</c:v>
                </c:pt>
              </c:strCache>
            </c:strRef>
          </c:tx>
          <c:spPr>
            <a:solidFill>
              <a:srgbClr val="63CDF6"/>
            </a:solidFill>
            <a:ln>
              <a:noFill/>
            </a:ln>
          </c:spPr>
          <c:invertIfNegative val="0"/>
          <c:dPt>
            <c:idx val="10"/>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1-4105-4723-AC28-6798FB45F5C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prev_PWID'!$A$4:$A$14</c:f>
              <c:strCache>
                <c:ptCount val="11"/>
                <c:pt idx="0">
                  <c:v>Phnom Penh </c:v>
                </c:pt>
                <c:pt idx="1">
                  <c:v>Sihanouk ville </c:v>
                </c:pt>
                <c:pt idx="2">
                  <c:v>Battambang </c:v>
                </c:pt>
                <c:pt idx="3">
                  <c:v>Bantey Meanchey </c:v>
                </c:pt>
                <c:pt idx="4">
                  <c:v>Siem Reap </c:v>
                </c:pt>
                <c:pt idx="5">
                  <c:v>Kampong Cham </c:v>
                </c:pt>
                <c:pt idx="6">
                  <c:v>Svay Reing </c:v>
                </c:pt>
                <c:pt idx="7">
                  <c:v>Kandal </c:v>
                </c:pt>
                <c:pt idx="8">
                  <c:v>Kampong Speu </c:v>
                </c:pt>
                <c:pt idx="9">
                  <c:v>Thboung Khmom </c:v>
                </c:pt>
                <c:pt idx="10">
                  <c:v>Cambodia</c:v>
                </c:pt>
              </c:strCache>
            </c:strRef>
          </c:cat>
          <c:val>
            <c:numRef>
              <c:f>'HIV prev_PWID'!$B$4:$B$14</c:f>
              <c:numCache>
                <c:formatCode>General</c:formatCode>
                <c:ptCount val="11"/>
                <c:pt idx="0">
                  <c:v>20.6</c:v>
                </c:pt>
                <c:pt idx="1">
                  <c:v>12.8</c:v>
                </c:pt>
                <c:pt idx="2">
                  <c:v>8.6999999999999993</c:v>
                </c:pt>
                <c:pt idx="3">
                  <c:v>5.4</c:v>
                </c:pt>
                <c:pt idx="4">
                  <c:v>5.5</c:v>
                </c:pt>
                <c:pt idx="5">
                  <c:v>4.4000000000000004</c:v>
                </c:pt>
                <c:pt idx="6">
                  <c:v>3.7</c:v>
                </c:pt>
                <c:pt idx="7">
                  <c:v>3.4</c:v>
                </c:pt>
                <c:pt idx="8">
                  <c:v>3.5</c:v>
                </c:pt>
                <c:pt idx="9">
                  <c:v>1.3</c:v>
                </c:pt>
                <c:pt idx="10">
                  <c:v>15.2</c:v>
                </c:pt>
              </c:numCache>
            </c:numRef>
          </c:val>
          <c:extLst>
            <c:ext xmlns:c16="http://schemas.microsoft.com/office/drawing/2014/chart" uri="{C3380CC4-5D6E-409C-BE32-E72D297353CC}">
              <c16:uniqueId val="{00000002-4105-4723-AC28-6798FB45F5CB}"/>
            </c:ext>
          </c:extLst>
        </c:ser>
        <c:dLbls>
          <c:showLegendKey val="0"/>
          <c:showVal val="0"/>
          <c:showCatName val="0"/>
          <c:showSerName val="0"/>
          <c:showPercent val="0"/>
          <c:showBubbleSize val="0"/>
        </c:dLbls>
        <c:gapWidth val="150"/>
        <c:axId val="134461696"/>
        <c:axId val="134881280"/>
      </c:barChart>
      <c:scatterChart>
        <c:scatterStyle val="smoothMarker"/>
        <c:varyColors val="0"/>
        <c:ser>
          <c:idx val="1"/>
          <c:order val="1"/>
          <c:tx>
            <c:strRef>
              <c:f>'HIV prev_PWID'!$B$17</c:f>
              <c:strCache>
                <c:ptCount val="1"/>
                <c:pt idx="0">
                  <c:v>cutoff</c:v>
                </c:pt>
              </c:strCache>
            </c:strRef>
          </c:tx>
          <c:spPr>
            <a:ln w="22225">
              <a:solidFill>
                <a:srgbClr val="E31837"/>
              </a:solidFill>
              <a:prstDash val="dash"/>
            </a:ln>
          </c:spPr>
          <c:marker>
            <c:symbol val="none"/>
          </c:marker>
          <c:xVal>
            <c:numRef>
              <c:f>'HIV prev_PWID'!$A$18:$A$19</c:f>
              <c:numCache>
                <c:formatCode>General</c:formatCode>
                <c:ptCount val="2"/>
                <c:pt idx="0">
                  <c:v>0</c:v>
                </c:pt>
                <c:pt idx="1">
                  <c:v>1</c:v>
                </c:pt>
              </c:numCache>
            </c:numRef>
          </c:xVal>
          <c:yVal>
            <c:numRef>
              <c:f>'HIV prev_PWID'!$B$18:$B$19</c:f>
              <c:numCache>
                <c:formatCode>General</c:formatCode>
                <c:ptCount val="2"/>
                <c:pt idx="0">
                  <c:v>5</c:v>
                </c:pt>
                <c:pt idx="1">
                  <c:v>5</c:v>
                </c:pt>
              </c:numCache>
            </c:numRef>
          </c:yVal>
          <c:smooth val="1"/>
          <c:extLst>
            <c:ext xmlns:c16="http://schemas.microsoft.com/office/drawing/2014/chart" uri="{C3380CC4-5D6E-409C-BE32-E72D297353CC}">
              <c16:uniqueId val="{00000003-4105-4723-AC28-6798FB45F5CB}"/>
            </c:ext>
          </c:extLst>
        </c:ser>
        <c:dLbls>
          <c:showLegendKey val="0"/>
          <c:showVal val="0"/>
          <c:showCatName val="0"/>
          <c:showSerName val="0"/>
          <c:showPercent val="0"/>
          <c:showBubbleSize val="0"/>
        </c:dLbls>
        <c:axId val="134884736"/>
        <c:axId val="134883200"/>
      </c:scatterChart>
      <c:catAx>
        <c:axId val="134461696"/>
        <c:scaling>
          <c:orientation val="minMax"/>
        </c:scaling>
        <c:delete val="0"/>
        <c:axPos val="b"/>
        <c:numFmt formatCode="General" sourceLinked="0"/>
        <c:majorTickMark val="out"/>
        <c:minorTickMark val="none"/>
        <c:tickLblPos val="nextTo"/>
        <c:crossAx val="134881280"/>
        <c:crosses val="autoZero"/>
        <c:auto val="1"/>
        <c:lblAlgn val="ctr"/>
        <c:lblOffset val="100"/>
        <c:noMultiLvlLbl val="0"/>
      </c:catAx>
      <c:valAx>
        <c:axId val="134881280"/>
        <c:scaling>
          <c:orientation val="minMax"/>
          <c:max val="25"/>
          <c:min val="0"/>
        </c:scaling>
        <c:delete val="0"/>
        <c:axPos val="l"/>
        <c:title>
          <c:tx>
            <c:rich>
              <a:bodyPr rot="0" vert="horz"/>
              <a:lstStyle/>
              <a:p>
                <a:pPr>
                  <a:defRPr/>
                </a:pPr>
                <a:r>
                  <a:rPr lang="en-US"/>
                  <a:t>%</a:t>
                </a:r>
              </a:p>
            </c:rich>
          </c:tx>
          <c:layout>
            <c:manualLayout>
              <c:xMode val="edge"/>
              <c:yMode val="edge"/>
              <c:x val="1.0055277181261433E-2"/>
              <c:y val="5.1800128757489253E-4"/>
            </c:manualLayout>
          </c:layout>
          <c:overlay val="0"/>
        </c:title>
        <c:numFmt formatCode="General" sourceLinked="1"/>
        <c:majorTickMark val="out"/>
        <c:minorTickMark val="none"/>
        <c:tickLblPos val="nextTo"/>
        <c:crossAx val="134461696"/>
        <c:crosses val="autoZero"/>
        <c:crossBetween val="between"/>
        <c:majorUnit val="5"/>
      </c:valAx>
      <c:valAx>
        <c:axId val="134883200"/>
        <c:scaling>
          <c:orientation val="minMax"/>
          <c:max val="25"/>
          <c:min val="0"/>
        </c:scaling>
        <c:delete val="1"/>
        <c:axPos val="r"/>
        <c:numFmt formatCode="General" sourceLinked="1"/>
        <c:majorTickMark val="out"/>
        <c:minorTickMark val="none"/>
        <c:tickLblPos val="nextTo"/>
        <c:crossAx val="134884736"/>
        <c:crosses val="max"/>
        <c:crossBetween val="midCat"/>
        <c:majorUnit val="5"/>
      </c:valAx>
      <c:valAx>
        <c:axId val="134884736"/>
        <c:scaling>
          <c:orientation val="minMax"/>
          <c:max val="1"/>
          <c:min val="0"/>
        </c:scaling>
        <c:delete val="1"/>
        <c:axPos val="t"/>
        <c:numFmt formatCode="General" sourceLinked="1"/>
        <c:majorTickMark val="out"/>
        <c:minorTickMark val="none"/>
        <c:tickLblPos val="nextTo"/>
        <c:crossAx val="13488320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14443897637796"/>
          <c:y val="0.10815151515151515"/>
          <c:w val="0.77614555993000878"/>
          <c:h val="0.85851515151515156"/>
        </c:manualLayout>
      </c:layout>
      <c:barChart>
        <c:barDir val="bar"/>
        <c:grouping val="clustered"/>
        <c:varyColors val="0"/>
        <c:ser>
          <c:idx val="0"/>
          <c:order val="0"/>
          <c:tx>
            <c:strRef>
              <c:f>'HIV PWID_age and gender'!$C$2</c:f>
              <c:strCache>
                <c:ptCount val="1"/>
                <c:pt idx="0">
                  <c:v>Prevalence</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PWID_age and gender'!$A$3:$B$8</c:f>
              <c:multiLvlStrCache>
                <c:ptCount val="6"/>
                <c:lvl>
                  <c:pt idx="0">
                    <c:v>Male</c:v>
                  </c:pt>
                  <c:pt idx="1">
                    <c:v>Female</c:v>
                  </c:pt>
                  <c:pt idx="2">
                    <c:v>18-24 yr</c:v>
                  </c:pt>
                  <c:pt idx="3">
                    <c:v>25-29 yr</c:v>
                  </c:pt>
                  <c:pt idx="4">
                    <c:v>30-39 yr</c:v>
                  </c:pt>
                  <c:pt idx="5">
                    <c:v>40+ yr</c:v>
                  </c:pt>
                </c:lvl>
                <c:lvl>
                  <c:pt idx="0">
                    <c:v>Gender</c:v>
                  </c:pt>
                  <c:pt idx="2">
                    <c:v>Age group</c:v>
                  </c:pt>
                </c:lvl>
              </c:multiLvlStrCache>
            </c:multiLvlStrRef>
          </c:cat>
          <c:val>
            <c:numRef>
              <c:f>'HIV PWID_age and gender'!$C$3:$C$8</c:f>
              <c:numCache>
                <c:formatCode>General</c:formatCode>
                <c:ptCount val="6"/>
                <c:pt idx="0">
                  <c:v>12.8</c:v>
                </c:pt>
                <c:pt idx="1">
                  <c:v>21.7</c:v>
                </c:pt>
                <c:pt idx="2">
                  <c:v>1.7</c:v>
                </c:pt>
                <c:pt idx="3">
                  <c:v>10.5</c:v>
                </c:pt>
                <c:pt idx="4">
                  <c:v>21.9</c:v>
                </c:pt>
                <c:pt idx="5">
                  <c:v>16.7</c:v>
                </c:pt>
              </c:numCache>
            </c:numRef>
          </c:val>
          <c:extLst>
            <c:ext xmlns:c16="http://schemas.microsoft.com/office/drawing/2014/chart" uri="{C3380CC4-5D6E-409C-BE32-E72D297353CC}">
              <c16:uniqueId val="{00000000-6871-416F-A771-71A623807B6F}"/>
            </c:ext>
          </c:extLst>
        </c:ser>
        <c:dLbls>
          <c:showLegendKey val="0"/>
          <c:showVal val="0"/>
          <c:showCatName val="0"/>
          <c:showSerName val="0"/>
          <c:showPercent val="0"/>
          <c:showBubbleSize val="0"/>
        </c:dLbls>
        <c:gapWidth val="70"/>
        <c:axId val="135015040"/>
        <c:axId val="135020928"/>
      </c:barChart>
      <c:catAx>
        <c:axId val="135015040"/>
        <c:scaling>
          <c:orientation val="maxMin"/>
        </c:scaling>
        <c:delete val="0"/>
        <c:axPos val="l"/>
        <c:numFmt formatCode="General" sourceLinked="0"/>
        <c:majorTickMark val="out"/>
        <c:minorTickMark val="none"/>
        <c:tickLblPos val="nextTo"/>
        <c:crossAx val="135020928"/>
        <c:crosses val="autoZero"/>
        <c:auto val="1"/>
        <c:lblAlgn val="ctr"/>
        <c:lblOffset val="100"/>
        <c:noMultiLvlLbl val="0"/>
      </c:catAx>
      <c:valAx>
        <c:axId val="135020928"/>
        <c:scaling>
          <c:orientation val="minMax"/>
        </c:scaling>
        <c:delete val="0"/>
        <c:axPos val="t"/>
        <c:title>
          <c:tx>
            <c:rich>
              <a:bodyPr/>
              <a:lstStyle/>
              <a:p>
                <a:pPr>
                  <a:defRPr/>
                </a:pPr>
                <a:r>
                  <a:rPr lang="en-US"/>
                  <a:t>%</a:t>
                </a:r>
              </a:p>
            </c:rich>
          </c:tx>
          <c:layout>
            <c:manualLayout>
              <c:xMode val="edge"/>
              <c:yMode val="edge"/>
              <c:x val="0.96725024606299215"/>
              <c:y val="3.7096397041278935E-2"/>
            </c:manualLayout>
          </c:layout>
          <c:overlay val="0"/>
        </c:title>
        <c:numFmt formatCode="General" sourceLinked="1"/>
        <c:majorTickMark val="out"/>
        <c:minorTickMark val="none"/>
        <c:tickLblPos val="nextTo"/>
        <c:crossAx val="135015040"/>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889385221078146E-2"/>
          <c:y val="6.3991078368422827E-2"/>
          <c:w val="0.89951178578639213"/>
          <c:h val="0.62957459378795833"/>
        </c:manualLayout>
      </c:layout>
      <c:barChart>
        <c:barDir val="col"/>
        <c:grouping val="clustered"/>
        <c:varyColors val="0"/>
        <c:ser>
          <c:idx val="0"/>
          <c:order val="0"/>
          <c:spPr>
            <a:solidFill>
              <a:srgbClr val="F78E1E"/>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prev_ANC_HSS 2014'!$A$43:$A$61</c:f>
              <c:strCache>
                <c:ptCount val="19"/>
                <c:pt idx="0">
                  <c:v>1996</c:v>
                </c:pt>
                <c:pt idx="1">
                  <c:v>1997</c:v>
                </c:pt>
                <c:pt idx="2">
                  <c:v>1998</c:v>
                </c:pt>
                <c:pt idx="3">
                  <c:v>1999</c:v>
                </c:pt>
                <c:pt idx="4">
                  <c:v>2000</c:v>
                </c:pt>
                <c:pt idx="5">
                  <c:v>2001</c:v>
                </c:pt>
                <c:pt idx="6">
                  <c:v>2002</c:v>
                </c:pt>
                <c:pt idx="7">
                  <c:v>2003</c:v>
                </c:pt>
                <c:pt idx="8">
                  <c:v>2004</c:v>
                </c:pt>
                <c:pt idx="9">
                  <c:v>2005</c:v>
                </c:pt>
                <c:pt idx="10">
                  <c:v>* 2006</c:v>
                </c:pt>
                <c:pt idx="11">
                  <c:v>2007</c:v>
                </c:pt>
                <c:pt idx="12">
                  <c:v>2008</c:v>
                </c:pt>
                <c:pt idx="13">
                  <c:v>2009</c:v>
                </c:pt>
                <c:pt idx="14">
                  <c:v>* 2010</c:v>
                </c:pt>
                <c:pt idx="15">
                  <c:v>2011</c:v>
                </c:pt>
                <c:pt idx="16">
                  <c:v>2012</c:v>
                </c:pt>
                <c:pt idx="17">
                  <c:v>2013</c:v>
                </c:pt>
                <c:pt idx="18">
                  <c:v>* 2014</c:v>
                </c:pt>
              </c:strCache>
            </c:strRef>
          </c:cat>
          <c:val>
            <c:numRef>
              <c:f>'HIV prev_ANC_HSS 2014'!$B$43:$B$61</c:f>
              <c:numCache>
                <c:formatCode>General</c:formatCode>
                <c:ptCount val="19"/>
                <c:pt idx="0">
                  <c:v>1.8</c:v>
                </c:pt>
                <c:pt idx="1">
                  <c:v>2.5</c:v>
                </c:pt>
                <c:pt idx="3">
                  <c:v>2.9</c:v>
                </c:pt>
                <c:pt idx="4">
                  <c:v>1.9</c:v>
                </c:pt>
                <c:pt idx="6">
                  <c:v>2.4</c:v>
                </c:pt>
                <c:pt idx="7">
                  <c:v>2.2000000000000002</c:v>
                </c:pt>
                <c:pt idx="10">
                  <c:v>0.9</c:v>
                </c:pt>
                <c:pt idx="14">
                  <c:v>0.48</c:v>
                </c:pt>
                <c:pt idx="18">
                  <c:v>0.28000000000000003</c:v>
                </c:pt>
              </c:numCache>
            </c:numRef>
          </c:val>
          <c:extLst>
            <c:ext xmlns:c16="http://schemas.microsoft.com/office/drawing/2014/chart" uri="{C3380CC4-5D6E-409C-BE32-E72D297353CC}">
              <c16:uniqueId val="{00000000-F55B-41DD-B7F7-AA46D0917124}"/>
            </c:ext>
          </c:extLst>
        </c:ser>
        <c:dLbls>
          <c:showLegendKey val="0"/>
          <c:showVal val="0"/>
          <c:showCatName val="0"/>
          <c:showSerName val="0"/>
          <c:showPercent val="0"/>
          <c:showBubbleSize val="0"/>
        </c:dLbls>
        <c:gapWidth val="70"/>
        <c:axId val="138459776"/>
        <c:axId val="155863680"/>
      </c:barChart>
      <c:catAx>
        <c:axId val="138459776"/>
        <c:scaling>
          <c:orientation val="minMax"/>
        </c:scaling>
        <c:delete val="0"/>
        <c:axPos val="b"/>
        <c:numFmt formatCode="General" sourceLinked="1"/>
        <c:majorTickMark val="out"/>
        <c:minorTickMark val="none"/>
        <c:tickLblPos val="nextTo"/>
        <c:txPr>
          <a:bodyPr rot="-3240000"/>
          <a:lstStyle/>
          <a:p>
            <a:pPr>
              <a:defRPr/>
            </a:pPr>
            <a:endParaRPr lang="en-US"/>
          </a:p>
        </c:txPr>
        <c:crossAx val="155863680"/>
        <c:crosses val="autoZero"/>
        <c:auto val="1"/>
        <c:lblAlgn val="ctr"/>
        <c:lblOffset val="100"/>
        <c:noMultiLvlLbl val="0"/>
      </c:catAx>
      <c:valAx>
        <c:axId val="155863680"/>
        <c:scaling>
          <c:orientation val="minMax"/>
          <c:max val="4"/>
          <c:min val="0"/>
        </c:scaling>
        <c:delete val="0"/>
        <c:axPos val="l"/>
        <c:majorGridlines>
          <c:spPr>
            <a:ln>
              <a:solidFill>
                <a:schemeClr val="bg1">
                  <a:lumMod val="65000"/>
                </a:schemeClr>
              </a:solidFill>
              <a:prstDash val="dashDot"/>
            </a:ln>
          </c:spPr>
        </c:majorGridlines>
        <c:title>
          <c:tx>
            <c:rich>
              <a:bodyPr rot="0" vert="horz"/>
              <a:lstStyle/>
              <a:p>
                <a:pPr>
                  <a:defRPr/>
                </a:pPr>
                <a:r>
                  <a:rPr lang="en-US"/>
                  <a:t>%</a:t>
                </a:r>
              </a:p>
            </c:rich>
          </c:tx>
          <c:layout>
            <c:manualLayout>
              <c:xMode val="edge"/>
              <c:yMode val="edge"/>
              <c:x val="9.2807424593967514E-3"/>
              <c:y val="5.0034357293321161E-2"/>
            </c:manualLayout>
          </c:layout>
          <c:overlay val="0"/>
        </c:title>
        <c:numFmt formatCode="General" sourceLinked="1"/>
        <c:majorTickMark val="out"/>
        <c:minorTickMark val="none"/>
        <c:tickLblPos val="nextTo"/>
        <c:crossAx val="138459776"/>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463518636746982"/>
          <c:y val="3.3409255487775132E-2"/>
          <c:w val="0.63799248066964598"/>
          <c:h val="0.88826122641861394"/>
        </c:manualLayout>
      </c:layout>
      <c:barChart>
        <c:barDir val="bar"/>
        <c:grouping val="clustered"/>
        <c:varyColors val="0"/>
        <c:ser>
          <c:idx val="0"/>
          <c:order val="0"/>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prev_ANC_HSS 2014'!$A$71:$A$92</c:f>
              <c:strCache>
                <c:ptCount val="22"/>
                <c:pt idx="0">
                  <c:v>Koh Kong</c:v>
                </c:pt>
                <c:pt idx="1">
                  <c:v>Krong Preah Sihanou</c:v>
                </c:pt>
                <c:pt idx="2">
                  <c:v>Preah Vihear</c:v>
                </c:pt>
                <c:pt idx="3">
                  <c:v>Phnom Penh</c:v>
                </c:pt>
                <c:pt idx="4">
                  <c:v>Siem Reap</c:v>
                </c:pt>
                <c:pt idx="5">
                  <c:v>Kampong Cham</c:v>
                </c:pt>
                <c:pt idx="6">
                  <c:v>Kampot</c:v>
                </c:pt>
                <c:pt idx="7">
                  <c:v>Kandal</c:v>
                </c:pt>
                <c:pt idx="8">
                  <c:v>Takeo</c:v>
                </c:pt>
                <c:pt idx="9">
                  <c:v>Kratie</c:v>
                </c:pt>
                <c:pt idx="10">
                  <c:v>Kampong Speu</c:v>
                </c:pt>
                <c:pt idx="11">
                  <c:v>Battambang</c:v>
                </c:pt>
                <c:pt idx="12">
                  <c:v>Banteay Meanchey</c:v>
                </c:pt>
                <c:pt idx="13">
                  <c:v>Svay Rieng</c:v>
                </c:pt>
                <c:pt idx="14">
                  <c:v>Ratanak Kiri</c:v>
                </c:pt>
                <c:pt idx="15">
                  <c:v>Krong Pailin</c:v>
                </c:pt>
                <c:pt idx="16">
                  <c:v>Kampong Chhnang</c:v>
                </c:pt>
                <c:pt idx="17">
                  <c:v>Stoeung Treng</c:v>
                </c:pt>
                <c:pt idx="18">
                  <c:v>Pursat</c:v>
                </c:pt>
                <c:pt idx="19">
                  <c:v>Prey Veng</c:v>
                </c:pt>
                <c:pt idx="20">
                  <c:v>Oddar Meanchey</c:v>
                </c:pt>
                <c:pt idx="21">
                  <c:v>Kampong Thom</c:v>
                </c:pt>
              </c:strCache>
            </c:strRef>
          </c:cat>
          <c:val>
            <c:numRef>
              <c:f>'HIV prev_ANC_HSS 2014'!$B$71:$B$92</c:f>
              <c:numCache>
                <c:formatCode>General</c:formatCode>
                <c:ptCount val="22"/>
                <c:pt idx="0">
                  <c:v>1.05</c:v>
                </c:pt>
                <c:pt idx="1">
                  <c:v>0.68</c:v>
                </c:pt>
                <c:pt idx="2">
                  <c:v>0.56999999999999995</c:v>
                </c:pt>
                <c:pt idx="3">
                  <c:v>0.46</c:v>
                </c:pt>
                <c:pt idx="4">
                  <c:v>0.45</c:v>
                </c:pt>
                <c:pt idx="5">
                  <c:v>0.45</c:v>
                </c:pt>
                <c:pt idx="6">
                  <c:v>0.45</c:v>
                </c:pt>
                <c:pt idx="7">
                  <c:v>0.34</c:v>
                </c:pt>
                <c:pt idx="8">
                  <c:v>0.26</c:v>
                </c:pt>
                <c:pt idx="9">
                  <c:v>0.23</c:v>
                </c:pt>
                <c:pt idx="10">
                  <c:v>0.23</c:v>
                </c:pt>
                <c:pt idx="11">
                  <c:v>0.23</c:v>
                </c:pt>
                <c:pt idx="12">
                  <c:v>0.12</c:v>
                </c:pt>
                <c:pt idx="13">
                  <c:v>0.11</c:v>
                </c:pt>
                <c:pt idx="14">
                  <c:v>0.11</c:v>
                </c:pt>
                <c:pt idx="15">
                  <c:v>0.11</c:v>
                </c:pt>
                <c:pt idx="16">
                  <c:v>0.11</c:v>
                </c:pt>
                <c:pt idx="17">
                  <c:v>0</c:v>
                </c:pt>
                <c:pt idx="18">
                  <c:v>0</c:v>
                </c:pt>
                <c:pt idx="19">
                  <c:v>0</c:v>
                </c:pt>
                <c:pt idx="20">
                  <c:v>0</c:v>
                </c:pt>
                <c:pt idx="21">
                  <c:v>0</c:v>
                </c:pt>
              </c:numCache>
            </c:numRef>
          </c:val>
          <c:extLst>
            <c:ext xmlns:c16="http://schemas.microsoft.com/office/drawing/2014/chart" uri="{C3380CC4-5D6E-409C-BE32-E72D297353CC}">
              <c16:uniqueId val="{00000000-BF05-42D5-B49C-D9D621CBDBA1}"/>
            </c:ext>
          </c:extLst>
        </c:ser>
        <c:dLbls>
          <c:showLegendKey val="0"/>
          <c:showVal val="0"/>
          <c:showCatName val="0"/>
          <c:showSerName val="0"/>
          <c:showPercent val="0"/>
          <c:showBubbleSize val="0"/>
        </c:dLbls>
        <c:gapWidth val="150"/>
        <c:axId val="158141056"/>
        <c:axId val="158433664"/>
      </c:barChart>
      <c:catAx>
        <c:axId val="158141056"/>
        <c:scaling>
          <c:orientation val="minMax"/>
        </c:scaling>
        <c:delete val="0"/>
        <c:axPos val="l"/>
        <c:numFmt formatCode="General" sourceLinked="0"/>
        <c:majorTickMark val="out"/>
        <c:minorTickMark val="none"/>
        <c:tickLblPos val="nextTo"/>
        <c:crossAx val="158433664"/>
        <c:crosses val="autoZero"/>
        <c:auto val="1"/>
        <c:lblAlgn val="ctr"/>
        <c:lblOffset val="100"/>
        <c:noMultiLvlLbl val="0"/>
      </c:catAx>
      <c:valAx>
        <c:axId val="158433664"/>
        <c:scaling>
          <c:orientation val="minMax"/>
        </c:scaling>
        <c:delete val="0"/>
        <c:axPos val="b"/>
        <c:majorGridlines>
          <c:spPr>
            <a:ln>
              <a:solidFill>
                <a:schemeClr val="bg1">
                  <a:lumMod val="65000"/>
                </a:schemeClr>
              </a:solidFill>
              <a:prstDash val="dashDot"/>
            </a:ln>
          </c:spPr>
        </c:majorGridlines>
        <c:title>
          <c:tx>
            <c:rich>
              <a:bodyPr/>
              <a:lstStyle/>
              <a:p>
                <a:pPr>
                  <a:defRPr/>
                </a:pPr>
                <a:r>
                  <a:rPr lang="en-US"/>
                  <a:t>%</a:t>
                </a:r>
              </a:p>
            </c:rich>
          </c:tx>
          <c:layout>
            <c:manualLayout>
              <c:xMode val="edge"/>
              <c:yMode val="edge"/>
              <c:x val="0.95119891545088397"/>
              <c:y val="0.92817010070128347"/>
            </c:manualLayout>
          </c:layout>
          <c:overlay val="0"/>
        </c:title>
        <c:numFmt formatCode="General" sourceLinked="1"/>
        <c:majorTickMark val="out"/>
        <c:minorTickMark val="none"/>
        <c:tickLblPos val="nextTo"/>
        <c:crossAx val="158141056"/>
        <c:crosses val="autoZero"/>
        <c:crossBetween val="between"/>
      </c:valAx>
    </c:plotArea>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890373950225902E-2"/>
          <c:y val="0.11541725785867801"/>
          <c:w val="0.92314447397472699"/>
          <c:h val="0.58154506383869042"/>
        </c:manualLayout>
      </c:layout>
      <c:barChart>
        <c:barDir val="col"/>
        <c:grouping val="clustered"/>
        <c:varyColors val="0"/>
        <c:ser>
          <c:idx val="0"/>
          <c:order val="0"/>
          <c:tx>
            <c:strRef>
              <c:f>BIO!$A$9</c:f>
              <c:strCache>
                <c:ptCount val="1"/>
                <c:pt idx="0">
                  <c:v>Syphilis</c:v>
                </c:pt>
              </c:strCache>
            </c:strRef>
          </c:tx>
          <c:spPr>
            <a:solidFill>
              <a:srgbClr val="37CBFF"/>
            </a:solidFill>
            <a:ln>
              <a:noFill/>
            </a:ln>
            <a:effectLst/>
          </c:spPr>
          <c:invertIfNegative val="0"/>
          <c:dPt>
            <c:idx val="9"/>
            <c:invertIfNegative val="0"/>
            <c:bubble3D val="0"/>
            <c:spPr>
              <a:solidFill>
                <a:srgbClr val="37CBFF"/>
              </a:solidFill>
              <a:ln>
                <a:noFill/>
              </a:ln>
              <a:effectLst/>
            </c:spPr>
            <c:extLst>
              <c:ext xmlns:c16="http://schemas.microsoft.com/office/drawing/2014/chart" uri="{C3380CC4-5D6E-409C-BE32-E72D297353CC}">
                <c16:uniqueId val="{00000001-C7B0-46BB-9490-A78F975544E0}"/>
              </c:ext>
            </c:extLst>
          </c:dPt>
          <c:dLbls>
            <c:dLbl>
              <c:idx val="8"/>
              <c:delete val="1"/>
              <c:extLst>
                <c:ext xmlns:c15="http://schemas.microsoft.com/office/drawing/2012/chart" uri="{CE6537A1-D6FC-4f65-9D91-7224C49458BB}"/>
                <c:ext xmlns:c16="http://schemas.microsoft.com/office/drawing/2014/chart" uri="{C3380CC4-5D6E-409C-BE32-E72D297353CC}">
                  <c16:uniqueId val="{00000002-C7B0-46BB-9490-A78F975544E0}"/>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BIO!$B$8:$K$8</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BIO!$B$9:$K$9</c:f>
              <c:numCache>
                <c:formatCode>0.0</c:formatCode>
                <c:ptCount val="10"/>
                <c:pt idx="0">
                  <c:v>18.66</c:v>
                </c:pt>
                <c:pt idx="1">
                  <c:v>11.37</c:v>
                </c:pt>
                <c:pt idx="2">
                  <c:v>7.87</c:v>
                </c:pt>
                <c:pt idx="3">
                  <c:v>15.69</c:v>
                </c:pt>
                <c:pt idx="4">
                  <c:v>15.03</c:v>
                </c:pt>
                <c:pt idx="5">
                  <c:v>20.94</c:v>
                </c:pt>
                <c:pt idx="6">
                  <c:v>24.39</c:v>
                </c:pt>
                <c:pt idx="7">
                  <c:v>19.170000000000002</c:v>
                </c:pt>
                <c:pt idx="8">
                  <c:v>14.21</c:v>
                </c:pt>
                <c:pt idx="9">
                  <c:v>18.87</c:v>
                </c:pt>
              </c:numCache>
            </c:numRef>
          </c:val>
          <c:extLst>
            <c:ext xmlns:c16="http://schemas.microsoft.com/office/drawing/2014/chart" uri="{C3380CC4-5D6E-409C-BE32-E72D297353CC}">
              <c16:uniqueId val="{00000003-C7B0-46BB-9490-A78F975544E0}"/>
            </c:ext>
          </c:extLst>
        </c:ser>
        <c:ser>
          <c:idx val="1"/>
          <c:order val="1"/>
          <c:tx>
            <c:strRef>
              <c:f>BIO!$A$10</c:f>
              <c:strCache>
                <c:ptCount val="1"/>
                <c:pt idx="0">
                  <c:v>Chlamydia</c:v>
                </c:pt>
              </c:strCache>
            </c:strRef>
          </c:tx>
          <c:spPr>
            <a:solidFill>
              <a:srgbClr val="FF7C80"/>
            </a:solidFill>
            <a:ln>
              <a:noFill/>
            </a:ln>
            <a:effectLst/>
          </c:spPr>
          <c:invertIfNegative val="0"/>
          <c:dPt>
            <c:idx val="9"/>
            <c:invertIfNegative val="0"/>
            <c:bubble3D val="0"/>
            <c:spPr>
              <a:solidFill>
                <a:srgbClr val="FF7C80"/>
              </a:solidFill>
              <a:ln>
                <a:noFill/>
              </a:ln>
              <a:effectLst/>
            </c:spPr>
            <c:extLst>
              <c:ext xmlns:c16="http://schemas.microsoft.com/office/drawing/2014/chart" uri="{C3380CC4-5D6E-409C-BE32-E72D297353CC}">
                <c16:uniqueId val="{00000005-C7B0-46BB-9490-A78F975544E0}"/>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BIO!$B$8:$K$8</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BIO!$B$10:$K$10</c:f>
              <c:numCache>
                <c:formatCode>0.0</c:formatCode>
                <c:ptCount val="10"/>
                <c:pt idx="0">
                  <c:v>31.83</c:v>
                </c:pt>
                <c:pt idx="1">
                  <c:v>15.41</c:v>
                </c:pt>
                <c:pt idx="2">
                  <c:v>11.4</c:v>
                </c:pt>
                <c:pt idx="3">
                  <c:v>16.239999999999998</c:v>
                </c:pt>
                <c:pt idx="4">
                  <c:v>36.97</c:v>
                </c:pt>
                <c:pt idx="5">
                  <c:v>20.03</c:v>
                </c:pt>
                <c:pt idx="6">
                  <c:v>39.880000000000003</c:v>
                </c:pt>
                <c:pt idx="7">
                  <c:v>25.11</c:v>
                </c:pt>
                <c:pt idx="8">
                  <c:v>46.05</c:v>
                </c:pt>
                <c:pt idx="9">
                  <c:v>22.61</c:v>
                </c:pt>
              </c:numCache>
            </c:numRef>
          </c:val>
          <c:extLst>
            <c:ext xmlns:c16="http://schemas.microsoft.com/office/drawing/2014/chart" uri="{C3380CC4-5D6E-409C-BE32-E72D297353CC}">
              <c16:uniqueId val="{00000006-C7B0-46BB-9490-A78F975544E0}"/>
            </c:ext>
          </c:extLst>
        </c:ser>
        <c:ser>
          <c:idx val="2"/>
          <c:order val="2"/>
          <c:tx>
            <c:strRef>
              <c:f>BIO!$A$11</c:f>
              <c:strCache>
                <c:ptCount val="1"/>
                <c:pt idx="0">
                  <c:v>Gonorrhea</c:v>
                </c:pt>
              </c:strCache>
            </c:strRef>
          </c:tx>
          <c:spPr>
            <a:solidFill>
              <a:srgbClr val="00A99A"/>
            </a:solidFill>
            <a:ln>
              <a:noFill/>
            </a:ln>
            <a:effectLst/>
          </c:spPr>
          <c:invertIfNegative val="0"/>
          <c:dPt>
            <c:idx val="9"/>
            <c:invertIfNegative val="0"/>
            <c:bubble3D val="0"/>
            <c:spPr>
              <a:solidFill>
                <a:srgbClr val="00A99A"/>
              </a:solidFill>
              <a:ln>
                <a:noFill/>
              </a:ln>
              <a:effectLst/>
            </c:spPr>
            <c:extLst>
              <c:ext xmlns:c16="http://schemas.microsoft.com/office/drawing/2014/chart" uri="{C3380CC4-5D6E-409C-BE32-E72D297353CC}">
                <c16:uniqueId val="{00000008-C7B0-46BB-9490-A78F975544E0}"/>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BIO!$B$8:$K$8</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BIO!$B$11:$K$11</c:f>
              <c:numCache>
                <c:formatCode>0.0</c:formatCode>
                <c:ptCount val="10"/>
                <c:pt idx="0">
                  <c:v>20.41</c:v>
                </c:pt>
                <c:pt idx="1">
                  <c:v>10.11</c:v>
                </c:pt>
                <c:pt idx="2">
                  <c:v>6.6</c:v>
                </c:pt>
                <c:pt idx="3">
                  <c:v>15.64</c:v>
                </c:pt>
                <c:pt idx="4">
                  <c:v>23</c:v>
                </c:pt>
                <c:pt idx="5">
                  <c:v>17.46</c:v>
                </c:pt>
                <c:pt idx="6">
                  <c:v>33.869999999999997</c:v>
                </c:pt>
                <c:pt idx="7">
                  <c:v>15.09</c:v>
                </c:pt>
                <c:pt idx="8">
                  <c:v>31.89</c:v>
                </c:pt>
                <c:pt idx="9">
                  <c:v>17.97</c:v>
                </c:pt>
              </c:numCache>
            </c:numRef>
          </c:val>
          <c:extLst>
            <c:ext xmlns:c16="http://schemas.microsoft.com/office/drawing/2014/chart" uri="{C3380CC4-5D6E-409C-BE32-E72D297353CC}">
              <c16:uniqueId val="{00000009-C7B0-46BB-9490-A78F975544E0}"/>
            </c:ext>
          </c:extLst>
        </c:ser>
        <c:ser>
          <c:idx val="3"/>
          <c:order val="3"/>
          <c:tx>
            <c:strRef>
              <c:f>BIO!$A$12</c:f>
              <c:strCache>
                <c:ptCount val="1"/>
              </c:strCache>
            </c:strRef>
          </c:tx>
          <c:spPr>
            <a:solidFill>
              <a:schemeClr val="accent4"/>
            </a:solidFill>
            <a:ln>
              <a:noFill/>
            </a:ln>
            <a:effectLst/>
          </c:spPr>
          <c:invertIfNegative val="0"/>
          <c:dPt>
            <c:idx val="9"/>
            <c:invertIfNegative val="0"/>
            <c:bubble3D val="0"/>
            <c:spPr>
              <a:solidFill>
                <a:schemeClr val="accent4"/>
              </a:solidFill>
              <a:ln>
                <a:noFill/>
              </a:ln>
              <a:effectLst/>
            </c:spPr>
            <c:extLst>
              <c:ext xmlns:c16="http://schemas.microsoft.com/office/drawing/2014/chart" uri="{C3380CC4-5D6E-409C-BE32-E72D297353CC}">
                <c16:uniqueId val="{0000000B-C7B0-46BB-9490-A78F975544E0}"/>
              </c:ext>
            </c:extLst>
          </c:dPt>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BIO!$B$8:$K$8</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BIO!$B$12:$K$12</c:f>
              <c:numCache>
                <c:formatCode>General</c:formatCode>
                <c:ptCount val="10"/>
              </c:numCache>
            </c:numRef>
          </c:val>
          <c:extLst>
            <c:ext xmlns:c16="http://schemas.microsoft.com/office/drawing/2014/chart" uri="{C3380CC4-5D6E-409C-BE32-E72D297353CC}">
              <c16:uniqueId val="{0000000C-C7B0-46BB-9490-A78F975544E0}"/>
            </c:ext>
          </c:extLst>
        </c:ser>
        <c:dLbls>
          <c:dLblPos val="outEnd"/>
          <c:showLegendKey val="0"/>
          <c:showVal val="1"/>
          <c:showCatName val="0"/>
          <c:showSerName val="0"/>
          <c:showPercent val="0"/>
          <c:showBubbleSize val="0"/>
        </c:dLbls>
        <c:gapWidth val="75"/>
        <c:overlap val="-10"/>
        <c:axId val="765695344"/>
        <c:axId val="765695672"/>
      </c:barChart>
      <c:catAx>
        <c:axId val="76569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765695672"/>
        <c:crosses val="autoZero"/>
        <c:auto val="1"/>
        <c:lblAlgn val="ctr"/>
        <c:lblOffset val="100"/>
        <c:noMultiLvlLbl val="0"/>
      </c:catAx>
      <c:valAx>
        <c:axId val="765695672"/>
        <c:scaling>
          <c:orientation val="minMax"/>
        </c:scaling>
        <c:delete val="1"/>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layout>
            <c:manualLayout>
              <c:xMode val="edge"/>
              <c:yMode val="edge"/>
              <c:x val="2.4649329205401752E-2"/>
              <c:y val="0.2743208795580809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0" sourceLinked="1"/>
        <c:majorTickMark val="none"/>
        <c:minorTickMark val="none"/>
        <c:tickLblPos val="nextTo"/>
        <c:crossAx val="765695344"/>
        <c:crosses val="autoZero"/>
        <c:crossBetween val="between"/>
      </c:valAx>
      <c:spPr>
        <a:noFill/>
        <a:ln>
          <a:noFill/>
        </a:ln>
        <a:effectLst/>
      </c:spPr>
    </c:plotArea>
    <c:legend>
      <c:legendPos val="b"/>
      <c:legendEntry>
        <c:idx val="3"/>
        <c:delete val="1"/>
      </c:legendEntry>
      <c:layout>
        <c:manualLayout>
          <c:xMode val="edge"/>
          <c:yMode val="edge"/>
          <c:x val="0.32741717644780688"/>
          <c:y val="0.90825729781484377"/>
          <c:w val="0.32011565663638519"/>
          <c:h val="7.260352798777705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Arial Nova" panose="020B0504020202020204" pitchFamily="34" charset="0"/>
                <a:ea typeface="+mn-ea"/>
                <a:cs typeface="+mn-cs"/>
              </a:defRPr>
            </a:pPr>
            <a:r>
              <a:rPr lang="en-US" dirty="0"/>
              <a:t>Syphilis prevalence by age groups</a:t>
            </a:r>
          </a:p>
        </c:rich>
      </c:tx>
      <c:layout>
        <c:manualLayout>
          <c:xMode val="edge"/>
          <c:yMode val="edge"/>
          <c:x val="0.32537257904829719"/>
          <c:y val="2.411886612842346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Nova" panose="020B0504020202020204" pitchFamily="34" charset="0"/>
              <a:ea typeface="+mn-ea"/>
              <a:cs typeface="+mn-cs"/>
            </a:defRPr>
          </a:pPr>
          <a:endParaRPr lang="en-US"/>
        </a:p>
      </c:txPr>
    </c:title>
    <c:autoTitleDeleted val="0"/>
    <c:plotArea>
      <c:layout/>
      <c:barChart>
        <c:barDir val="col"/>
        <c:grouping val="clustered"/>
        <c:varyColors val="0"/>
        <c:ser>
          <c:idx val="0"/>
          <c:order val="0"/>
          <c:tx>
            <c:strRef>
              <c:f>'Syphilis Prev'!$B$1</c:f>
              <c:strCache>
                <c:ptCount val="1"/>
                <c:pt idx="0">
                  <c:v>FEW &lt;25 years</c:v>
                </c:pt>
              </c:strCache>
            </c:strRef>
          </c:tx>
          <c:spPr>
            <a:solidFill>
              <a:srgbClr val="FFA3A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Prev'!$A$2:$A$11</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'Syphilis Prev'!$B$2:$B$11</c:f>
              <c:numCache>
                <c:formatCode>0</c:formatCode>
                <c:ptCount val="10"/>
                <c:pt idx="0">
                  <c:v>24.04</c:v>
                </c:pt>
                <c:pt idx="1">
                  <c:v>15.83</c:v>
                </c:pt>
                <c:pt idx="2">
                  <c:v>21.27</c:v>
                </c:pt>
                <c:pt idx="3">
                  <c:v>24.35</c:v>
                </c:pt>
                <c:pt idx="4">
                  <c:v>22.06</c:v>
                </c:pt>
                <c:pt idx="5">
                  <c:v>27.57</c:v>
                </c:pt>
                <c:pt idx="6">
                  <c:v>28.69</c:v>
                </c:pt>
                <c:pt idx="7">
                  <c:v>19.190000000000001</c:v>
                </c:pt>
                <c:pt idx="8">
                  <c:v>19.61</c:v>
                </c:pt>
                <c:pt idx="9">
                  <c:v>24.77</c:v>
                </c:pt>
              </c:numCache>
            </c:numRef>
          </c:val>
          <c:extLst>
            <c:ext xmlns:c16="http://schemas.microsoft.com/office/drawing/2014/chart" uri="{C3380CC4-5D6E-409C-BE32-E72D297353CC}">
              <c16:uniqueId val="{00000000-3E02-4676-87A6-0A458EF61AF6}"/>
            </c:ext>
          </c:extLst>
        </c:ser>
        <c:ser>
          <c:idx val="1"/>
          <c:order val="1"/>
          <c:tx>
            <c:strRef>
              <c:f>'Syphilis Prev'!$C$1</c:f>
              <c:strCache>
                <c:ptCount val="1"/>
                <c:pt idx="0">
                  <c:v>FEW ≥ 25 years</c:v>
                </c:pt>
              </c:strCache>
            </c:strRef>
          </c:tx>
          <c:spPr>
            <a:solidFill>
              <a:srgbClr val="FFA3F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Prev'!$A$2:$A$11</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'Syphilis Prev'!$C$2:$C$11</c:f>
              <c:numCache>
                <c:formatCode>0</c:formatCode>
                <c:ptCount val="10"/>
                <c:pt idx="0">
                  <c:v>16.59</c:v>
                </c:pt>
                <c:pt idx="1">
                  <c:v>9.83</c:v>
                </c:pt>
                <c:pt idx="2">
                  <c:v>1.31</c:v>
                </c:pt>
                <c:pt idx="3">
                  <c:v>10.02</c:v>
                </c:pt>
                <c:pt idx="4">
                  <c:v>9.66</c:v>
                </c:pt>
                <c:pt idx="5">
                  <c:v>19.27</c:v>
                </c:pt>
                <c:pt idx="6">
                  <c:v>21.15</c:v>
                </c:pt>
                <c:pt idx="7">
                  <c:v>19.149999999999999</c:v>
                </c:pt>
                <c:pt idx="8">
                  <c:v>12.06</c:v>
                </c:pt>
                <c:pt idx="9">
                  <c:v>16.920000000000002</c:v>
                </c:pt>
              </c:numCache>
            </c:numRef>
          </c:val>
          <c:extLst>
            <c:ext xmlns:c16="http://schemas.microsoft.com/office/drawing/2014/chart" uri="{C3380CC4-5D6E-409C-BE32-E72D297353CC}">
              <c16:uniqueId val="{00000001-3E02-4676-87A6-0A458EF61AF6}"/>
            </c:ext>
          </c:extLst>
        </c:ser>
        <c:dLbls>
          <c:showLegendKey val="0"/>
          <c:showVal val="0"/>
          <c:showCatName val="0"/>
          <c:showSerName val="0"/>
          <c:showPercent val="0"/>
          <c:showBubbleSize val="0"/>
        </c:dLbls>
        <c:gapWidth val="75"/>
        <c:overlap val="-27"/>
        <c:axId val="896152464"/>
        <c:axId val="896145392"/>
      </c:barChart>
      <c:catAx>
        <c:axId val="8961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896145392"/>
        <c:crosses val="autoZero"/>
        <c:auto val="1"/>
        <c:lblAlgn val="ctr"/>
        <c:lblOffset val="100"/>
        <c:noMultiLvlLbl val="0"/>
      </c:catAx>
      <c:valAx>
        <c:axId val="896145392"/>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title>
        <c:numFmt formatCode="0" sourceLinked="1"/>
        <c:majorTickMark val="none"/>
        <c:minorTickMark val="none"/>
        <c:tickLblPos val="nextTo"/>
        <c:crossAx val="896152464"/>
        <c:crosses val="autoZero"/>
        <c:crossBetween val="between"/>
      </c:valAx>
      <c:spPr>
        <a:noFill/>
        <a:ln>
          <a:noFill/>
        </a:ln>
        <a:effectLst/>
      </c:spPr>
    </c:plotArea>
    <c:legend>
      <c:legendPos val="r"/>
      <c:layout>
        <c:manualLayout>
          <c:xMode val="edge"/>
          <c:yMode val="edge"/>
          <c:x val="0.85685971581138565"/>
          <c:y val="0.43638435407255127"/>
          <c:w val="0.13624373246447644"/>
          <c:h val="0.176433778756881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Nova" panose="020B05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137581345441099E-2"/>
          <c:y val="9.5498101817027364E-2"/>
          <c:w val="0.93340215804475868"/>
          <c:h val="0.62761908750767859"/>
        </c:manualLayout>
      </c:layout>
      <c:barChart>
        <c:barDir val="col"/>
        <c:grouping val="clustered"/>
        <c:varyColors val="0"/>
        <c:ser>
          <c:idx val="0"/>
          <c:order val="0"/>
          <c:tx>
            <c:strRef>
              <c:f>'Condom use last sex KP'!$A$5</c:f>
              <c:strCache>
                <c:ptCount val="1"/>
                <c:pt idx="0">
                  <c:v>Female entertainment workers*</c:v>
                </c:pt>
              </c:strCache>
            </c:strRef>
          </c:tx>
          <c:spPr>
            <a:solidFill>
              <a:srgbClr val="FFA3FF"/>
            </a:solidFill>
            <a:ln>
              <a:noFill/>
            </a:ln>
          </c:spPr>
          <c:invertIfNegative val="0"/>
          <c:dPt>
            <c:idx val="0"/>
            <c:invertIfNegative val="0"/>
            <c:bubble3D val="0"/>
            <c:extLst>
              <c:ext xmlns:c16="http://schemas.microsoft.com/office/drawing/2014/chart" uri="{C3380CC4-5D6E-409C-BE32-E72D297353CC}">
                <c16:uniqueId val="{00000000-35F5-46A4-B365-7B7636813F20}"/>
              </c:ext>
            </c:extLst>
          </c:dPt>
          <c:dPt>
            <c:idx val="1"/>
            <c:invertIfNegative val="0"/>
            <c:bubble3D val="0"/>
            <c:extLst>
              <c:ext xmlns:c16="http://schemas.microsoft.com/office/drawing/2014/chart" uri="{C3380CC4-5D6E-409C-BE32-E72D297353CC}">
                <c16:uniqueId val="{00000001-35F5-46A4-B365-7B7636813F20}"/>
              </c:ext>
            </c:extLst>
          </c:dPt>
          <c:dPt>
            <c:idx val="2"/>
            <c:invertIfNegative val="0"/>
            <c:bubble3D val="0"/>
            <c:extLst>
              <c:ext xmlns:c16="http://schemas.microsoft.com/office/drawing/2014/chart" uri="{C3380CC4-5D6E-409C-BE32-E72D297353CC}">
                <c16:uniqueId val="{00000002-35F5-46A4-B365-7B7636813F20}"/>
              </c:ext>
            </c:extLst>
          </c:dPt>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F5-46A4-B365-7B7636813F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last sex KP'!$B$4:$U$4</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'Condom use last sex KP'!$B$5:$U$5</c:f>
              <c:numCache>
                <c:formatCode>General</c:formatCode>
                <c:ptCount val="20"/>
                <c:pt idx="0" formatCode="0">
                  <c:v>96</c:v>
                </c:pt>
                <c:pt idx="4" formatCode="0">
                  <c:v>98.99</c:v>
                </c:pt>
                <c:pt idx="7" formatCode="0">
                  <c:v>97.7</c:v>
                </c:pt>
                <c:pt idx="8" formatCode="0">
                  <c:v>85.5</c:v>
                </c:pt>
                <c:pt idx="10" formatCode="0">
                  <c:v>80.599999999999994</c:v>
                </c:pt>
                <c:pt idx="13" formatCode="0">
                  <c:v>89</c:v>
                </c:pt>
                <c:pt idx="19" formatCode="0">
                  <c:v>94</c:v>
                </c:pt>
              </c:numCache>
            </c:numRef>
          </c:val>
          <c:extLst>
            <c:ext xmlns:c16="http://schemas.microsoft.com/office/drawing/2014/chart" uri="{C3380CC4-5D6E-409C-BE32-E72D297353CC}">
              <c16:uniqueId val="{00000003-35F5-46A4-B365-7B7636813F20}"/>
            </c:ext>
          </c:extLst>
        </c:ser>
        <c:ser>
          <c:idx val="1"/>
          <c:order val="1"/>
          <c:tx>
            <c:strRef>
              <c:f>'Condom use last sex KP'!$A$6</c:f>
              <c:strCache>
                <c:ptCount val="1"/>
                <c:pt idx="0">
                  <c:v>Men who have sex with men</c:v>
                </c:pt>
              </c:strCache>
            </c:strRef>
          </c:tx>
          <c:spPr>
            <a:solidFill>
              <a:srgbClr val="33CCCC"/>
            </a:solidFill>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F5-46A4-B365-7B7636813F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last sex KP'!$B$4:$U$4</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'Condom use last sex KP'!$B$6:$U$6</c:f>
              <c:numCache>
                <c:formatCode>General</c:formatCode>
                <c:ptCount val="20"/>
                <c:pt idx="4" formatCode="0">
                  <c:v>86.5</c:v>
                </c:pt>
                <c:pt idx="7" formatCode="0">
                  <c:v>66.39</c:v>
                </c:pt>
                <c:pt idx="9" formatCode="0">
                  <c:v>87</c:v>
                </c:pt>
                <c:pt idx="12" formatCode="0">
                  <c:v>69</c:v>
                </c:pt>
                <c:pt idx="16" formatCode="0">
                  <c:v>76</c:v>
                </c:pt>
              </c:numCache>
            </c:numRef>
          </c:val>
          <c:extLst>
            <c:ext xmlns:c16="http://schemas.microsoft.com/office/drawing/2014/chart" uri="{C3380CC4-5D6E-409C-BE32-E72D297353CC}">
              <c16:uniqueId val="{00000004-35F5-46A4-B365-7B7636813F20}"/>
            </c:ext>
          </c:extLst>
        </c:ser>
        <c:ser>
          <c:idx val="2"/>
          <c:order val="2"/>
          <c:tx>
            <c:strRef>
              <c:f>'Condom use last sex KP'!$A$7</c:f>
              <c:strCache>
                <c:ptCount val="1"/>
                <c:pt idx="0">
                  <c:v>Transgender</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'Condom use last sex KP'!$B$4:$U$4</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'Condom use last sex KP'!$B$7:$U$7</c:f>
              <c:numCache>
                <c:formatCode>General</c:formatCode>
                <c:ptCount val="20"/>
                <c:pt idx="16" formatCode="0">
                  <c:v>84</c:v>
                </c:pt>
              </c:numCache>
            </c:numRef>
          </c:val>
          <c:extLst>
            <c:ext xmlns:c16="http://schemas.microsoft.com/office/drawing/2014/chart" uri="{C3380CC4-5D6E-409C-BE32-E72D297353CC}">
              <c16:uniqueId val="{00000005-35F5-46A4-B365-7B7636813F20}"/>
            </c:ext>
          </c:extLst>
        </c:ser>
        <c:ser>
          <c:idx val="3"/>
          <c:order val="3"/>
          <c:tx>
            <c:strRef>
              <c:f>'Condom use last sex KP'!$A$8</c:f>
              <c:strCache>
                <c:ptCount val="1"/>
                <c:pt idx="0">
                  <c:v>People who inject drugs</c:v>
                </c:pt>
              </c:strCache>
            </c:strRef>
          </c:tx>
          <c:spPr>
            <a:solidFill>
              <a:srgbClr val="0099FF"/>
            </a:solidFill>
          </c:spPr>
          <c:invertIfNegative val="0"/>
          <c:dPt>
            <c:idx val="4"/>
            <c:invertIfNegative val="0"/>
            <c:bubble3D val="0"/>
            <c:extLst>
              <c:ext xmlns:c16="http://schemas.microsoft.com/office/drawing/2014/chart" uri="{C3380CC4-5D6E-409C-BE32-E72D297353CC}">
                <c16:uniqueId val="{00000007-35F5-46A4-B365-7B7636813F20}"/>
              </c:ext>
            </c:extLst>
          </c:dPt>
          <c:dPt>
            <c:idx val="9"/>
            <c:invertIfNegative val="0"/>
            <c:bubble3D val="0"/>
            <c:extLst>
              <c:ext xmlns:c16="http://schemas.microsoft.com/office/drawing/2014/chart" uri="{C3380CC4-5D6E-409C-BE32-E72D297353CC}">
                <c16:uniqueId val="{00000009-35F5-46A4-B365-7B7636813F20}"/>
              </c:ext>
            </c:extLst>
          </c:dPt>
          <c:dPt>
            <c:idx val="14"/>
            <c:invertIfNegative val="0"/>
            <c:bubble3D val="0"/>
            <c:extLst>
              <c:ext xmlns:c16="http://schemas.microsoft.com/office/drawing/2014/chart" uri="{C3380CC4-5D6E-409C-BE32-E72D297353CC}">
                <c16:uniqueId val="{0000000B-35F5-46A4-B365-7B7636813F20}"/>
              </c:ext>
            </c:extLst>
          </c:dPt>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F5-46A4-B365-7B7636813F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use last sex KP'!$B$4:$U$4</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'Condom use last sex KP'!$B$8:$U$8</c:f>
              <c:numCache>
                <c:formatCode>General</c:formatCode>
                <c:ptCount val="20"/>
                <c:pt idx="4" formatCode="0">
                  <c:v>81.33</c:v>
                </c:pt>
                <c:pt idx="9" formatCode="0">
                  <c:v>65.2</c:v>
                </c:pt>
                <c:pt idx="14" formatCode="0">
                  <c:v>9</c:v>
                </c:pt>
              </c:numCache>
            </c:numRef>
          </c:val>
          <c:extLst>
            <c:ext xmlns:c16="http://schemas.microsoft.com/office/drawing/2014/chart" uri="{C3380CC4-5D6E-409C-BE32-E72D297353CC}">
              <c16:uniqueId val="{0000000C-35F5-46A4-B365-7B7636813F20}"/>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2.8909841906393476E-2"/>
              <c:y val="6.0949349416429335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4.9999986329837508E-2"/>
          <c:y val="0.87673507566873299"/>
          <c:w val="0.91388882129752969"/>
          <c:h val="0.10198832858658625"/>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Nova" panose="020B0504020202020204" pitchFamily="34" charset="0"/>
                <a:ea typeface="+mn-ea"/>
                <a:cs typeface="Calibri" panose="020F0502020204030204" pitchFamily="34" charset="0"/>
              </a:defRPr>
            </a:pPr>
            <a:r>
              <a:rPr lang="en-US"/>
              <a:t>Used condom at last sex with paying partner</a:t>
            </a:r>
          </a:p>
        </c:rich>
      </c:tx>
      <c:layout>
        <c:manualLayout>
          <c:xMode val="edge"/>
          <c:yMode val="edge"/>
          <c:x val="0.33996722817429215"/>
          <c:y val="1.974149308244101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autoTitleDeleted val="0"/>
    <c:plotArea>
      <c:layout>
        <c:manualLayout>
          <c:layoutTarget val="inner"/>
          <c:xMode val="edge"/>
          <c:yMode val="edge"/>
          <c:x val="6.5134003594329276E-2"/>
          <c:y val="0.21286727966154234"/>
          <c:w val="0.89767434474352803"/>
          <c:h val="0.44582274999762561"/>
        </c:manualLayout>
      </c:layout>
      <c:barChart>
        <c:barDir val="col"/>
        <c:grouping val="stacked"/>
        <c:varyColors val="0"/>
        <c:ser>
          <c:idx val="1"/>
          <c:order val="0"/>
          <c:tx>
            <c:strRef>
              <c:f>Risk!$A$21</c:f>
              <c:strCache>
                <c:ptCount val="1"/>
                <c:pt idx="0">
                  <c:v>Yes</c:v>
                </c:pt>
              </c:strCache>
            </c:strRef>
          </c:tx>
          <c:spPr>
            <a:solidFill>
              <a:srgbClr val="FFA3A3"/>
            </a:solidFill>
            <a:ln>
              <a:noFill/>
            </a:ln>
            <a:effectLst/>
          </c:spPr>
          <c:invertIfNegative val="0"/>
          <c:dPt>
            <c:idx val="9"/>
            <c:invertIfNegative val="0"/>
            <c:bubble3D val="0"/>
            <c:spPr>
              <a:pattFill prst="dkUpDiag">
                <a:fgClr>
                  <a:srgbClr val="FFA3A3"/>
                </a:fgClr>
                <a:bgClr>
                  <a:sysClr val="window" lastClr="FFFFFF"/>
                </a:bgClr>
              </a:pattFill>
              <a:ln>
                <a:noFill/>
              </a:ln>
              <a:effectLst/>
            </c:spPr>
            <c:extLst>
              <c:ext xmlns:c16="http://schemas.microsoft.com/office/drawing/2014/chart" uri="{C3380CC4-5D6E-409C-BE32-E72D297353CC}">
                <c16:uniqueId val="{00000001-2189-40F3-A971-ABC588D72AA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Risk!$B$19:$K$19</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Risk!$B$21:$K$21</c:f>
              <c:numCache>
                <c:formatCode>General</c:formatCode>
                <c:ptCount val="10"/>
                <c:pt idx="0">
                  <c:v>87.6</c:v>
                </c:pt>
                <c:pt idx="1">
                  <c:v>93.3</c:v>
                </c:pt>
                <c:pt idx="2">
                  <c:v>97.3</c:v>
                </c:pt>
                <c:pt idx="3">
                  <c:v>86.8</c:v>
                </c:pt>
                <c:pt idx="4">
                  <c:v>85</c:v>
                </c:pt>
                <c:pt idx="5">
                  <c:v>93</c:v>
                </c:pt>
                <c:pt idx="6">
                  <c:v>86.1</c:v>
                </c:pt>
                <c:pt idx="7">
                  <c:v>60.5</c:v>
                </c:pt>
                <c:pt idx="8">
                  <c:v>84.9</c:v>
                </c:pt>
                <c:pt idx="9">
                  <c:v>91.8</c:v>
                </c:pt>
              </c:numCache>
            </c:numRef>
          </c:val>
          <c:extLst>
            <c:ext xmlns:c16="http://schemas.microsoft.com/office/drawing/2014/chart" uri="{C3380CC4-5D6E-409C-BE32-E72D297353CC}">
              <c16:uniqueId val="{00000002-2189-40F3-A971-ABC588D72AA5}"/>
            </c:ext>
          </c:extLst>
        </c:ser>
        <c:ser>
          <c:idx val="0"/>
          <c:order val="1"/>
          <c:tx>
            <c:strRef>
              <c:f>Risk!$A$20</c:f>
              <c:strCache>
                <c:ptCount val="1"/>
                <c:pt idx="0">
                  <c:v>No</c:v>
                </c:pt>
              </c:strCache>
            </c:strRef>
          </c:tx>
          <c:spPr>
            <a:solidFill>
              <a:sysClr val="window" lastClr="FFFFFF">
                <a:lumMod val="95000"/>
              </a:sysClr>
            </a:solidFill>
            <a:ln>
              <a:noFill/>
            </a:ln>
            <a:effectLst/>
          </c:spPr>
          <c:invertIfNegative val="0"/>
          <c:dLbls>
            <c:delete val="1"/>
          </c:dLbls>
          <c:cat>
            <c:strRef>
              <c:f>Risk!$B$19:$K$19</c:f>
              <c:strCache>
                <c:ptCount val="10"/>
                <c:pt idx="0">
                  <c:v>Banteay Meanchey</c:v>
                </c:pt>
                <c:pt idx="1">
                  <c:v>Battambang</c:v>
                </c:pt>
                <c:pt idx="2">
                  <c:v>Kampong Chhnang</c:v>
                </c:pt>
                <c:pt idx="3">
                  <c:v>Kampong Cham</c:v>
                </c:pt>
                <c:pt idx="4">
                  <c:v>Kampong Thom</c:v>
                </c:pt>
                <c:pt idx="5">
                  <c:v>Phnom Penh</c:v>
                </c:pt>
                <c:pt idx="6">
                  <c:v>Preah Sihanouk</c:v>
                </c:pt>
                <c:pt idx="7">
                  <c:v>Ratanak kiri</c:v>
                </c:pt>
                <c:pt idx="8">
                  <c:v>Siem Reap</c:v>
                </c:pt>
                <c:pt idx="9">
                  <c:v>National</c:v>
                </c:pt>
              </c:strCache>
            </c:strRef>
          </c:cat>
          <c:val>
            <c:numRef>
              <c:f>Risk!$B$20:$K$20</c:f>
              <c:numCache>
                <c:formatCode>General</c:formatCode>
                <c:ptCount val="10"/>
                <c:pt idx="0">
                  <c:v>12.4</c:v>
                </c:pt>
                <c:pt idx="1">
                  <c:v>6.7</c:v>
                </c:pt>
                <c:pt idx="2">
                  <c:v>2.7</c:v>
                </c:pt>
                <c:pt idx="3">
                  <c:v>13.2</c:v>
                </c:pt>
                <c:pt idx="4">
                  <c:v>15</c:v>
                </c:pt>
                <c:pt idx="5">
                  <c:v>7</c:v>
                </c:pt>
                <c:pt idx="6">
                  <c:v>13.9</c:v>
                </c:pt>
                <c:pt idx="7">
                  <c:v>39.5</c:v>
                </c:pt>
                <c:pt idx="8">
                  <c:v>15.1</c:v>
                </c:pt>
                <c:pt idx="9">
                  <c:v>8.1999999999999993</c:v>
                </c:pt>
              </c:numCache>
            </c:numRef>
          </c:val>
          <c:extLst>
            <c:ext xmlns:c16="http://schemas.microsoft.com/office/drawing/2014/chart" uri="{C3380CC4-5D6E-409C-BE32-E72D297353CC}">
              <c16:uniqueId val="{00000004-2189-40F3-A971-ABC588D72AA5}"/>
            </c:ext>
          </c:extLst>
        </c:ser>
        <c:dLbls>
          <c:dLblPos val="ctr"/>
          <c:showLegendKey val="0"/>
          <c:showVal val="1"/>
          <c:showCatName val="0"/>
          <c:showSerName val="0"/>
          <c:showPercent val="0"/>
          <c:showBubbleSize val="0"/>
        </c:dLbls>
        <c:gapWidth val="75"/>
        <c:overlap val="100"/>
        <c:axId val="851736200"/>
        <c:axId val="851735872"/>
      </c:barChart>
      <c:catAx>
        <c:axId val="85173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851735872"/>
        <c:crosses val="autoZero"/>
        <c:auto val="1"/>
        <c:lblAlgn val="ctr"/>
        <c:lblOffset val="100"/>
        <c:noMultiLvlLbl val="0"/>
      </c:catAx>
      <c:valAx>
        <c:axId val="851735872"/>
        <c:scaling>
          <c:orientation val="minMax"/>
          <c:max val="100"/>
        </c:scaling>
        <c:delete val="1"/>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crossAx val="851736200"/>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4833747765119241"/>
          <c:h val="0.6543578289334534"/>
        </c:manualLayout>
      </c:layout>
      <c:lineChart>
        <c:grouping val="standard"/>
        <c:varyColors val="0"/>
        <c:ser>
          <c:idx val="0"/>
          <c:order val="0"/>
          <c:tx>
            <c:strRef>
              <c:f>'15+ PLHIV'!$D$1</c:f>
              <c:strCache>
                <c:ptCount val="1"/>
                <c:pt idx="0">
                  <c:v> Adults  (15+) living with HIV </c:v>
                </c:pt>
              </c:strCache>
            </c:strRef>
          </c:tx>
          <c:spPr>
            <a:ln w="38100">
              <a:solidFill>
                <a:srgbClr val="63CDF6"/>
              </a:solidFill>
            </a:ln>
          </c:spPr>
          <c:marker>
            <c:symbol val="none"/>
          </c:marker>
          <c:dLbls>
            <c:dLbl>
              <c:idx val="32"/>
              <c:tx>
                <c:rich>
                  <a:bodyPr/>
                  <a:lstStyle/>
                  <a:p>
                    <a:r>
                      <a:rPr lang="en-US" dirty="0"/>
                      <a:t>74 000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5C3-479E-A3EB-5CD75579DFB8}"/>
                </c:ext>
              </c:extLst>
            </c:dLbl>
            <c:spPr>
              <a:noFill/>
              <a:ln>
                <a:noFill/>
              </a:ln>
              <a:effectLst/>
            </c:spPr>
            <c:txPr>
              <a:bodyPr wrap="square" lIns="38100" tIns="19050" rIns="38100" bIns="19050" anchor="ctr">
                <a:spAutoFit/>
              </a:bodyPr>
              <a:lstStyle/>
              <a:p>
                <a:pPr>
                  <a:defRPr>
                    <a:solidFill>
                      <a:srgbClr val="0099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PLHIV'!$D$2:$D$34</c:f>
              <c:numCache>
                <c:formatCode>_-* #,##0_-;\-* #,##0_-;_-* "-"??_-;_-@_-</c:formatCode>
                <c:ptCount val="33"/>
                <c:pt idx="0">
                  <c:v>385</c:v>
                </c:pt>
                <c:pt idx="1">
                  <c:v>1365</c:v>
                </c:pt>
                <c:pt idx="2">
                  <c:v>4217</c:v>
                </c:pt>
                <c:pt idx="3">
                  <c:v>10091</c:v>
                </c:pt>
                <c:pt idx="4">
                  <c:v>19139</c:v>
                </c:pt>
                <c:pt idx="5">
                  <c:v>30809</c:v>
                </c:pt>
                <c:pt idx="6">
                  <c:v>43585</c:v>
                </c:pt>
                <c:pt idx="7">
                  <c:v>55391</c:v>
                </c:pt>
                <c:pt idx="8">
                  <c:v>67096</c:v>
                </c:pt>
                <c:pt idx="9">
                  <c:v>73947</c:v>
                </c:pt>
                <c:pt idx="10">
                  <c:v>77755</c:v>
                </c:pt>
                <c:pt idx="11">
                  <c:v>79339</c:v>
                </c:pt>
                <c:pt idx="12">
                  <c:v>79661</c:v>
                </c:pt>
                <c:pt idx="13">
                  <c:v>79175</c:v>
                </c:pt>
                <c:pt idx="14">
                  <c:v>78352</c:v>
                </c:pt>
                <c:pt idx="15">
                  <c:v>77440</c:v>
                </c:pt>
                <c:pt idx="16">
                  <c:v>76766</c:v>
                </c:pt>
                <c:pt idx="17">
                  <c:v>76533</c:v>
                </c:pt>
                <c:pt idx="18">
                  <c:v>76451</c:v>
                </c:pt>
                <c:pt idx="19">
                  <c:v>76513</c:v>
                </c:pt>
                <c:pt idx="20">
                  <c:v>76652</c:v>
                </c:pt>
                <c:pt idx="21">
                  <c:v>76756</c:v>
                </c:pt>
                <c:pt idx="22">
                  <c:v>76695</c:v>
                </c:pt>
                <c:pt idx="23">
                  <c:v>76405</c:v>
                </c:pt>
                <c:pt idx="24">
                  <c:v>75962</c:v>
                </c:pt>
                <c:pt idx="25">
                  <c:v>75454</c:v>
                </c:pt>
                <c:pt idx="26">
                  <c:v>75008</c:v>
                </c:pt>
                <c:pt idx="27">
                  <c:v>74617</c:v>
                </c:pt>
                <c:pt idx="28">
                  <c:v>74263</c:v>
                </c:pt>
                <c:pt idx="29">
                  <c:v>74017</c:v>
                </c:pt>
                <c:pt idx="30">
                  <c:v>73904</c:v>
                </c:pt>
                <c:pt idx="31">
                  <c:v>73735</c:v>
                </c:pt>
                <c:pt idx="32">
                  <c:v>73626</c:v>
                </c:pt>
              </c:numCache>
            </c:numRef>
          </c:val>
          <c:smooth val="0"/>
          <c:extLst>
            <c:ext xmlns:c16="http://schemas.microsoft.com/office/drawing/2014/chart" uri="{C3380CC4-5D6E-409C-BE32-E72D297353CC}">
              <c16:uniqueId val="{00000001-C5C3-479E-A3EB-5CD75579DFB8}"/>
            </c:ext>
          </c:extLst>
        </c:ser>
        <c:ser>
          <c:idx val="1"/>
          <c:order val="1"/>
          <c:tx>
            <c:strRef>
              <c:f>'15+ PLHIV'!$E$1</c:f>
              <c:strCache>
                <c:ptCount val="1"/>
                <c:pt idx="0">
                  <c:v> Adults Lower bound </c:v>
                </c:pt>
              </c:strCache>
            </c:strRef>
          </c:tx>
          <c:spPr>
            <a:ln w="22225">
              <a:solidFill>
                <a:srgbClr val="63CDF6"/>
              </a:solidFill>
              <a:prstDash val="sysDot"/>
            </a:ln>
          </c:spPr>
          <c:marker>
            <c:symbol val="none"/>
          </c:marker>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PLHIV'!$E$2:$E$34</c:f>
              <c:numCache>
                <c:formatCode>_-* #,##0_-;\-* #,##0_-;_-* "-"??_-;_-@_-</c:formatCode>
                <c:ptCount val="33"/>
                <c:pt idx="0">
                  <c:v>321</c:v>
                </c:pt>
                <c:pt idx="1">
                  <c:v>1138</c:v>
                </c:pt>
                <c:pt idx="2">
                  <c:v>3512</c:v>
                </c:pt>
                <c:pt idx="3">
                  <c:v>8413</c:v>
                </c:pt>
                <c:pt idx="4">
                  <c:v>15993</c:v>
                </c:pt>
                <c:pt idx="5">
                  <c:v>25803</c:v>
                </c:pt>
                <c:pt idx="6">
                  <c:v>36609</c:v>
                </c:pt>
                <c:pt idx="7">
                  <c:v>46620</c:v>
                </c:pt>
                <c:pt idx="8">
                  <c:v>56685</c:v>
                </c:pt>
                <c:pt idx="9">
                  <c:v>62659</c:v>
                </c:pt>
                <c:pt idx="10">
                  <c:v>66143</c:v>
                </c:pt>
                <c:pt idx="11">
                  <c:v>67855</c:v>
                </c:pt>
                <c:pt idx="12">
                  <c:v>68417</c:v>
                </c:pt>
                <c:pt idx="13">
                  <c:v>68253</c:v>
                </c:pt>
                <c:pt idx="14">
                  <c:v>67642</c:v>
                </c:pt>
                <c:pt idx="15">
                  <c:v>66825</c:v>
                </c:pt>
                <c:pt idx="16">
                  <c:v>66035</c:v>
                </c:pt>
                <c:pt idx="17">
                  <c:v>65521</c:v>
                </c:pt>
                <c:pt idx="18">
                  <c:v>65868</c:v>
                </c:pt>
                <c:pt idx="19">
                  <c:v>66405</c:v>
                </c:pt>
                <c:pt idx="20">
                  <c:v>66429</c:v>
                </c:pt>
                <c:pt idx="21">
                  <c:v>66708</c:v>
                </c:pt>
                <c:pt idx="22">
                  <c:v>66267</c:v>
                </c:pt>
                <c:pt idx="23">
                  <c:v>65881</c:v>
                </c:pt>
                <c:pt idx="24">
                  <c:v>65534</c:v>
                </c:pt>
                <c:pt idx="25">
                  <c:v>65281</c:v>
                </c:pt>
                <c:pt idx="26">
                  <c:v>64857</c:v>
                </c:pt>
                <c:pt idx="27">
                  <c:v>64232</c:v>
                </c:pt>
                <c:pt idx="28">
                  <c:v>63609</c:v>
                </c:pt>
                <c:pt idx="29">
                  <c:v>62789</c:v>
                </c:pt>
                <c:pt idx="30">
                  <c:v>62226</c:v>
                </c:pt>
                <c:pt idx="31">
                  <c:v>61700</c:v>
                </c:pt>
                <c:pt idx="32">
                  <c:v>61278</c:v>
                </c:pt>
              </c:numCache>
            </c:numRef>
          </c:val>
          <c:smooth val="0"/>
          <c:extLst>
            <c:ext xmlns:c16="http://schemas.microsoft.com/office/drawing/2014/chart" uri="{C3380CC4-5D6E-409C-BE32-E72D297353CC}">
              <c16:uniqueId val="{00000002-C5C3-479E-A3EB-5CD75579DFB8}"/>
            </c:ext>
          </c:extLst>
        </c:ser>
        <c:ser>
          <c:idx val="2"/>
          <c:order val="2"/>
          <c:tx>
            <c:strRef>
              <c:f>'15+ PLHIV'!$F$1</c:f>
              <c:strCache>
                <c:ptCount val="1"/>
                <c:pt idx="0">
                  <c:v> Adults Upper bound </c:v>
                </c:pt>
              </c:strCache>
            </c:strRef>
          </c:tx>
          <c:spPr>
            <a:ln w="22225">
              <a:solidFill>
                <a:srgbClr val="63CDF6"/>
              </a:solidFill>
              <a:prstDash val="sysDot"/>
            </a:ln>
          </c:spPr>
          <c:marker>
            <c:symbol val="none"/>
          </c:marker>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PLHIV'!$F$2:$F$34</c:f>
              <c:numCache>
                <c:formatCode>_-* #,##0_-;\-* #,##0_-;_-* "-"??_-;_-@_-</c:formatCode>
                <c:ptCount val="33"/>
                <c:pt idx="0">
                  <c:v>436</c:v>
                </c:pt>
                <c:pt idx="1">
                  <c:v>1548</c:v>
                </c:pt>
                <c:pt idx="2">
                  <c:v>4782</c:v>
                </c:pt>
                <c:pt idx="3">
                  <c:v>11442</c:v>
                </c:pt>
                <c:pt idx="4">
                  <c:v>21660</c:v>
                </c:pt>
                <c:pt idx="5">
                  <c:v>34775</c:v>
                </c:pt>
                <c:pt idx="6">
                  <c:v>49145</c:v>
                </c:pt>
                <c:pt idx="7">
                  <c:v>62361</c:v>
                </c:pt>
                <c:pt idx="8">
                  <c:v>75479</c:v>
                </c:pt>
                <c:pt idx="9">
                  <c:v>83053</c:v>
                </c:pt>
                <c:pt idx="10">
                  <c:v>87157</c:v>
                </c:pt>
                <c:pt idx="11">
                  <c:v>88805</c:v>
                </c:pt>
                <c:pt idx="12">
                  <c:v>88967</c:v>
                </c:pt>
                <c:pt idx="13">
                  <c:v>88059</c:v>
                </c:pt>
                <c:pt idx="14">
                  <c:v>86729</c:v>
                </c:pt>
                <c:pt idx="15">
                  <c:v>85487</c:v>
                </c:pt>
                <c:pt idx="16">
                  <c:v>84562</c:v>
                </c:pt>
                <c:pt idx="17">
                  <c:v>84166</c:v>
                </c:pt>
                <c:pt idx="18">
                  <c:v>84355</c:v>
                </c:pt>
                <c:pt idx="19">
                  <c:v>84296</c:v>
                </c:pt>
                <c:pt idx="20">
                  <c:v>84660</c:v>
                </c:pt>
                <c:pt idx="21">
                  <c:v>84821</c:v>
                </c:pt>
                <c:pt idx="22">
                  <c:v>84436</c:v>
                </c:pt>
                <c:pt idx="23">
                  <c:v>84004</c:v>
                </c:pt>
                <c:pt idx="24">
                  <c:v>83905</c:v>
                </c:pt>
                <c:pt idx="25">
                  <c:v>83526</c:v>
                </c:pt>
                <c:pt idx="26">
                  <c:v>82905</c:v>
                </c:pt>
                <c:pt idx="27">
                  <c:v>82891</c:v>
                </c:pt>
                <c:pt idx="28">
                  <c:v>82829</c:v>
                </c:pt>
                <c:pt idx="29">
                  <c:v>83018</c:v>
                </c:pt>
                <c:pt idx="30">
                  <c:v>83276</c:v>
                </c:pt>
                <c:pt idx="31">
                  <c:v>83109</c:v>
                </c:pt>
                <c:pt idx="32">
                  <c:v>83071</c:v>
                </c:pt>
              </c:numCache>
            </c:numRef>
          </c:val>
          <c:smooth val="0"/>
          <c:extLst>
            <c:ext xmlns:c16="http://schemas.microsoft.com/office/drawing/2014/chart" uri="{C3380CC4-5D6E-409C-BE32-E72D297353CC}">
              <c16:uniqueId val="{00000003-C5C3-479E-A3EB-5CD75579DFB8}"/>
            </c:ext>
          </c:extLst>
        </c:ser>
        <c:ser>
          <c:idx val="3"/>
          <c:order val="3"/>
          <c:tx>
            <c:strRef>
              <c:f>'15+ PLHIV'!$G$1</c:f>
              <c:strCache>
                <c:ptCount val="1"/>
                <c:pt idx="0">
                  <c:v> Women  (15+) living with HIV </c:v>
                </c:pt>
              </c:strCache>
            </c:strRef>
          </c:tx>
          <c:spPr>
            <a:ln w="38100">
              <a:solidFill>
                <a:srgbClr val="F26B73"/>
              </a:solidFill>
            </a:ln>
          </c:spPr>
          <c:marker>
            <c:symbol val="none"/>
          </c:marker>
          <c:dLbls>
            <c:dLbl>
              <c:idx val="32"/>
              <c:tx>
                <c:rich>
                  <a:bodyPr/>
                  <a:lstStyle/>
                  <a:p>
                    <a:r>
                      <a:rPr lang="en-US" dirty="0"/>
                      <a:t>36 000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5C3-479E-A3EB-5CD75579DFB8}"/>
                </c:ext>
              </c:extLst>
            </c:dLbl>
            <c:spPr>
              <a:noFill/>
              <a:ln>
                <a:noFill/>
              </a:ln>
              <a:effectLst/>
            </c:spPr>
            <c:txPr>
              <a:bodyPr wrap="square" lIns="38100" tIns="19050" rIns="38100" bIns="19050" anchor="ctr">
                <a:spAutoFit/>
              </a:bodyPr>
              <a:lstStyle/>
              <a:p>
                <a:pPr>
                  <a:defRPr>
                    <a:solidFill>
                      <a:srgbClr val="FF5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PLHIV'!$G$2:$G$34</c:f>
              <c:numCache>
                <c:formatCode>_-* #,##0_-;\-* #,##0_-;_-* "-"??_-;_-@_-</c:formatCode>
                <c:ptCount val="33"/>
                <c:pt idx="0">
                  <c:v>167</c:v>
                </c:pt>
                <c:pt idx="1">
                  <c:v>586</c:v>
                </c:pt>
                <c:pt idx="2">
                  <c:v>1759</c:v>
                </c:pt>
                <c:pt idx="3">
                  <c:v>4140</c:v>
                </c:pt>
                <c:pt idx="4">
                  <c:v>7845</c:v>
                </c:pt>
                <c:pt idx="5">
                  <c:v>12677</c:v>
                </c:pt>
                <c:pt idx="6">
                  <c:v>18099</c:v>
                </c:pt>
                <c:pt idx="7">
                  <c:v>23404</c:v>
                </c:pt>
                <c:pt idx="8">
                  <c:v>29153</c:v>
                </c:pt>
                <c:pt idx="9">
                  <c:v>32974</c:v>
                </c:pt>
                <c:pt idx="10">
                  <c:v>35615</c:v>
                </c:pt>
                <c:pt idx="11">
                  <c:v>37243</c:v>
                </c:pt>
                <c:pt idx="12">
                  <c:v>38230</c:v>
                </c:pt>
                <c:pt idx="13">
                  <c:v>38751</c:v>
                </c:pt>
                <c:pt idx="14">
                  <c:v>39008</c:v>
                </c:pt>
                <c:pt idx="15">
                  <c:v>39089</c:v>
                </c:pt>
                <c:pt idx="16">
                  <c:v>39157</c:v>
                </c:pt>
                <c:pt idx="17">
                  <c:v>39361</c:v>
                </c:pt>
                <c:pt idx="18">
                  <c:v>39566</c:v>
                </c:pt>
                <c:pt idx="19">
                  <c:v>39779</c:v>
                </c:pt>
                <c:pt idx="20">
                  <c:v>39982</c:v>
                </c:pt>
                <c:pt idx="21">
                  <c:v>40130</c:v>
                </c:pt>
                <c:pt idx="22">
                  <c:v>40145</c:v>
                </c:pt>
                <c:pt idx="23">
                  <c:v>39995</c:v>
                </c:pt>
                <c:pt idx="24">
                  <c:v>39715</c:v>
                </c:pt>
                <c:pt idx="25">
                  <c:v>39351</c:v>
                </c:pt>
                <c:pt idx="26">
                  <c:v>38964</c:v>
                </c:pt>
                <c:pt idx="27">
                  <c:v>38579</c:v>
                </c:pt>
                <c:pt idx="28">
                  <c:v>38194</c:v>
                </c:pt>
                <c:pt idx="29">
                  <c:v>37800</c:v>
                </c:pt>
                <c:pt idx="30">
                  <c:v>37406</c:v>
                </c:pt>
                <c:pt idx="31">
                  <c:v>36934</c:v>
                </c:pt>
                <c:pt idx="32">
                  <c:v>36469</c:v>
                </c:pt>
              </c:numCache>
            </c:numRef>
          </c:val>
          <c:smooth val="0"/>
          <c:extLst>
            <c:ext xmlns:c16="http://schemas.microsoft.com/office/drawing/2014/chart" uri="{C3380CC4-5D6E-409C-BE32-E72D297353CC}">
              <c16:uniqueId val="{00000005-C5C3-479E-A3EB-5CD75579DFB8}"/>
            </c:ext>
          </c:extLst>
        </c:ser>
        <c:ser>
          <c:idx val="4"/>
          <c:order val="4"/>
          <c:tx>
            <c:strRef>
              <c:f>'15+ PLHIV'!$H$1</c:f>
              <c:strCache>
                <c:ptCount val="1"/>
                <c:pt idx="0">
                  <c:v> Women Lower bound </c:v>
                </c:pt>
              </c:strCache>
            </c:strRef>
          </c:tx>
          <c:spPr>
            <a:ln w="22225">
              <a:solidFill>
                <a:srgbClr val="F26B73"/>
              </a:solidFill>
              <a:prstDash val="sysDot"/>
            </a:ln>
          </c:spPr>
          <c:marker>
            <c:symbol val="none"/>
          </c:marker>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PLHIV'!$H$2:$H$34</c:f>
              <c:numCache>
                <c:formatCode>_-* #,##0_-;\-* #,##0_-;_-* "-"??_-;_-@_-</c:formatCode>
                <c:ptCount val="33"/>
                <c:pt idx="0">
                  <c:v>140</c:v>
                </c:pt>
                <c:pt idx="1">
                  <c:v>486</c:v>
                </c:pt>
                <c:pt idx="2">
                  <c:v>1469</c:v>
                </c:pt>
                <c:pt idx="3">
                  <c:v>3443</c:v>
                </c:pt>
                <c:pt idx="4">
                  <c:v>6520</c:v>
                </c:pt>
                <c:pt idx="5">
                  <c:v>10564</c:v>
                </c:pt>
                <c:pt idx="6">
                  <c:v>15157</c:v>
                </c:pt>
                <c:pt idx="7">
                  <c:v>19743</c:v>
                </c:pt>
                <c:pt idx="8">
                  <c:v>24561</c:v>
                </c:pt>
                <c:pt idx="9">
                  <c:v>27805</c:v>
                </c:pt>
                <c:pt idx="10">
                  <c:v>30249</c:v>
                </c:pt>
                <c:pt idx="11">
                  <c:v>31612</c:v>
                </c:pt>
                <c:pt idx="12">
                  <c:v>32444</c:v>
                </c:pt>
                <c:pt idx="13">
                  <c:v>32941</c:v>
                </c:pt>
                <c:pt idx="14">
                  <c:v>33221</c:v>
                </c:pt>
                <c:pt idx="15">
                  <c:v>33398</c:v>
                </c:pt>
                <c:pt idx="16">
                  <c:v>33584</c:v>
                </c:pt>
                <c:pt idx="17">
                  <c:v>33986</c:v>
                </c:pt>
                <c:pt idx="18">
                  <c:v>34260</c:v>
                </c:pt>
                <c:pt idx="19">
                  <c:v>34601</c:v>
                </c:pt>
                <c:pt idx="20">
                  <c:v>34731</c:v>
                </c:pt>
                <c:pt idx="21">
                  <c:v>34831</c:v>
                </c:pt>
                <c:pt idx="22">
                  <c:v>34779</c:v>
                </c:pt>
                <c:pt idx="23">
                  <c:v>34347</c:v>
                </c:pt>
                <c:pt idx="24">
                  <c:v>34075</c:v>
                </c:pt>
                <c:pt idx="25">
                  <c:v>33563</c:v>
                </c:pt>
                <c:pt idx="26">
                  <c:v>33497</c:v>
                </c:pt>
                <c:pt idx="27">
                  <c:v>33237</c:v>
                </c:pt>
                <c:pt idx="28">
                  <c:v>32703</c:v>
                </c:pt>
                <c:pt idx="29">
                  <c:v>32164</c:v>
                </c:pt>
                <c:pt idx="30">
                  <c:v>31603</c:v>
                </c:pt>
                <c:pt idx="31">
                  <c:v>31050</c:v>
                </c:pt>
                <c:pt idx="32">
                  <c:v>30487</c:v>
                </c:pt>
              </c:numCache>
            </c:numRef>
          </c:val>
          <c:smooth val="0"/>
          <c:extLst>
            <c:ext xmlns:c16="http://schemas.microsoft.com/office/drawing/2014/chart" uri="{C3380CC4-5D6E-409C-BE32-E72D297353CC}">
              <c16:uniqueId val="{00000006-C5C3-479E-A3EB-5CD75579DFB8}"/>
            </c:ext>
          </c:extLst>
        </c:ser>
        <c:ser>
          <c:idx val="5"/>
          <c:order val="5"/>
          <c:tx>
            <c:strRef>
              <c:f>'15+ PLHIV'!$I$1</c:f>
              <c:strCache>
                <c:ptCount val="1"/>
                <c:pt idx="0">
                  <c:v> Women Upper bound </c:v>
                </c:pt>
              </c:strCache>
            </c:strRef>
          </c:tx>
          <c:spPr>
            <a:ln w="22225">
              <a:solidFill>
                <a:srgbClr val="F26B73"/>
              </a:solidFill>
              <a:prstDash val="sysDot"/>
            </a:ln>
          </c:spPr>
          <c:marker>
            <c:symbol val="none"/>
          </c:marker>
          <c:cat>
            <c:numRef>
              <c:f>'15+ PLHIV'!$C$2:$C$34</c:f>
              <c:numCache>
                <c:formatCode>General</c:formatCode>
                <c:ptCount val="33"/>
                <c:pt idx="0">
                  <c:v>1990</c:v>
                </c:pt>
                <c:pt idx="5">
                  <c:v>1995</c:v>
                </c:pt>
                <c:pt idx="10">
                  <c:v>2000</c:v>
                </c:pt>
                <c:pt idx="15">
                  <c:v>2005</c:v>
                </c:pt>
                <c:pt idx="20">
                  <c:v>2010</c:v>
                </c:pt>
                <c:pt idx="25">
                  <c:v>2015</c:v>
                </c:pt>
                <c:pt idx="30">
                  <c:v>2020</c:v>
                </c:pt>
                <c:pt idx="32">
                  <c:v>2022</c:v>
                </c:pt>
              </c:numCache>
            </c:numRef>
          </c:cat>
          <c:val>
            <c:numRef>
              <c:f>'15+ PLHIV'!$I$2:$I$34</c:f>
              <c:numCache>
                <c:formatCode>_-* #,##0_-;\-* #,##0_-;_-* "-"??_-;_-@_-</c:formatCode>
                <c:ptCount val="33"/>
                <c:pt idx="0">
                  <c:v>191</c:v>
                </c:pt>
                <c:pt idx="1">
                  <c:v>666</c:v>
                </c:pt>
                <c:pt idx="2">
                  <c:v>2007</c:v>
                </c:pt>
                <c:pt idx="3">
                  <c:v>4700</c:v>
                </c:pt>
                <c:pt idx="4">
                  <c:v>8888</c:v>
                </c:pt>
                <c:pt idx="5">
                  <c:v>14323</c:v>
                </c:pt>
                <c:pt idx="6">
                  <c:v>20425</c:v>
                </c:pt>
                <c:pt idx="7">
                  <c:v>26324</c:v>
                </c:pt>
                <c:pt idx="8">
                  <c:v>32708</c:v>
                </c:pt>
                <c:pt idx="9">
                  <c:v>36830</c:v>
                </c:pt>
                <c:pt idx="10">
                  <c:v>39685</c:v>
                </c:pt>
                <c:pt idx="11">
                  <c:v>41490</c:v>
                </c:pt>
                <c:pt idx="12">
                  <c:v>42402</c:v>
                </c:pt>
                <c:pt idx="13">
                  <c:v>42826</c:v>
                </c:pt>
                <c:pt idx="14">
                  <c:v>43228</c:v>
                </c:pt>
                <c:pt idx="15">
                  <c:v>43288</c:v>
                </c:pt>
                <c:pt idx="16">
                  <c:v>43165</c:v>
                </c:pt>
                <c:pt idx="17">
                  <c:v>43360</c:v>
                </c:pt>
                <c:pt idx="18">
                  <c:v>43597</c:v>
                </c:pt>
                <c:pt idx="19">
                  <c:v>43941</c:v>
                </c:pt>
                <c:pt idx="20">
                  <c:v>44155</c:v>
                </c:pt>
                <c:pt idx="21">
                  <c:v>44390</c:v>
                </c:pt>
                <c:pt idx="22">
                  <c:v>44586</c:v>
                </c:pt>
                <c:pt idx="23">
                  <c:v>44482</c:v>
                </c:pt>
                <c:pt idx="24">
                  <c:v>44240</c:v>
                </c:pt>
                <c:pt idx="25">
                  <c:v>43938</c:v>
                </c:pt>
                <c:pt idx="26">
                  <c:v>43660</c:v>
                </c:pt>
                <c:pt idx="27">
                  <c:v>43406</c:v>
                </c:pt>
                <c:pt idx="28">
                  <c:v>43317</c:v>
                </c:pt>
                <c:pt idx="29">
                  <c:v>43123</c:v>
                </c:pt>
                <c:pt idx="30">
                  <c:v>42825</c:v>
                </c:pt>
                <c:pt idx="31">
                  <c:v>42479</c:v>
                </c:pt>
                <c:pt idx="32">
                  <c:v>42181</c:v>
                </c:pt>
              </c:numCache>
            </c:numRef>
          </c:val>
          <c:smooth val="0"/>
          <c:extLst>
            <c:ext xmlns:c16="http://schemas.microsoft.com/office/drawing/2014/chart" uri="{C3380CC4-5D6E-409C-BE32-E72D297353CC}">
              <c16:uniqueId val="{00000007-C5C3-479E-A3EB-5CD75579DFB8}"/>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25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63525617891513564"/>
        </c:manualLayout>
      </c:layout>
      <c:barChart>
        <c:barDir val="col"/>
        <c:grouping val="clustered"/>
        <c:varyColors val="0"/>
        <c:ser>
          <c:idx val="0"/>
          <c:order val="0"/>
          <c:tx>
            <c:strRef>
              <c:f>'Consistent Cd use MSM TG '!$C$4</c:f>
              <c:strCache>
                <c:ptCount val="1"/>
                <c:pt idx="0">
                  <c:v>2010</c:v>
                </c:pt>
              </c:strCache>
            </c:strRef>
          </c:tx>
          <c:spPr>
            <a:solidFill>
              <a:srgbClr val="33CCCC"/>
            </a:solidFill>
            <a:ln>
              <a:noFill/>
            </a:ln>
          </c:spPr>
          <c:invertIfNegative val="0"/>
          <c:dPt>
            <c:idx val="0"/>
            <c:invertIfNegative val="0"/>
            <c:bubble3D val="0"/>
            <c:extLst>
              <c:ext xmlns:c16="http://schemas.microsoft.com/office/drawing/2014/chart" uri="{C3380CC4-5D6E-409C-BE32-E72D297353CC}">
                <c16:uniqueId val="{00000000-0050-4335-9AAC-94A873103F10}"/>
              </c:ext>
            </c:extLst>
          </c:dPt>
          <c:dPt>
            <c:idx val="1"/>
            <c:invertIfNegative val="0"/>
            <c:bubble3D val="0"/>
            <c:extLst>
              <c:ext xmlns:c16="http://schemas.microsoft.com/office/drawing/2014/chart" uri="{C3380CC4-5D6E-409C-BE32-E72D297353CC}">
                <c16:uniqueId val="{00000001-0050-4335-9AAC-94A873103F10}"/>
              </c:ext>
            </c:extLst>
          </c:dPt>
          <c:dPt>
            <c:idx val="2"/>
            <c:invertIfNegative val="0"/>
            <c:bubble3D val="0"/>
            <c:extLst>
              <c:ext xmlns:c16="http://schemas.microsoft.com/office/drawing/2014/chart" uri="{C3380CC4-5D6E-409C-BE32-E72D297353CC}">
                <c16:uniqueId val="{00000002-0050-4335-9AAC-94A873103F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Cd use MSM TG '!$B$5:$B$7</c:f>
              <c:strCache>
                <c:ptCount val="3"/>
                <c:pt idx="0">
                  <c:v>With non-commercial sex partner</c:v>
                </c:pt>
                <c:pt idx="1">
                  <c:v>With male paid partner</c:v>
                </c:pt>
                <c:pt idx="2">
                  <c:v>With male paying partner</c:v>
                </c:pt>
              </c:strCache>
            </c:strRef>
          </c:cat>
          <c:val>
            <c:numRef>
              <c:f>'Consistent Cd use MSM TG '!$C$5:$C$7</c:f>
              <c:numCache>
                <c:formatCode>0</c:formatCode>
                <c:ptCount val="3"/>
                <c:pt idx="1">
                  <c:v>55.3</c:v>
                </c:pt>
                <c:pt idx="2">
                  <c:v>57</c:v>
                </c:pt>
              </c:numCache>
            </c:numRef>
          </c:val>
          <c:extLst>
            <c:ext xmlns:c16="http://schemas.microsoft.com/office/drawing/2014/chart" uri="{C3380CC4-5D6E-409C-BE32-E72D297353CC}">
              <c16:uniqueId val="{00000003-0050-4335-9AAC-94A873103F10}"/>
            </c:ext>
          </c:extLst>
        </c:ser>
        <c:ser>
          <c:idx val="1"/>
          <c:order val="1"/>
          <c:tx>
            <c:strRef>
              <c:f>'Consistent Cd use MSM TG '!$D$4</c:f>
              <c:strCache>
                <c:ptCount val="1"/>
                <c:pt idx="0">
                  <c:v>2019</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'Consistent Cd use MSM TG '!$B$5:$B$7</c:f>
              <c:strCache>
                <c:ptCount val="3"/>
                <c:pt idx="0">
                  <c:v>With non-commercial sex partner</c:v>
                </c:pt>
                <c:pt idx="1">
                  <c:v>With male paid partner</c:v>
                </c:pt>
                <c:pt idx="2">
                  <c:v>With male paying partner</c:v>
                </c:pt>
              </c:strCache>
            </c:strRef>
          </c:cat>
          <c:val>
            <c:numRef>
              <c:f>'Consistent Cd use MSM TG '!$D$5:$D$7</c:f>
              <c:numCache>
                <c:formatCode>0</c:formatCode>
                <c:ptCount val="3"/>
                <c:pt idx="0">
                  <c:v>30.5</c:v>
                </c:pt>
                <c:pt idx="1">
                  <c:v>50.3</c:v>
                </c:pt>
                <c:pt idx="2">
                  <c:v>49.7</c:v>
                </c:pt>
              </c:numCache>
            </c:numRef>
          </c:val>
          <c:extLst>
            <c:ext xmlns:c16="http://schemas.microsoft.com/office/drawing/2014/chart" uri="{C3380CC4-5D6E-409C-BE32-E72D297353CC}">
              <c16:uniqueId val="{00000004-0050-4335-9AAC-94A873103F10}"/>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90288713914E-2"/>
              <c:y val="5.3857177887366152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33594457669535494"/>
          <c:y val="0.9068131384797975"/>
          <c:w val="0.34942867606665445"/>
          <c:h val="7.3746409766964602E-2"/>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7368528513767729"/>
          <c:h val="0.60515196850393704"/>
        </c:manualLayout>
      </c:layout>
      <c:barChart>
        <c:barDir val="col"/>
        <c:grouping val="clustered"/>
        <c:varyColors val="0"/>
        <c:ser>
          <c:idx val="0"/>
          <c:order val="0"/>
          <c:tx>
            <c:strRef>
              <c:f>'Consistent Cd use MSM TG '!$C$11</c:f>
              <c:strCache>
                <c:ptCount val="1"/>
                <c:pt idx="0">
                  <c:v>2012</c:v>
                </c:pt>
              </c:strCache>
            </c:strRef>
          </c:tx>
          <c:spPr>
            <a:solidFill>
              <a:srgbClr val="FF9900"/>
            </a:solidFill>
            <a:ln>
              <a:noFill/>
            </a:ln>
          </c:spPr>
          <c:invertIfNegative val="0"/>
          <c:dPt>
            <c:idx val="0"/>
            <c:invertIfNegative val="0"/>
            <c:bubble3D val="0"/>
            <c:extLst>
              <c:ext xmlns:c16="http://schemas.microsoft.com/office/drawing/2014/chart" uri="{C3380CC4-5D6E-409C-BE32-E72D297353CC}">
                <c16:uniqueId val="{00000000-6293-4194-9D81-5A233D6641FD}"/>
              </c:ext>
            </c:extLst>
          </c:dPt>
          <c:dPt>
            <c:idx val="1"/>
            <c:invertIfNegative val="0"/>
            <c:bubble3D val="0"/>
            <c:extLst>
              <c:ext xmlns:c16="http://schemas.microsoft.com/office/drawing/2014/chart" uri="{C3380CC4-5D6E-409C-BE32-E72D297353CC}">
                <c16:uniqueId val="{00000001-6293-4194-9D81-5A233D6641FD}"/>
              </c:ext>
            </c:extLst>
          </c:dPt>
          <c:dPt>
            <c:idx val="2"/>
            <c:invertIfNegative val="0"/>
            <c:bubble3D val="0"/>
            <c:extLst>
              <c:ext xmlns:c16="http://schemas.microsoft.com/office/drawing/2014/chart" uri="{C3380CC4-5D6E-409C-BE32-E72D297353CC}">
                <c16:uniqueId val="{00000002-6293-4194-9D81-5A233D6641F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Cd use MSM TG '!$B$12:$B$14</c:f>
              <c:strCache>
                <c:ptCount val="3"/>
                <c:pt idx="0">
                  <c:v>With non-commercial sex partner</c:v>
                </c:pt>
                <c:pt idx="1">
                  <c:v>With male paid partner</c:v>
                </c:pt>
                <c:pt idx="2">
                  <c:v>With male paying partner</c:v>
                </c:pt>
              </c:strCache>
            </c:strRef>
          </c:cat>
          <c:val>
            <c:numRef>
              <c:f>'Consistent Cd use MSM TG '!$C$12:$C$14</c:f>
              <c:numCache>
                <c:formatCode>0</c:formatCode>
                <c:ptCount val="3"/>
                <c:pt idx="0">
                  <c:v>44.9</c:v>
                </c:pt>
                <c:pt idx="1">
                  <c:v>20.3</c:v>
                </c:pt>
                <c:pt idx="2">
                  <c:v>48</c:v>
                </c:pt>
              </c:numCache>
            </c:numRef>
          </c:val>
          <c:extLst>
            <c:ext xmlns:c16="http://schemas.microsoft.com/office/drawing/2014/chart" uri="{C3380CC4-5D6E-409C-BE32-E72D297353CC}">
              <c16:uniqueId val="{00000003-6293-4194-9D81-5A233D6641FD}"/>
            </c:ext>
          </c:extLst>
        </c:ser>
        <c:ser>
          <c:idx val="1"/>
          <c:order val="1"/>
          <c:tx>
            <c:strRef>
              <c:f>'Consistent Cd use MSM TG '!$D$11</c:f>
              <c:strCache>
                <c:ptCount val="1"/>
                <c:pt idx="0">
                  <c:v>2016</c:v>
                </c:pt>
              </c:strCache>
            </c:strRef>
          </c:tx>
          <c:spPr>
            <a:solidFill>
              <a:srgbClr val="00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'Consistent Cd use MSM TG '!$B$12:$B$14</c:f>
              <c:strCache>
                <c:ptCount val="3"/>
                <c:pt idx="0">
                  <c:v>With non-commercial sex partner</c:v>
                </c:pt>
                <c:pt idx="1">
                  <c:v>With male paid partner</c:v>
                </c:pt>
                <c:pt idx="2">
                  <c:v>With male paying partner</c:v>
                </c:pt>
              </c:strCache>
            </c:strRef>
          </c:cat>
          <c:val>
            <c:numRef>
              <c:f>'Consistent Cd use MSM TG '!$D$12:$D$14</c:f>
              <c:numCache>
                <c:formatCode>0</c:formatCode>
                <c:ptCount val="3"/>
                <c:pt idx="0">
                  <c:v>37.9</c:v>
                </c:pt>
                <c:pt idx="1">
                  <c:v>39.1</c:v>
                </c:pt>
                <c:pt idx="2">
                  <c:v>51.2</c:v>
                </c:pt>
              </c:numCache>
            </c:numRef>
          </c:val>
          <c:extLst>
            <c:ext xmlns:c16="http://schemas.microsoft.com/office/drawing/2014/chart" uri="{C3380CC4-5D6E-409C-BE32-E72D297353CC}">
              <c16:uniqueId val="{00000004-6293-4194-9D81-5A233D6641FD}"/>
            </c:ext>
          </c:extLst>
        </c:ser>
        <c:ser>
          <c:idx val="2"/>
          <c:order val="2"/>
          <c:tx>
            <c:strRef>
              <c:f>'Consistent Cd use MSM TG '!$E$11</c:f>
              <c:strCache>
                <c:ptCount val="1"/>
                <c:pt idx="0">
                  <c:v>2019</c:v>
                </c:pt>
              </c:strCache>
            </c:strRef>
          </c:tx>
          <c:spPr>
            <a:solidFill>
              <a:srgbClr val="CC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'Consistent Cd use MSM TG '!$B$12:$B$14</c:f>
              <c:strCache>
                <c:ptCount val="3"/>
                <c:pt idx="0">
                  <c:v>With non-commercial sex partner</c:v>
                </c:pt>
                <c:pt idx="1">
                  <c:v>With male paid partner</c:v>
                </c:pt>
                <c:pt idx="2">
                  <c:v>With male paying partner</c:v>
                </c:pt>
              </c:strCache>
            </c:strRef>
          </c:cat>
          <c:val>
            <c:numRef>
              <c:f>'Consistent Cd use MSM TG '!$E$12:$E$14</c:f>
              <c:numCache>
                <c:formatCode>0</c:formatCode>
                <c:ptCount val="3"/>
                <c:pt idx="0">
                  <c:v>23.4</c:v>
                </c:pt>
                <c:pt idx="1">
                  <c:v>56.1</c:v>
                </c:pt>
                <c:pt idx="2">
                  <c:v>56.3</c:v>
                </c:pt>
              </c:numCache>
            </c:numRef>
          </c:val>
          <c:extLst>
            <c:ext xmlns:c16="http://schemas.microsoft.com/office/drawing/2014/chart" uri="{C3380CC4-5D6E-409C-BE32-E72D297353CC}">
              <c16:uniqueId val="{00000005-6293-4194-9D81-5A233D6641FD}"/>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585981049963E-2"/>
              <c:y val="5.8481206015529814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18650229658792647"/>
          <c:y val="0.90413097112860896"/>
          <c:w val="0.61449540682414694"/>
          <c:h val="7.5869028871391075E-2"/>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2"/>
          <c:y val="0.14927267424905219"/>
          <c:w val="0.83808229616459229"/>
          <c:h val="0.73743102945465155"/>
        </c:manualLayout>
      </c:layout>
      <c:barChart>
        <c:barDir val="col"/>
        <c:grouping val="clustered"/>
        <c:varyColors val="0"/>
        <c:ser>
          <c:idx val="0"/>
          <c:order val="0"/>
          <c:tx>
            <c:strRef>
              <c:f>'PWID condom use by partner'!$A$36</c:f>
              <c:strCache>
                <c:ptCount val="1"/>
                <c:pt idx="0">
                  <c:v>with non-paid partners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 by partner'!$B$35:$C$35</c:f>
              <c:strCache>
                <c:ptCount val="2"/>
                <c:pt idx="0">
                  <c:v>Sexual activity</c:v>
                </c:pt>
                <c:pt idx="1">
                  <c:v>Consistent condom use</c:v>
                </c:pt>
              </c:strCache>
            </c:strRef>
          </c:cat>
          <c:val>
            <c:numRef>
              <c:f>'PWID condom use by partner'!$B$36:$C$36</c:f>
              <c:numCache>
                <c:formatCode>0</c:formatCode>
                <c:ptCount val="2"/>
                <c:pt idx="0">
                  <c:v>60.3</c:v>
                </c:pt>
                <c:pt idx="1">
                  <c:v>8.6</c:v>
                </c:pt>
              </c:numCache>
            </c:numRef>
          </c:val>
          <c:extLst>
            <c:ext xmlns:c16="http://schemas.microsoft.com/office/drawing/2014/chart" uri="{C3380CC4-5D6E-409C-BE32-E72D297353CC}">
              <c16:uniqueId val="{00000000-E83A-4FE9-8428-83416C1A09BB}"/>
            </c:ext>
          </c:extLst>
        </c:ser>
        <c:ser>
          <c:idx val="1"/>
          <c:order val="1"/>
          <c:tx>
            <c:strRef>
              <c:f>'PWID condom use by partner'!$A$37</c:f>
              <c:strCache>
                <c:ptCount val="1"/>
                <c:pt idx="0">
                  <c:v>with paid partners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 by partner'!$B$35:$C$35</c:f>
              <c:strCache>
                <c:ptCount val="2"/>
                <c:pt idx="0">
                  <c:v>Sexual activity</c:v>
                </c:pt>
                <c:pt idx="1">
                  <c:v>Consistent condom use</c:v>
                </c:pt>
              </c:strCache>
            </c:strRef>
          </c:cat>
          <c:val>
            <c:numRef>
              <c:f>'PWID condom use by partner'!$B$37:$C$37</c:f>
              <c:numCache>
                <c:formatCode>0</c:formatCode>
                <c:ptCount val="2"/>
                <c:pt idx="0">
                  <c:v>22.6</c:v>
                </c:pt>
                <c:pt idx="1">
                  <c:v>27.3</c:v>
                </c:pt>
              </c:numCache>
            </c:numRef>
          </c:val>
          <c:extLst>
            <c:ext xmlns:c16="http://schemas.microsoft.com/office/drawing/2014/chart" uri="{C3380CC4-5D6E-409C-BE32-E72D297353CC}">
              <c16:uniqueId val="{00000001-E83A-4FE9-8428-83416C1A09BB}"/>
            </c:ext>
          </c:extLst>
        </c:ser>
        <c:dLbls>
          <c:showLegendKey val="0"/>
          <c:showVal val="0"/>
          <c:showCatName val="0"/>
          <c:showSerName val="0"/>
          <c:showPercent val="0"/>
          <c:showBubbleSize val="0"/>
        </c:dLbls>
        <c:gapWidth val="168"/>
        <c:overlap val="-10"/>
        <c:axId val="159032832"/>
        <c:axId val="159072640"/>
      </c:barChart>
      <c:catAx>
        <c:axId val="159032832"/>
        <c:scaling>
          <c:orientation val="minMax"/>
        </c:scaling>
        <c:delete val="0"/>
        <c:axPos val="b"/>
        <c:numFmt formatCode="General" sourceLinked="0"/>
        <c:majorTickMark val="out"/>
        <c:minorTickMark val="none"/>
        <c:tickLblPos val="nextTo"/>
        <c:crossAx val="159072640"/>
        <c:crosses val="autoZero"/>
        <c:auto val="1"/>
        <c:lblAlgn val="ctr"/>
        <c:lblOffset val="100"/>
        <c:noMultiLvlLbl val="0"/>
      </c:catAx>
      <c:valAx>
        <c:axId val="159072640"/>
        <c:scaling>
          <c:orientation val="minMax"/>
          <c:max val="100"/>
          <c:min val="0"/>
        </c:scaling>
        <c:delete val="0"/>
        <c:axPos val="l"/>
        <c:title>
          <c:tx>
            <c:rich>
              <a:bodyPr rot="0" vert="horz"/>
              <a:lstStyle/>
              <a:p>
                <a:pPr>
                  <a:defRPr/>
                </a:pPr>
                <a:r>
                  <a:rPr lang="en-US"/>
                  <a:t>%</a:t>
                </a:r>
              </a:p>
            </c:rich>
          </c:tx>
          <c:layout>
            <c:manualLayout>
              <c:xMode val="edge"/>
              <c:yMode val="edge"/>
              <c:x val="9.513998250218722E-2"/>
              <c:y val="0.11125138524351123"/>
            </c:manualLayout>
          </c:layout>
          <c:overlay val="0"/>
        </c:title>
        <c:numFmt formatCode="0" sourceLinked="1"/>
        <c:majorTickMark val="out"/>
        <c:minorTickMark val="none"/>
        <c:tickLblPos val="nextTo"/>
        <c:crossAx val="159032832"/>
        <c:crosses val="autoZero"/>
        <c:crossBetween val="between"/>
        <c:majorUnit val="20"/>
      </c:valAx>
    </c:plotArea>
    <c:legend>
      <c:legendPos val="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Arial Nova" panose="020B0504020202020204" pitchFamily="34" charset="0"/>
                <a:ea typeface="+mn-ea"/>
                <a:cs typeface="Calibri" panose="020F0502020204030204" pitchFamily="34" charset="0"/>
              </a:defRPr>
            </a:pPr>
            <a:r>
              <a:rPr lang="en-US"/>
              <a:t>HIV can be treated by regular medication for life </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Arial Nova" panose="020B0504020202020204" pitchFamily="34" charset="0"/>
              <a:ea typeface="+mn-ea"/>
              <a:cs typeface="Calibri" panose="020F0502020204030204" pitchFamily="34" charset="0"/>
            </a:defRPr>
          </a:pPr>
          <a:endParaRPr lang="en-US"/>
        </a:p>
      </c:txPr>
    </c:title>
    <c:autoTitleDeleted val="0"/>
    <c:plotArea>
      <c:layout/>
      <c:barChart>
        <c:barDir val="col"/>
        <c:grouping val="percentStacked"/>
        <c:varyColors val="0"/>
        <c:ser>
          <c:idx val="1"/>
          <c:order val="0"/>
          <c:tx>
            <c:strRef>
              <c:f>Knowledge!$A$8</c:f>
              <c:strCache>
                <c:ptCount val="1"/>
                <c:pt idx="0">
                  <c:v>Agree</c:v>
                </c:pt>
              </c:strCache>
            </c:strRef>
          </c:tx>
          <c:spPr>
            <a:solidFill>
              <a:srgbClr val="00A99A"/>
            </a:solidFill>
            <a:ln>
              <a:noFill/>
            </a:ln>
            <a:effectLst/>
          </c:spPr>
          <c:invertIfNegative val="0"/>
          <c:dPt>
            <c:idx val="9"/>
            <c:invertIfNegative val="0"/>
            <c:bubble3D val="0"/>
            <c:spPr>
              <a:solidFill>
                <a:srgbClr val="00A99A"/>
              </a:solidFill>
              <a:ln>
                <a:noFill/>
              </a:ln>
              <a:effectLst/>
            </c:spPr>
            <c:extLst>
              <c:ext xmlns:c16="http://schemas.microsoft.com/office/drawing/2014/chart" uri="{C3380CC4-5D6E-409C-BE32-E72D297353CC}">
                <c16:uniqueId val="{00000004-05AF-4770-8919-30D3FAE218A9}"/>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Knowledge!$B$6:$K$6</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Knowledge!$B$8:$K$8</c:f>
              <c:numCache>
                <c:formatCode>General</c:formatCode>
                <c:ptCount val="10"/>
                <c:pt idx="0">
                  <c:v>84.9</c:v>
                </c:pt>
                <c:pt idx="1">
                  <c:v>72.8</c:v>
                </c:pt>
                <c:pt idx="2">
                  <c:v>74.599999999999994</c:v>
                </c:pt>
                <c:pt idx="3">
                  <c:v>63.2</c:v>
                </c:pt>
                <c:pt idx="4">
                  <c:v>85</c:v>
                </c:pt>
                <c:pt idx="5">
                  <c:v>87.6</c:v>
                </c:pt>
                <c:pt idx="6">
                  <c:v>76</c:v>
                </c:pt>
                <c:pt idx="7">
                  <c:v>12.3</c:v>
                </c:pt>
                <c:pt idx="8">
                  <c:v>61.9</c:v>
                </c:pt>
                <c:pt idx="9">
                  <c:v>81.5</c:v>
                </c:pt>
              </c:numCache>
            </c:numRef>
          </c:val>
          <c:extLst>
            <c:ext xmlns:c16="http://schemas.microsoft.com/office/drawing/2014/chart" uri="{C3380CC4-5D6E-409C-BE32-E72D297353CC}">
              <c16:uniqueId val="{00000005-05AF-4770-8919-30D3FAE218A9}"/>
            </c:ext>
          </c:extLst>
        </c:ser>
        <c:ser>
          <c:idx val="0"/>
          <c:order val="1"/>
          <c:tx>
            <c:strRef>
              <c:f>Knowledge!$A$7</c:f>
              <c:strCache>
                <c:ptCount val="1"/>
                <c:pt idx="0">
                  <c:v>Disagree</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1-05AF-4770-8919-30D3FAE218A9}"/>
              </c:ext>
            </c:extLst>
          </c:dPt>
          <c:dLbls>
            <c:delete val="1"/>
          </c:dLbls>
          <c:cat>
            <c:strRef>
              <c:f>Knowledge!$B$6:$K$6</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Knowledge!$B$7:$K$7</c:f>
              <c:numCache>
                <c:formatCode>General</c:formatCode>
                <c:ptCount val="10"/>
                <c:pt idx="0">
                  <c:v>5.6</c:v>
                </c:pt>
                <c:pt idx="1">
                  <c:v>3.2</c:v>
                </c:pt>
                <c:pt idx="2">
                  <c:v>8.9</c:v>
                </c:pt>
                <c:pt idx="3">
                  <c:v>14</c:v>
                </c:pt>
                <c:pt idx="4">
                  <c:v>4.4000000000000004</c:v>
                </c:pt>
                <c:pt idx="5">
                  <c:v>5.9</c:v>
                </c:pt>
                <c:pt idx="6">
                  <c:v>4.5999999999999996</c:v>
                </c:pt>
                <c:pt idx="7">
                  <c:v>16.3</c:v>
                </c:pt>
                <c:pt idx="8">
                  <c:v>7.2</c:v>
                </c:pt>
                <c:pt idx="9">
                  <c:v>6.2</c:v>
                </c:pt>
              </c:numCache>
            </c:numRef>
          </c:val>
          <c:extLst>
            <c:ext xmlns:c16="http://schemas.microsoft.com/office/drawing/2014/chart" uri="{C3380CC4-5D6E-409C-BE32-E72D297353CC}">
              <c16:uniqueId val="{00000002-05AF-4770-8919-30D3FAE218A9}"/>
            </c:ext>
          </c:extLst>
        </c:ser>
        <c:ser>
          <c:idx val="2"/>
          <c:order val="2"/>
          <c:tx>
            <c:strRef>
              <c:f>Knowledge!$A$9</c:f>
              <c:strCache>
                <c:ptCount val="1"/>
                <c:pt idx="0">
                  <c:v>Don't know</c:v>
                </c:pt>
              </c:strCache>
            </c:strRef>
          </c:tx>
          <c:spPr>
            <a:solidFill>
              <a:srgbClr val="F79646"/>
            </a:solidFill>
            <a:ln>
              <a:noFill/>
            </a:ln>
            <a:effectLst/>
          </c:spPr>
          <c:invertIfNegative val="0"/>
          <c:dPt>
            <c:idx val="9"/>
            <c:invertIfNegative val="0"/>
            <c:bubble3D val="0"/>
            <c:spPr>
              <a:solidFill>
                <a:srgbClr val="F79646"/>
              </a:solidFill>
              <a:ln>
                <a:noFill/>
              </a:ln>
              <a:effectLst/>
            </c:spPr>
            <c:extLst>
              <c:ext xmlns:c16="http://schemas.microsoft.com/office/drawing/2014/chart" uri="{C3380CC4-5D6E-409C-BE32-E72D297353CC}">
                <c16:uniqueId val="{00000007-05AF-4770-8919-30D3FAE218A9}"/>
              </c:ext>
            </c:extLst>
          </c:dPt>
          <c:dLbls>
            <c:delete val="1"/>
          </c:dLbls>
          <c:cat>
            <c:strRef>
              <c:f>Knowledge!$B$6:$K$6</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Knowledge!$B$9:$K$9</c:f>
              <c:numCache>
                <c:formatCode>General</c:formatCode>
                <c:ptCount val="10"/>
                <c:pt idx="0">
                  <c:v>9.5</c:v>
                </c:pt>
                <c:pt idx="1">
                  <c:v>24.1</c:v>
                </c:pt>
                <c:pt idx="2">
                  <c:v>16.5</c:v>
                </c:pt>
                <c:pt idx="3">
                  <c:v>22.8</c:v>
                </c:pt>
                <c:pt idx="4">
                  <c:v>10.6</c:v>
                </c:pt>
                <c:pt idx="5">
                  <c:v>6.5</c:v>
                </c:pt>
                <c:pt idx="6">
                  <c:v>19.399999999999999</c:v>
                </c:pt>
                <c:pt idx="7">
                  <c:v>71.400000000000006</c:v>
                </c:pt>
                <c:pt idx="8">
                  <c:v>30.9</c:v>
                </c:pt>
                <c:pt idx="9">
                  <c:v>12.3</c:v>
                </c:pt>
              </c:numCache>
            </c:numRef>
          </c:val>
          <c:extLst>
            <c:ext xmlns:c16="http://schemas.microsoft.com/office/drawing/2014/chart" uri="{C3380CC4-5D6E-409C-BE32-E72D297353CC}">
              <c16:uniqueId val="{00000008-05AF-4770-8919-30D3FAE218A9}"/>
            </c:ext>
          </c:extLst>
        </c:ser>
        <c:dLbls>
          <c:showLegendKey val="0"/>
          <c:showVal val="1"/>
          <c:showCatName val="0"/>
          <c:showSerName val="0"/>
          <c:showPercent val="0"/>
          <c:showBubbleSize val="0"/>
        </c:dLbls>
        <c:gapWidth val="75"/>
        <c:overlap val="100"/>
        <c:axId val="632376872"/>
        <c:axId val="632368016"/>
      </c:barChart>
      <c:catAx>
        <c:axId val="63237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crossAx val="632368016"/>
        <c:crosses val="autoZero"/>
        <c:auto val="1"/>
        <c:lblAlgn val="ctr"/>
        <c:lblOffset val="100"/>
        <c:noMultiLvlLbl val="0"/>
      </c:catAx>
      <c:valAx>
        <c:axId val="632368016"/>
        <c:scaling>
          <c:orientation val="minMax"/>
        </c:scaling>
        <c:delete val="1"/>
        <c:axPos val="l"/>
        <c:title>
          <c:tx>
            <c:rich>
              <a:bodyPr rot="-54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crossAx val="632376872"/>
        <c:crosses val="autoZero"/>
        <c:crossBetween val="between"/>
        <c:majorUnit val="0.1"/>
      </c:valAx>
      <c:spPr>
        <a:noFill/>
        <a:ln>
          <a:noFill/>
        </a:ln>
        <a:effectLst/>
      </c:spPr>
    </c:plotArea>
    <c:legend>
      <c:legendPos val="b"/>
      <c:layout>
        <c:manualLayout>
          <c:xMode val="edge"/>
          <c:yMode val="edge"/>
          <c:x val="0.25213749123348284"/>
          <c:y val="0.85699504963812778"/>
          <c:w val="0.53295276083915266"/>
          <c:h val="0.110466558689309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chemeClr val="tx1"/>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5408279770921E-2"/>
          <c:y val="0.17792247122955782"/>
          <c:w val="0.89921350819015911"/>
          <c:h val="0.53664970724813232"/>
        </c:manualLayout>
      </c:layout>
      <c:barChart>
        <c:barDir val="col"/>
        <c:grouping val="percentStacked"/>
        <c:varyColors val="0"/>
        <c:ser>
          <c:idx val="1"/>
          <c:order val="0"/>
          <c:tx>
            <c:strRef>
              <c:f>Knowledge!$A$12</c:f>
              <c:strCache>
                <c:ptCount val="1"/>
                <c:pt idx="0">
                  <c:v>Agree</c:v>
                </c:pt>
              </c:strCache>
            </c:strRef>
          </c:tx>
          <c:spPr>
            <a:solidFill>
              <a:srgbClr val="00A99A"/>
            </a:solidFill>
            <a:ln>
              <a:noFill/>
            </a:ln>
            <a:effectLst/>
          </c:spPr>
          <c:invertIfNegative val="0"/>
          <c:dPt>
            <c:idx val="9"/>
            <c:invertIfNegative val="0"/>
            <c:bubble3D val="0"/>
            <c:spPr>
              <a:solidFill>
                <a:srgbClr val="00A99A"/>
              </a:solidFill>
              <a:ln>
                <a:noFill/>
              </a:ln>
              <a:effectLst/>
            </c:spPr>
            <c:extLst>
              <c:ext xmlns:c16="http://schemas.microsoft.com/office/drawing/2014/chart" uri="{C3380CC4-5D6E-409C-BE32-E72D297353CC}">
                <c16:uniqueId val="{00000004-2072-4DAE-BA7D-6D557F995409}"/>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Knowledge!$B$10:$K$10</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Knowledge!$B$12:$K$12</c:f>
              <c:numCache>
                <c:formatCode>General</c:formatCode>
                <c:ptCount val="10"/>
                <c:pt idx="0">
                  <c:v>68</c:v>
                </c:pt>
                <c:pt idx="1">
                  <c:v>54.8</c:v>
                </c:pt>
                <c:pt idx="2">
                  <c:v>53.6</c:v>
                </c:pt>
                <c:pt idx="3">
                  <c:v>48.1</c:v>
                </c:pt>
                <c:pt idx="4">
                  <c:v>17.399999999999999</c:v>
                </c:pt>
                <c:pt idx="5">
                  <c:v>67.8</c:v>
                </c:pt>
                <c:pt idx="6">
                  <c:v>50.4</c:v>
                </c:pt>
                <c:pt idx="7">
                  <c:v>4.3</c:v>
                </c:pt>
                <c:pt idx="8">
                  <c:v>22.9</c:v>
                </c:pt>
                <c:pt idx="9">
                  <c:v>59.8</c:v>
                </c:pt>
              </c:numCache>
            </c:numRef>
          </c:val>
          <c:extLst>
            <c:ext xmlns:c16="http://schemas.microsoft.com/office/drawing/2014/chart" uri="{C3380CC4-5D6E-409C-BE32-E72D297353CC}">
              <c16:uniqueId val="{00000005-2072-4DAE-BA7D-6D557F995409}"/>
            </c:ext>
          </c:extLst>
        </c:ser>
        <c:ser>
          <c:idx val="0"/>
          <c:order val="1"/>
          <c:tx>
            <c:strRef>
              <c:f>Knowledge!$A$11</c:f>
              <c:strCache>
                <c:ptCount val="1"/>
                <c:pt idx="0">
                  <c:v>Disagree</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1-2072-4DAE-BA7D-6D557F995409}"/>
              </c:ext>
            </c:extLst>
          </c:dPt>
          <c:dLbls>
            <c:delete val="1"/>
          </c:dLbls>
          <c:cat>
            <c:strRef>
              <c:f>Knowledge!$B$10:$K$10</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Knowledge!$B$11:$K$11</c:f>
              <c:numCache>
                <c:formatCode>General</c:formatCode>
                <c:ptCount val="10"/>
                <c:pt idx="0">
                  <c:v>13.7</c:v>
                </c:pt>
                <c:pt idx="1">
                  <c:v>12.4</c:v>
                </c:pt>
                <c:pt idx="2">
                  <c:v>11.5</c:v>
                </c:pt>
                <c:pt idx="3">
                  <c:v>21.6</c:v>
                </c:pt>
                <c:pt idx="4">
                  <c:v>70.3</c:v>
                </c:pt>
                <c:pt idx="5">
                  <c:v>19.7</c:v>
                </c:pt>
                <c:pt idx="6">
                  <c:v>19.3</c:v>
                </c:pt>
                <c:pt idx="7">
                  <c:v>23.9</c:v>
                </c:pt>
                <c:pt idx="8">
                  <c:v>36.1</c:v>
                </c:pt>
                <c:pt idx="9">
                  <c:v>20.7</c:v>
                </c:pt>
              </c:numCache>
            </c:numRef>
          </c:val>
          <c:extLst>
            <c:ext xmlns:c16="http://schemas.microsoft.com/office/drawing/2014/chart" uri="{C3380CC4-5D6E-409C-BE32-E72D297353CC}">
              <c16:uniqueId val="{00000002-2072-4DAE-BA7D-6D557F995409}"/>
            </c:ext>
          </c:extLst>
        </c:ser>
        <c:ser>
          <c:idx val="2"/>
          <c:order val="2"/>
          <c:tx>
            <c:strRef>
              <c:f>Knowledge!$A$13</c:f>
              <c:strCache>
                <c:ptCount val="1"/>
                <c:pt idx="0">
                  <c:v>Don't know</c:v>
                </c:pt>
              </c:strCache>
            </c:strRef>
          </c:tx>
          <c:spPr>
            <a:solidFill>
              <a:schemeClr val="accent6"/>
            </a:solidFill>
            <a:ln>
              <a:noFill/>
            </a:ln>
            <a:effectLst/>
          </c:spPr>
          <c:invertIfNegative val="0"/>
          <c:dPt>
            <c:idx val="9"/>
            <c:invertIfNegative val="0"/>
            <c:bubble3D val="0"/>
            <c:spPr>
              <a:solidFill>
                <a:schemeClr val="accent6"/>
              </a:solidFill>
              <a:ln>
                <a:noFill/>
              </a:ln>
              <a:effectLst/>
            </c:spPr>
            <c:extLst>
              <c:ext xmlns:c16="http://schemas.microsoft.com/office/drawing/2014/chart" uri="{C3380CC4-5D6E-409C-BE32-E72D297353CC}">
                <c16:uniqueId val="{00000007-2072-4DAE-BA7D-6D557F995409}"/>
              </c:ext>
            </c:extLst>
          </c:dPt>
          <c:dLbls>
            <c:delete val="1"/>
          </c:dLbls>
          <c:cat>
            <c:strRef>
              <c:f>Knowledge!$B$10:$K$10</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Knowledge!$B$13:$K$13</c:f>
              <c:numCache>
                <c:formatCode>General</c:formatCode>
                <c:ptCount val="10"/>
                <c:pt idx="0">
                  <c:v>18.3</c:v>
                </c:pt>
                <c:pt idx="1">
                  <c:v>32.799999999999997</c:v>
                </c:pt>
                <c:pt idx="2">
                  <c:v>34.9</c:v>
                </c:pt>
                <c:pt idx="3">
                  <c:v>30.3</c:v>
                </c:pt>
                <c:pt idx="4">
                  <c:v>12.3</c:v>
                </c:pt>
                <c:pt idx="5">
                  <c:v>12.5</c:v>
                </c:pt>
                <c:pt idx="6">
                  <c:v>30.3</c:v>
                </c:pt>
                <c:pt idx="7">
                  <c:v>71.8</c:v>
                </c:pt>
                <c:pt idx="8">
                  <c:v>41.1</c:v>
                </c:pt>
                <c:pt idx="9">
                  <c:v>19.399999999999999</c:v>
                </c:pt>
              </c:numCache>
            </c:numRef>
          </c:val>
          <c:extLst>
            <c:ext xmlns:c16="http://schemas.microsoft.com/office/drawing/2014/chart" uri="{C3380CC4-5D6E-409C-BE32-E72D297353CC}">
              <c16:uniqueId val="{00000008-2072-4DAE-BA7D-6D557F995409}"/>
            </c:ext>
          </c:extLst>
        </c:ser>
        <c:dLbls>
          <c:dLblPos val="ctr"/>
          <c:showLegendKey val="0"/>
          <c:showVal val="1"/>
          <c:showCatName val="0"/>
          <c:showSerName val="0"/>
          <c:showPercent val="0"/>
          <c:showBubbleSize val="0"/>
        </c:dLbls>
        <c:gapWidth val="75"/>
        <c:overlap val="100"/>
        <c:axId val="632376872"/>
        <c:axId val="632368016"/>
      </c:barChart>
      <c:catAx>
        <c:axId val="632376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2368016"/>
        <c:crosses val="autoZero"/>
        <c:auto val="1"/>
        <c:lblAlgn val="ctr"/>
        <c:lblOffset val="100"/>
        <c:noMultiLvlLbl val="0"/>
      </c:catAx>
      <c:valAx>
        <c:axId val="632368016"/>
        <c:scaling>
          <c:orientation val="minMax"/>
        </c:scaling>
        <c:delete val="1"/>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crossAx val="632376872"/>
        <c:crosses val="autoZero"/>
        <c:crossBetween val="between"/>
      </c:valAx>
      <c:spPr>
        <a:noFill/>
        <a:ln>
          <a:noFill/>
        </a:ln>
        <a:effectLst/>
      </c:spPr>
    </c:plotArea>
    <c:legend>
      <c:legendPos val="b"/>
      <c:layout>
        <c:manualLayout>
          <c:xMode val="edge"/>
          <c:yMode val="edge"/>
          <c:x val="0.23032017305126334"/>
          <c:y val="0.86340682414698167"/>
          <c:w val="0.64871652486036324"/>
          <c:h val="0.1224256006460731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b="0">
          <a:solidFill>
            <a:sysClr val="windowText" lastClr="000000"/>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34009673661257E-2"/>
          <c:y val="0.20974537640983684"/>
          <c:w val="0.89213495981396107"/>
          <c:h val="0.56740379076533121"/>
        </c:manualLayout>
      </c:layout>
      <c:barChart>
        <c:barDir val="col"/>
        <c:grouping val="percentStacked"/>
        <c:varyColors val="0"/>
        <c:ser>
          <c:idx val="1"/>
          <c:order val="0"/>
          <c:tx>
            <c:strRef>
              <c:f>Knowledge!$A$16</c:f>
              <c:strCache>
                <c:ptCount val="1"/>
                <c:pt idx="0">
                  <c:v>Agree</c:v>
                </c:pt>
              </c:strCache>
            </c:strRef>
          </c:tx>
          <c:spPr>
            <a:solidFill>
              <a:srgbClr val="00A99A"/>
            </a:solidFill>
            <a:ln>
              <a:noFill/>
            </a:ln>
            <a:effectLst/>
          </c:spPr>
          <c:invertIfNegative val="0"/>
          <c:dPt>
            <c:idx val="9"/>
            <c:invertIfNegative val="0"/>
            <c:bubble3D val="0"/>
            <c:spPr>
              <a:solidFill>
                <a:srgbClr val="00A99A"/>
              </a:solidFill>
              <a:ln>
                <a:noFill/>
              </a:ln>
              <a:effectLst/>
            </c:spPr>
            <c:extLst>
              <c:ext xmlns:c16="http://schemas.microsoft.com/office/drawing/2014/chart" uri="{C3380CC4-5D6E-409C-BE32-E72D297353CC}">
                <c16:uniqueId val="{00000004-C5B6-46DD-B5AA-4BF8D0BD6721}"/>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Knowledge!$B$14:$K$14</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Knowledge!$B$16:$K$16</c:f>
              <c:numCache>
                <c:formatCode>General</c:formatCode>
                <c:ptCount val="10"/>
                <c:pt idx="0">
                  <c:v>71</c:v>
                </c:pt>
                <c:pt idx="1">
                  <c:v>68.3</c:v>
                </c:pt>
                <c:pt idx="2">
                  <c:v>94.9</c:v>
                </c:pt>
                <c:pt idx="3">
                  <c:v>65.7</c:v>
                </c:pt>
                <c:pt idx="4">
                  <c:v>80.7</c:v>
                </c:pt>
                <c:pt idx="5">
                  <c:v>65.900000000000006</c:v>
                </c:pt>
                <c:pt idx="6">
                  <c:v>68.3</c:v>
                </c:pt>
                <c:pt idx="7">
                  <c:v>49</c:v>
                </c:pt>
                <c:pt idx="8">
                  <c:v>81.099999999999994</c:v>
                </c:pt>
                <c:pt idx="9">
                  <c:v>68.400000000000006</c:v>
                </c:pt>
              </c:numCache>
            </c:numRef>
          </c:val>
          <c:extLst>
            <c:ext xmlns:c16="http://schemas.microsoft.com/office/drawing/2014/chart" uri="{C3380CC4-5D6E-409C-BE32-E72D297353CC}">
              <c16:uniqueId val="{00000005-C5B6-46DD-B5AA-4BF8D0BD6721}"/>
            </c:ext>
          </c:extLst>
        </c:ser>
        <c:ser>
          <c:idx val="0"/>
          <c:order val="1"/>
          <c:tx>
            <c:strRef>
              <c:f>Knowledge!$A$15</c:f>
              <c:strCache>
                <c:ptCount val="1"/>
                <c:pt idx="0">
                  <c:v>Disagree</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1-C5B6-46DD-B5AA-4BF8D0BD6721}"/>
              </c:ext>
            </c:extLst>
          </c:dPt>
          <c:dLbls>
            <c:delete val="1"/>
          </c:dLbls>
          <c:cat>
            <c:strRef>
              <c:f>Knowledge!$B$14:$K$14</c:f>
              <c:strCache>
                <c:ptCount val="10"/>
                <c:pt idx="0">
                  <c:v>BMC</c:v>
                </c:pt>
                <c:pt idx="1">
                  <c:v>BTB</c:v>
                </c:pt>
                <c:pt idx="2">
                  <c:v>KCN</c:v>
                </c:pt>
                <c:pt idx="3">
                  <c:v>KCM</c:v>
                </c:pt>
                <c:pt idx="4">
                  <c:v>KTH</c:v>
                </c:pt>
                <c:pt idx="5">
                  <c:v>PNP</c:v>
                </c:pt>
                <c:pt idx="6">
                  <c:v>SHV</c:v>
                </c:pt>
                <c:pt idx="7">
                  <c:v>RTK</c:v>
                </c:pt>
                <c:pt idx="8">
                  <c:v>SRP</c:v>
                </c:pt>
                <c:pt idx="9">
                  <c:v>All</c:v>
                </c:pt>
              </c:strCache>
            </c:strRef>
          </c:cat>
          <c:val>
            <c:numRef>
              <c:f>Knowledge!$B$15:$K$15</c:f>
              <c:numCache>
                <c:formatCode>General</c:formatCode>
                <c:ptCount val="10"/>
                <c:pt idx="0">
                  <c:v>29</c:v>
                </c:pt>
                <c:pt idx="1">
                  <c:v>31.7</c:v>
                </c:pt>
                <c:pt idx="2">
                  <c:v>5.0999999999999996</c:v>
                </c:pt>
                <c:pt idx="3">
                  <c:v>34.299999999999997</c:v>
                </c:pt>
                <c:pt idx="4">
                  <c:v>19.3</c:v>
                </c:pt>
                <c:pt idx="5">
                  <c:v>34.1</c:v>
                </c:pt>
                <c:pt idx="6">
                  <c:v>31.7</c:v>
                </c:pt>
                <c:pt idx="7">
                  <c:v>51</c:v>
                </c:pt>
                <c:pt idx="8">
                  <c:v>18.899999999999999</c:v>
                </c:pt>
                <c:pt idx="9">
                  <c:v>31.6</c:v>
                </c:pt>
              </c:numCache>
            </c:numRef>
          </c:val>
          <c:extLst>
            <c:ext xmlns:c16="http://schemas.microsoft.com/office/drawing/2014/chart" uri="{C3380CC4-5D6E-409C-BE32-E72D297353CC}">
              <c16:uniqueId val="{00000002-C5B6-46DD-B5AA-4BF8D0BD6721}"/>
            </c:ext>
          </c:extLst>
        </c:ser>
        <c:dLbls>
          <c:dLblPos val="ctr"/>
          <c:showLegendKey val="0"/>
          <c:showVal val="1"/>
          <c:showCatName val="0"/>
          <c:showSerName val="0"/>
          <c:showPercent val="0"/>
          <c:showBubbleSize val="0"/>
        </c:dLbls>
        <c:gapWidth val="75"/>
        <c:overlap val="100"/>
        <c:axId val="632376872"/>
        <c:axId val="632368016"/>
      </c:barChart>
      <c:catAx>
        <c:axId val="63237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2368016"/>
        <c:crosses val="autoZero"/>
        <c:auto val="1"/>
        <c:lblAlgn val="ctr"/>
        <c:lblOffset val="100"/>
        <c:noMultiLvlLbl val="0"/>
      </c:catAx>
      <c:valAx>
        <c:axId val="632368016"/>
        <c:scaling>
          <c:orientation val="minMax"/>
        </c:scaling>
        <c:delete val="1"/>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crossAx val="632376872"/>
        <c:crosses val="autoZero"/>
        <c:crossBetween val="between"/>
      </c:valAx>
      <c:spPr>
        <a:noFill/>
        <a:ln>
          <a:noFill/>
        </a:ln>
        <a:effectLst/>
      </c:spPr>
    </c:plotArea>
    <c:legend>
      <c:legendPos val="b"/>
      <c:layout>
        <c:manualLayout>
          <c:xMode val="edge"/>
          <c:yMode val="edge"/>
          <c:x val="0.29277735955386569"/>
          <c:y val="0.91106657122405155"/>
          <c:w val="0.47261410993635894"/>
          <c:h val="8.893342877594846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Arial Nova" panose="020B0504020202020204" pitchFamily="34" charset="0"/>
          <a:cs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59493064290491"/>
          <c:y val="0.15052702220251227"/>
          <c:w val="0.85978876054065834"/>
          <c:h val="0.58512168769442419"/>
        </c:manualLayout>
      </c:layout>
      <c:barChart>
        <c:barDir val="col"/>
        <c:grouping val="clustered"/>
        <c:varyColors val="0"/>
        <c:ser>
          <c:idx val="0"/>
          <c:order val="0"/>
          <c:tx>
            <c:strRef>
              <c:f>Sheet4!$C$3</c:f>
              <c:strCache>
                <c:ptCount val="1"/>
                <c:pt idx="0">
                  <c:v>MSM</c:v>
                </c:pt>
              </c:strCache>
            </c:strRef>
          </c:tx>
          <c:spPr>
            <a:solidFill>
              <a:srgbClr val="F78E1E"/>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Sheet4!$A$4:$B$6</c:f>
              <c:multiLvlStrCache>
                <c:ptCount val="3"/>
                <c:lvl>
                  <c:pt idx="1">
                    <c:v>at vaginal sex</c:v>
                  </c:pt>
                  <c:pt idx="2">
                    <c:v>at anal sex</c:v>
                  </c:pt>
                </c:lvl>
                <c:lvl>
                  <c:pt idx="0">
                    <c:v>Perceive themselves at risk of HIV</c:v>
                  </c:pt>
                  <c:pt idx="1">
                    <c:v>Know that condom use reduces HIV transmission</c:v>
                  </c:pt>
                </c:lvl>
              </c:multiLvlStrCache>
            </c:multiLvlStrRef>
          </c:cat>
          <c:val>
            <c:numRef>
              <c:f>Sheet4!$C$4:$C$6</c:f>
              <c:numCache>
                <c:formatCode>General</c:formatCode>
                <c:ptCount val="3"/>
                <c:pt idx="0">
                  <c:v>71.7</c:v>
                </c:pt>
                <c:pt idx="1">
                  <c:v>98.8</c:v>
                </c:pt>
                <c:pt idx="2">
                  <c:v>98.4</c:v>
                </c:pt>
              </c:numCache>
            </c:numRef>
          </c:val>
          <c:extLst>
            <c:ext xmlns:c16="http://schemas.microsoft.com/office/drawing/2014/chart" uri="{C3380CC4-5D6E-409C-BE32-E72D297353CC}">
              <c16:uniqueId val="{00000000-AD5E-4C79-B9BB-8EEE8FE67F85}"/>
            </c:ext>
          </c:extLst>
        </c:ser>
        <c:ser>
          <c:idx val="1"/>
          <c:order val="1"/>
          <c:tx>
            <c:strRef>
              <c:f>Sheet4!$D$3</c:f>
              <c:strCache>
                <c:ptCount val="1"/>
                <c:pt idx="0">
                  <c:v>TG</c:v>
                </c:pt>
              </c:strCache>
            </c:strRef>
          </c:tx>
          <c:spPr>
            <a:solidFill>
              <a:srgbClr val="EC008C"/>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Sheet4!$A$4:$B$6</c:f>
              <c:multiLvlStrCache>
                <c:ptCount val="3"/>
                <c:lvl>
                  <c:pt idx="1">
                    <c:v>at vaginal sex</c:v>
                  </c:pt>
                  <c:pt idx="2">
                    <c:v>at anal sex</c:v>
                  </c:pt>
                </c:lvl>
                <c:lvl>
                  <c:pt idx="0">
                    <c:v>Perceive themselves at risk of HIV</c:v>
                  </c:pt>
                  <c:pt idx="1">
                    <c:v>Know that condom use reduces HIV transmission</c:v>
                  </c:pt>
                </c:lvl>
              </c:multiLvlStrCache>
            </c:multiLvlStrRef>
          </c:cat>
          <c:val>
            <c:numRef>
              <c:f>Sheet4!$D$4:$D$6</c:f>
              <c:numCache>
                <c:formatCode>General</c:formatCode>
                <c:ptCount val="3"/>
                <c:pt idx="0">
                  <c:v>82.4</c:v>
                </c:pt>
                <c:pt idx="1">
                  <c:v>99.2</c:v>
                </c:pt>
                <c:pt idx="2">
                  <c:v>99.6</c:v>
                </c:pt>
              </c:numCache>
            </c:numRef>
          </c:val>
          <c:extLst>
            <c:ext xmlns:c16="http://schemas.microsoft.com/office/drawing/2014/chart" uri="{C3380CC4-5D6E-409C-BE32-E72D297353CC}">
              <c16:uniqueId val="{00000001-AD5E-4C79-B9BB-8EEE8FE67F85}"/>
            </c:ext>
          </c:extLst>
        </c:ser>
        <c:dLbls>
          <c:showLegendKey val="0"/>
          <c:showVal val="0"/>
          <c:showCatName val="0"/>
          <c:showSerName val="0"/>
          <c:showPercent val="0"/>
          <c:showBubbleSize val="0"/>
        </c:dLbls>
        <c:gapWidth val="150"/>
        <c:axId val="262259840"/>
        <c:axId val="262261376"/>
      </c:barChart>
      <c:catAx>
        <c:axId val="262259840"/>
        <c:scaling>
          <c:orientation val="minMax"/>
        </c:scaling>
        <c:delete val="0"/>
        <c:axPos val="b"/>
        <c:numFmt formatCode="General" sourceLinked="0"/>
        <c:majorTickMark val="out"/>
        <c:minorTickMark val="none"/>
        <c:tickLblPos val="nextTo"/>
        <c:crossAx val="262261376"/>
        <c:crosses val="autoZero"/>
        <c:auto val="1"/>
        <c:lblAlgn val="ctr"/>
        <c:lblOffset val="100"/>
        <c:noMultiLvlLbl val="0"/>
      </c:catAx>
      <c:valAx>
        <c:axId val="262261376"/>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7.8604759332497054E-3"/>
              <c:y val="0.11610368818495094"/>
            </c:manualLayout>
          </c:layout>
          <c:overlay val="0"/>
        </c:title>
        <c:numFmt formatCode="General" sourceLinked="1"/>
        <c:majorTickMark val="out"/>
        <c:minorTickMark val="none"/>
        <c:tickLblPos val="nextTo"/>
        <c:crossAx val="262259840"/>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92156426104471"/>
          <c:y val="4.4864391951006125E-2"/>
          <c:w val="0.85785546262816714"/>
          <c:h val="0.73539752412838155"/>
        </c:manualLayout>
      </c:layout>
      <c:barChart>
        <c:barDir val="col"/>
        <c:grouping val="clustered"/>
        <c:varyColors val="0"/>
        <c:ser>
          <c:idx val="0"/>
          <c:order val="0"/>
          <c:tx>
            <c:strRef>
              <c:f>Sheet2!$B$2</c:f>
              <c:strCache>
                <c:ptCount val="1"/>
                <c:pt idx="0">
                  <c:v>Occasional PWID</c:v>
                </c:pt>
              </c:strCache>
            </c:strRef>
          </c:tx>
          <c:spPr>
            <a:solidFill>
              <a:srgbClr val="00AEEF"/>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Sheet2!$B$3:$B$5</c:f>
              <c:numCache>
                <c:formatCode>General</c:formatCode>
                <c:ptCount val="3"/>
                <c:pt idx="0">
                  <c:v>31.7</c:v>
                </c:pt>
                <c:pt idx="1">
                  <c:v>31.7</c:v>
                </c:pt>
                <c:pt idx="2">
                  <c:v>26.8</c:v>
                </c:pt>
              </c:numCache>
            </c:numRef>
          </c:val>
          <c:extLst>
            <c:ext xmlns:c16="http://schemas.microsoft.com/office/drawing/2014/chart" uri="{C3380CC4-5D6E-409C-BE32-E72D297353CC}">
              <c16:uniqueId val="{00000000-3429-4839-BAB3-A6871F16AFBD}"/>
            </c:ext>
          </c:extLst>
        </c:ser>
        <c:ser>
          <c:idx val="1"/>
          <c:order val="1"/>
          <c:tx>
            <c:strRef>
              <c:f>Sheet2!$C$2</c:f>
              <c:strCache>
                <c:ptCount val="1"/>
                <c:pt idx="0">
                  <c:v>Regular PWID</c:v>
                </c:pt>
              </c:strCache>
            </c:strRef>
          </c:tx>
          <c:spPr>
            <a:solidFill>
              <a:srgbClr val="E31837"/>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Sheet2!$C$3:$C$5</c:f>
              <c:numCache>
                <c:formatCode>General</c:formatCode>
                <c:ptCount val="3"/>
                <c:pt idx="0">
                  <c:v>56.3</c:v>
                </c:pt>
                <c:pt idx="1">
                  <c:v>50</c:v>
                </c:pt>
                <c:pt idx="2">
                  <c:v>18.100000000000001</c:v>
                </c:pt>
              </c:numCache>
            </c:numRef>
          </c:val>
          <c:extLst>
            <c:ext xmlns:c16="http://schemas.microsoft.com/office/drawing/2014/chart" uri="{C3380CC4-5D6E-409C-BE32-E72D297353CC}">
              <c16:uniqueId val="{00000001-3429-4839-BAB3-A6871F16AFBD}"/>
            </c:ext>
          </c:extLst>
        </c:ser>
        <c:ser>
          <c:idx val="2"/>
          <c:order val="2"/>
          <c:tx>
            <c:strRef>
              <c:f>Sheet2!$D$2</c:f>
              <c:strCache>
                <c:ptCount val="1"/>
                <c:pt idx="0">
                  <c:v>All PWID</c:v>
                </c:pt>
              </c:strCache>
            </c:strRef>
          </c:tx>
          <c:spPr>
            <a:solidFill>
              <a:srgbClr val="F78E1E"/>
            </a:solidFill>
            <a:ln>
              <a:solidFill>
                <a:schemeClr val="bg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NGO drop in center</c:v>
                </c:pt>
                <c:pt idx="1">
                  <c:v>Needle/syringe exchange program</c:v>
                </c:pt>
                <c:pt idx="2">
                  <c:v>Health facilities</c:v>
                </c:pt>
              </c:strCache>
            </c:strRef>
          </c:cat>
          <c:val>
            <c:numRef>
              <c:f>Sheet2!$D$3:$D$5</c:f>
              <c:numCache>
                <c:formatCode>General</c:formatCode>
                <c:ptCount val="3"/>
                <c:pt idx="0">
                  <c:v>42.5</c:v>
                </c:pt>
                <c:pt idx="1">
                  <c:v>39.700000000000003</c:v>
                </c:pt>
                <c:pt idx="2">
                  <c:v>27.4</c:v>
                </c:pt>
              </c:numCache>
            </c:numRef>
          </c:val>
          <c:extLst>
            <c:ext xmlns:c16="http://schemas.microsoft.com/office/drawing/2014/chart" uri="{C3380CC4-5D6E-409C-BE32-E72D297353CC}">
              <c16:uniqueId val="{00000002-3429-4839-BAB3-A6871F16AFBD}"/>
            </c:ext>
          </c:extLst>
        </c:ser>
        <c:dLbls>
          <c:showLegendKey val="0"/>
          <c:showVal val="0"/>
          <c:showCatName val="0"/>
          <c:showSerName val="0"/>
          <c:showPercent val="0"/>
          <c:showBubbleSize val="0"/>
        </c:dLbls>
        <c:gapWidth val="150"/>
        <c:axId val="175611904"/>
        <c:axId val="175613440"/>
      </c:barChart>
      <c:catAx>
        <c:axId val="175611904"/>
        <c:scaling>
          <c:orientation val="minMax"/>
        </c:scaling>
        <c:delete val="0"/>
        <c:axPos val="b"/>
        <c:numFmt formatCode="General" sourceLinked="0"/>
        <c:majorTickMark val="out"/>
        <c:minorTickMark val="none"/>
        <c:tickLblPos val="nextTo"/>
        <c:crossAx val="175613440"/>
        <c:crosses val="autoZero"/>
        <c:auto val="1"/>
        <c:lblAlgn val="ctr"/>
        <c:lblOffset val="100"/>
        <c:noMultiLvlLbl val="0"/>
      </c:catAx>
      <c:valAx>
        <c:axId val="175613440"/>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0"/>
              <c:y val="2.218695104056877E-2"/>
            </c:manualLayout>
          </c:layout>
          <c:overlay val="0"/>
        </c:title>
        <c:numFmt formatCode="General" sourceLinked="1"/>
        <c:majorTickMark val="out"/>
        <c:minorTickMark val="none"/>
        <c:tickLblPos val="nextTo"/>
        <c:crossAx val="175611904"/>
        <c:crosses val="autoZero"/>
        <c:crossBetween val="between"/>
        <c:majorUnit val="20"/>
      </c:valAx>
    </c:plotArea>
    <c:legend>
      <c:legendPos val="r"/>
      <c:layout>
        <c:manualLayout>
          <c:xMode val="edge"/>
          <c:yMode val="edge"/>
          <c:x val="0.65556623197585706"/>
          <c:y val="1.221209553530218E-2"/>
          <c:w val="0.33378839285290185"/>
          <c:h val="0.29666039776523989"/>
        </c:manualLayout>
      </c:layout>
      <c:overlay val="0"/>
      <c:spPr>
        <a:solidFill>
          <a:sysClr val="window" lastClr="FFFFFF"/>
        </a:solidFill>
      </c:sp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735119047619044E-2"/>
          <c:y val="5.6492564471490946E-2"/>
          <c:w val="0.88489583333333333"/>
          <c:h val="0.71783465827903481"/>
        </c:manualLayout>
      </c:layout>
      <c:barChart>
        <c:barDir val="col"/>
        <c:grouping val="clustered"/>
        <c:varyColors val="0"/>
        <c:ser>
          <c:idx val="0"/>
          <c:order val="0"/>
          <c:tx>
            <c:strRef>
              <c:f>'Comp knw_adults'!$C$2</c:f>
              <c:strCache>
                <c:ptCount val="1"/>
                <c:pt idx="0">
                  <c:v>Male</c:v>
                </c:pt>
              </c:strCache>
            </c:strRef>
          </c:tx>
          <c:spPr>
            <a:solidFill>
              <a:srgbClr val="F78E1E"/>
            </a:solidFill>
            <a:ln>
              <a:noFill/>
            </a:ln>
          </c:spPr>
          <c:invertIfNegative val="0"/>
          <c:dPt>
            <c:idx val="7"/>
            <c:invertIfNegative val="0"/>
            <c:bubble3D val="0"/>
            <c:spPr>
              <a:pattFill prst="dkUpDiag">
                <a:fgClr>
                  <a:srgbClr val="F78E1E"/>
                </a:fgClr>
                <a:bgClr>
                  <a:schemeClr val="bg1"/>
                </a:bgClr>
              </a:pattFill>
              <a:ln>
                <a:noFill/>
              </a:ln>
            </c:spPr>
            <c:extLst>
              <c:ext xmlns:c16="http://schemas.microsoft.com/office/drawing/2014/chart" uri="{C3380CC4-5D6E-409C-BE32-E72D297353CC}">
                <c16:uniqueId val="{00000001-49D8-47B6-8026-3D100A3493DA}"/>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knw_adults'!$A$3:$B$10</c:f>
              <c:multiLvlStrCache>
                <c:ptCount val="8"/>
                <c:lvl>
                  <c:pt idx="0">
                    <c:v>15-19 yr</c:v>
                  </c:pt>
                  <c:pt idx="1">
                    <c:v>20-24 yr</c:v>
                  </c:pt>
                  <c:pt idx="2">
                    <c:v>25-29 yr</c:v>
                  </c:pt>
                  <c:pt idx="3">
                    <c:v>30-39 yr</c:v>
                  </c:pt>
                  <c:pt idx="4">
                    <c:v>40-49 yr</c:v>
                  </c:pt>
                  <c:pt idx="5">
                    <c:v>Urban</c:v>
                  </c:pt>
                  <c:pt idx="6">
                    <c:v>Rural</c:v>
                  </c:pt>
                </c:lvl>
                <c:lvl>
                  <c:pt idx="0">
                    <c:v>Age group</c:v>
                  </c:pt>
                  <c:pt idx="5">
                    <c:v>Residence</c:v>
                  </c:pt>
                  <c:pt idx="7">
                    <c:v>Total</c:v>
                  </c:pt>
                </c:lvl>
              </c:multiLvlStrCache>
            </c:multiLvlStrRef>
          </c:cat>
          <c:val>
            <c:numRef>
              <c:f>'Comp knw_adults'!$C$3:$C$10</c:f>
              <c:numCache>
                <c:formatCode>General</c:formatCode>
                <c:ptCount val="8"/>
                <c:pt idx="0">
                  <c:v>42.4</c:v>
                </c:pt>
                <c:pt idx="1">
                  <c:v>49.9</c:v>
                </c:pt>
                <c:pt idx="2">
                  <c:v>55.4</c:v>
                </c:pt>
                <c:pt idx="3">
                  <c:v>50.2</c:v>
                </c:pt>
                <c:pt idx="4">
                  <c:v>44.9</c:v>
                </c:pt>
                <c:pt idx="5">
                  <c:v>70.2</c:v>
                </c:pt>
                <c:pt idx="6">
                  <c:v>44</c:v>
                </c:pt>
                <c:pt idx="7">
                  <c:v>48.4</c:v>
                </c:pt>
              </c:numCache>
            </c:numRef>
          </c:val>
          <c:extLst>
            <c:ext xmlns:c16="http://schemas.microsoft.com/office/drawing/2014/chart" uri="{C3380CC4-5D6E-409C-BE32-E72D297353CC}">
              <c16:uniqueId val="{00000002-49D8-47B6-8026-3D100A3493DA}"/>
            </c:ext>
          </c:extLst>
        </c:ser>
        <c:ser>
          <c:idx val="1"/>
          <c:order val="1"/>
          <c:tx>
            <c:strRef>
              <c:f>'Comp knw_adults'!$D$2</c:f>
              <c:strCache>
                <c:ptCount val="1"/>
                <c:pt idx="0">
                  <c:v>Female</c:v>
                </c:pt>
              </c:strCache>
            </c:strRef>
          </c:tx>
          <c:spPr>
            <a:solidFill>
              <a:srgbClr val="00AEEF"/>
            </a:solidFill>
            <a:ln>
              <a:noFill/>
            </a:ln>
          </c:spPr>
          <c:invertIfNegative val="0"/>
          <c:dPt>
            <c:idx val="7"/>
            <c:invertIfNegative val="0"/>
            <c:bubble3D val="0"/>
            <c:spPr>
              <a:pattFill prst="dkUpDiag">
                <a:fgClr>
                  <a:srgbClr val="00AEEF"/>
                </a:fgClr>
                <a:bgClr>
                  <a:schemeClr val="bg1"/>
                </a:bgClr>
              </a:pattFill>
              <a:ln>
                <a:noFill/>
              </a:ln>
            </c:spPr>
            <c:extLst>
              <c:ext xmlns:c16="http://schemas.microsoft.com/office/drawing/2014/chart" uri="{C3380CC4-5D6E-409C-BE32-E72D297353CC}">
                <c16:uniqueId val="{00000004-49D8-47B6-8026-3D100A3493DA}"/>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knw_adults'!$A$3:$B$10</c:f>
              <c:multiLvlStrCache>
                <c:ptCount val="8"/>
                <c:lvl>
                  <c:pt idx="0">
                    <c:v>15-19 yr</c:v>
                  </c:pt>
                  <c:pt idx="1">
                    <c:v>20-24 yr</c:v>
                  </c:pt>
                  <c:pt idx="2">
                    <c:v>25-29 yr</c:v>
                  </c:pt>
                  <c:pt idx="3">
                    <c:v>30-39 yr</c:v>
                  </c:pt>
                  <c:pt idx="4">
                    <c:v>40-49 yr</c:v>
                  </c:pt>
                  <c:pt idx="5">
                    <c:v>Urban</c:v>
                  </c:pt>
                  <c:pt idx="6">
                    <c:v>Rural</c:v>
                  </c:pt>
                </c:lvl>
                <c:lvl>
                  <c:pt idx="0">
                    <c:v>Age group</c:v>
                  </c:pt>
                  <c:pt idx="5">
                    <c:v>Residence</c:v>
                  </c:pt>
                  <c:pt idx="7">
                    <c:v>Total</c:v>
                  </c:pt>
                </c:lvl>
              </c:multiLvlStrCache>
            </c:multiLvlStrRef>
          </c:cat>
          <c:val>
            <c:numRef>
              <c:f>'Comp knw_adults'!$D$3:$D$10</c:f>
              <c:numCache>
                <c:formatCode>General</c:formatCode>
                <c:ptCount val="8"/>
                <c:pt idx="0">
                  <c:v>32.700000000000003</c:v>
                </c:pt>
                <c:pt idx="1">
                  <c:v>42.4</c:v>
                </c:pt>
                <c:pt idx="2">
                  <c:v>45.9</c:v>
                </c:pt>
                <c:pt idx="3">
                  <c:v>41.7</c:v>
                </c:pt>
                <c:pt idx="4">
                  <c:v>33</c:v>
                </c:pt>
                <c:pt idx="5">
                  <c:v>59.2</c:v>
                </c:pt>
                <c:pt idx="6">
                  <c:v>34.5</c:v>
                </c:pt>
                <c:pt idx="7">
                  <c:v>39.1</c:v>
                </c:pt>
              </c:numCache>
            </c:numRef>
          </c:val>
          <c:extLst>
            <c:ext xmlns:c16="http://schemas.microsoft.com/office/drawing/2014/chart" uri="{C3380CC4-5D6E-409C-BE32-E72D297353CC}">
              <c16:uniqueId val="{00000005-49D8-47B6-8026-3D100A3493DA}"/>
            </c:ext>
          </c:extLst>
        </c:ser>
        <c:dLbls>
          <c:showLegendKey val="0"/>
          <c:showVal val="0"/>
          <c:showCatName val="0"/>
          <c:showSerName val="0"/>
          <c:showPercent val="0"/>
          <c:showBubbleSize val="0"/>
        </c:dLbls>
        <c:gapWidth val="150"/>
        <c:axId val="175938560"/>
        <c:axId val="175952640"/>
      </c:barChart>
      <c:catAx>
        <c:axId val="175938560"/>
        <c:scaling>
          <c:orientation val="minMax"/>
        </c:scaling>
        <c:delete val="0"/>
        <c:axPos val="b"/>
        <c:numFmt formatCode="General" sourceLinked="0"/>
        <c:majorTickMark val="out"/>
        <c:minorTickMark val="none"/>
        <c:tickLblPos val="nextTo"/>
        <c:crossAx val="175952640"/>
        <c:crosses val="autoZero"/>
        <c:auto val="1"/>
        <c:lblAlgn val="ctr"/>
        <c:lblOffset val="100"/>
        <c:noMultiLvlLbl val="0"/>
      </c:catAx>
      <c:valAx>
        <c:axId val="175952640"/>
        <c:scaling>
          <c:orientation val="minMax"/>
          <c:max val="10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5.1099081364829372E-4"/>
              <c:y val="2.0747291190904255E-2"/>
            </c:manualLayout>
          </c:layout>
          <c:overlay val="0"/>
        </c:title>
        <c:numFmt formatCode="General" sourceLinked="1"/>
        <c:majorTickMark val="out"/>
        <c:minorTickMark val="none"/>
        <c:tickLblPos val="nextTo"/>
        <c:crossAx val="175938560"/>
        <c:crosses val="autoZero"/>
        <c:crossBetween val="between"/>
        <c:majorUnit val="20"/>
      </c:valAx>
    </c:plotArea>
    <c:legend>
      <c:legendPos val="t"/>
      <c:layout>
        <c:manualLayout>
          <c:xMode val="edge"/>
          <c:yMode val="edge"/>
          <c:x val="0.4099547712785902"/>
          <c:y val="1.8890020417087684E-2"/>
          <c:w val="0.26788807649043872"/>
          <c:h val="0.1148627275602919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240311791595585E-2"/>
          <c:y val="0.16162630040414197"/>
          <c:w val="0.52227538383477723"/>
          <c:h val="0.6436276053728579"/>
        </c:manualLayout>
      </c:layout>
      <c:doughnutChart>
        <c:varyColors val="1"/>
        <c:ser>
          <c:idx val="0"/>
          <c:order val="0"/>
          <c:spPr>
            <a:ln>
              <a:solidFill>
                <a:sysClr val="window" lastClr="FFFFFF"/>
              </a:solidFill>
            </a:ln>
          </c:spPr>
          <c:dPt>
            <c:idx val="0"/>
            <c:bubble3D val="0"/>
            <c:spPr>
              <a:solidFill>
                <a:srgbClr val="3FDAFF"/>
              </a:solidFill>
              <a:ln>
                <a:solidFill>
                  <a:sysClr val="window" lastClr="FFFFFF"/>
                </a:solidFill>
              </a:ln>
            </c:spPr>
            <c:extLst>
              <c:ext xmlns:c16="http://schemas.microsoft.com/office/drawing/2014/chart" uri="{C3380CC4-5D6E-409C-BE32-E72D297353CC}">
                <c16:uniqueId val="{00000001-E1D8-4F39-9A5B-2FA37A9E5686}"/>
              </c:ext>
            </c:extLst>
          </c:dPt>
          <c:dPt>
            <c:idx val="1"/>
            <c:bubble3D val="0"/>
            <c:spPr>
              <a:solidFill>
                <a:srgbClr val="A9D18E"/>
              </a:solidFill>
              <a:ln>
                <a:solidFill>
                  <a:sysClr val="window" lastClr="FFFFFF"/>
                </a:solidFill>
              </a:ln>
            </c:spPr>
            <c:extLst>
              <c:ext xmlns:c16="http://schemas.microsoft.com/office/drawing/2014/chart" uri="{C3380CC4-5D6E-409C-BE32-E72D297353CC}">
                <c16:uniqueId val="{00000003-E1D8-4F39-9A5B-2FA37A9E5686}"/>
              </c:ext>
            </c:extLst>
          </c:dPt>
          <c:dPt>
            <c:idx val="2"/>
            <c:bubble3D val="0"/>
            <c:spPr>
              <a:solidFill>
                <a:srgbClr val="F15B40"/>
              </a:solidFill>
              <a:ln>
                <a:solidFill>
                  <a:sysClr val="window" lastClr="FFFFFF"/>
                </a:solidFill>
              </a:ln>
            </c:spPr>
            <c:extLst>
              <c:ext xmlns:c16="http://schemas.microsoft.com/office/drawing/2014/chart" uri="{C3380CC4-5D6E-409C-BE32-E72D297353CC}">
                <c16:uniqueId val="{00000005-E1D8-4F39-9A5B-2FA37A9E5686}"/>
              </c:ext>
            </c:extLst>
          </c:dPt>
          <c:dPt>
            <c:idx val="3"/>
            <c:bubble3D val="0"/>
            <c:spPr>
              <a:solidFill>
                <a:sysClr val="window" lastClr="FFFFFF">
                  <a:lumMod val="65000"/>
                </a:sysClr>
              </a:solidFill>
              <a:ln>
                <a:solidFill>
                  <a:sysClr val="window" lastClr="FFFFFF"/>
                </a:solidFill>
              </a:ln>
            </c:spPr>
            <c:extLst>
              <c:ext xmlns:c16="http://schemas.microsoft.com/office/drawing/2014/chart" uri="{C3380CC4-5D6E-409C-BE32-E72D297353CC}">
                <c16:uniqueId val="{00000007-E1D8-4F39-9A5B-2FA37A9E5686}"/>
              </c:ext>
            </c:extLst>
          </c:dPt>
          <c:cat>
            <c:strRef>
              <c:f>KHM!$P$113:$P$116</c:f>
              <c:strCache>
                <c:ptCount val="4"/>
                <c:pt idx="0">
                  <c:v>Key population prevention</c:v>
                </c:pt>
                <c:pt idx="1">
                  <c:v>Other prevention</c:v>
                </c:pt>
                <c:pt idx="2">
                  <c:v>Care and treatment</c:v>
                </c:pt>
                <c:pt idx="3">
                  <c:v>Other AIDS expenditure</c:v>
                </c:pt>
              </c:strCache>
            </c:strRef>
          </c:cat>
          <c:val>
            <c:numRef>
              <c:f>KHM!$R$113:$R$116</c:f>
              <c:numCache>
                <c:formatCode>0.0%</c:formatCode>
                <c:ptCount val="4"/>
                <c:pt idx="0" formatCode="0.00%">
                  <c:v>7.0000000000000007E-2</c:v>
                </c:pt>
                <c:pt idx="1">
                  <c:v>0.08</c:v>
                </c:pt>
                <c:pt idx="2">
                  <c:v>0.46</c:v>
                </c:pt>
                <c:pt idx="3">
                  <c:v>0.39</c:v>
                </c:pt>
              </c:numCache>
            </c:numRef>
          </c:val>
          <c:extLst>
            <c:ext xmlns:c16="http://schemas.microsoft.com/office/drawing/2014/chart" uri="{C3380CC4-5D6E-409C-BE32-E72D297353CC}">
              <c16:uniqueId val="{00000008-AEC8-42B6-99F4-B39982835BE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28658493886281E-2"/>
          <c:y val="8.6970914349991962E-2"/>
          <c:w val="0.83763920749090282"/>
          <c:h val="0.73770440251572322"/>
        </c:manualLayout>
      </c:layout>
      <c:barChart>
        <c:barDir val="col"/>
        <c:grouping val="clustered"/>
        <c:varyColors val="0"/>
        <c:ser>
          <c:idx val="0"/>
          <c:order val="0"/>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People who inject drugs (2017)</c:v>
                </c:pt>
                <c:pt idx="1">
                  <c:v>Transgender people (2019)</c:v>
                </c:pt>
                <c:pt idx="2">
                  <c:v>Men who have sex with men (2019)</c:v>
                </c:pt>
                <c:pt idx="3">
                  <c:v>Female entertainment workers (2022)</c:v>
                </c:pt>
              </c:strCache>
            </c:strRef>
          </c:cat>
          <c:val>
            <c:numRef>
              <c:f>'HIV Prev KP_latest yr'!$B$2:$B$5</c:f>
              <c:numCache>
                <c:formatCode>General</c:formatCode>
                <c:ptCount val="4"/>
                <c:pt idx="0">
                  <c:v>15.2</c:v>
                </c:pt>
              </c:numCache>
            </c:numRef>
          </c:val>
          <c:extLst>
            <c:ext xmlns:c16="http://schemas.microsoft.com/office/drawing/2014/chart" uri="{C3380CC4-5D6E-409C-BE32-E72D297353CC}">
              <c16:uniqueId val="{00000000-4955-4E6C-B862-1B6B7BD4FC5B}"/>
            </c:ext>
          </c:extLst>
        </c:ser>
        <c:ser>
          <c:idx val="1"/>
          <c:order val="1"/>
          <c:spPr>
            <a:solidFill>
              <a:srgbClr val="FABE0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People who inject drugs (2017)</c:v>
                </c:pt>
                <c:pt idx="1">
                  <c:v>Transgender people (2019)</c:v>
                </c:pt>
                <c:pt idx="2">
                  <c:v>Men who have sex with men (2019)</c:v>
                </c:pt>
                <c:pt idx="3">
                  <c:v>Female entertainment workers (2022)</c:v>
                </c:pt>
              </c:strCache>
            </c:strRef>
          </c:cat>
          <c:val>
            <c:numRef>
              <c:f>'HIV Prev KP_latest yr'!$C$2:$C$5</c:f>
              <c:numCache>
                <c:formatCode>General</c:formatCode>
                <c:ptCount val="4"/>
                <c:pt idx="1">
                  <c:v>9.6</c:v>
                </c:pt>
              </c:numCache>
            </c:numRef>
          </c:val>
          <c:extLst>
            <c:ext xmlns:c16="http://schemas.microsoft.com/office/drawing/2014/chart" uri="{C3380CC4-5D6E-409C-BE32-E72D297353CC}">
              <c16:uniqueId val="{00000001-4955-4E6C-B862-1B6B7BD4FC5B}"/>
            </c:ext>
          </c:extLst>
        </c:ser>
        <c:ser>
          <c:idx val="2"/>
          <c:order val="2"/>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People who inject drugs (2017)</c:v>
                </c:pt>
                <c:pt idx="1">
                  <c:v>Transgender people (2019)</c:v>
                </c:pt>
                <c:pt idx="2">
                  <c:v>Men who have sex with men (2019)</c:v>
                </c:pt>
                <c:pt idx="3">
                  <c:v>Female entertainment workers (2022)</c:v>
                </c:pt>
              </c:strCache>
            </c:strRef>
          </c:cat>
          <c:val>
            <c:numRef>
              <c:f>'HIV Prev KP_latest yr'!$D$2:$D$5</c:f>
              <c:numCache>
                <c:formatCode>General</c:formatCode>
                <c:ptCount val="4"/>
                <c:pt idx="2">
                  <c:v>4</c:v>
                </c:pt>
              </c:numCache>
            </c:numRef>
          </c:val>
          <c:extLst>
            <c:ext xmlns:c16="http://schemas.microsoft.com/office/drawing/2014/chart" uri="{C3380CC4-5D6E-409C-BE32-E72D297353CC}">
              <c16:uniqueId val="{00000002-4955-4E6C-B862-1B6B7BD4FC5B}"/>
            </c:ext>
          </c:extLst>
        </c:ser>
        <c:ser>
          <c:idx val="3"/>
          <c:order val="3"/>
          <c:spPr>
            <a:solidFill>
              <a:srgbClr val="FFB7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yr'!$A$2:$A$5</c:f>
              <c:strCache>
                <c:ptCount val="4"/>
                <c:pt idx="0">
                  <c:v>People who inject drugs (2017)</c:v>
                </c:pt>
                <c:pt idx="1">
                  <c:v>Transgender people (2019)</c:v>
                </c:pt>
                <c:pt idx="2">
                  <c:v>Men who have sex with men (2019)</c:v>
                </c:pt>
                <c:pt idx="3">
                  <c:v>Female entertainment workers (2022)</c:v>
                </c:pt>
              </c:strCache>
            </c:strRef>
          </c:cat>
          <c:val>
            <c:numRef>
              <c:f>'HIV Prev KP_latest yr'!$E$2:$E$5</c:f>
              <c:numCache>
                <c:formatCode>General</c:formatCode>
                <c:ptCount val="4"/>
                <c:pt idx="3">
                  <c:v>4.9000000000000004</c:v>
                </c:pt>
              </c:numCache>
            </c:numRef>
          </c:val>
          <c:extLst>
            <c:ext xmlns:c16="http://schemas.microsoft.com/office/drawing/2014/chart" uri="{C3380CC4-5D6E-409C-BE32-E72D297353CC}">
              <c16:uniqueId val="{00000003-4955-4E6C-B862-1B6B7BD4FC5B}"/>
            </c:ext>
          </c:extLst>
        </c:ser>
        <c:dLbls>
          <c:showLegendKey val="0"/>
          <c:showVal val="0"/>
          <c:showCatName val="0"/>
          <c:showSerName val="0"/>
          <c:showPercent val="0"/>
          <c:showBubbleSize val="0"/>
        </c:dLbls>
        <c:gapWidth val="150"/>
        <c:overlap val="100"/>
        <c:axId val="45399040"/>
        <c:axId val="45413120"/>
      </c:barChart>
      <c:scatterChart>
        <c:scatterStyle val="smoothMarker"/>
        <c:varyColors val="0"/>
        <c:ser>
          <c:idx val="4"/>
          <c:order val="4"/>
          <c:tx>
            <c:strRef>
              <c:f>'HIV Prev KP_latest yr'!$L$1</c:f>
              <c:strCache>
                <c:ptCount val="1"/>
                <c:pt idx="0">
                  <c:v>tar</c:v>
                </c:pt>
              </c:strCache>
            </c:strRef>
          </c:tx>
          <c:spPr>
            <a:ln w="19050">
              <a:solidFill>
                <a:srgbClr val="E31837"/>
              </a:solidFill>
              <a:prstDash val="dash"/>
            </a:ln>
          </c:spPr>
          <c:marker>
            <c:symbol val="none"/>
          </c:marker>
          <c:xVal>
            <c:numRef>
              <c:f>'HIV Prev KP_latest yr'!$K$2:$K$3</c:f>
              <c:numCache>
                <c:formatCode>General</c:formatCode>
                <c:ptCount val="2"/>
                <c:pt idx="0">
                  <c:v>0</c:v>
                </c:pt>
                <c:pt idx="1">
                  <c:v>1</c:v>
                </c:pt>
              </c:numCache>
            </c:numRef>
          </c:xVal>
          <c:yVal>
            <c:numRef>
              <c:f>'HIV Prev KP_latest yr'!$L$2:$L$3</c:f>
              <c:numCache>
                <c:formatCode>General</c:formatCode>
                <c:ptCount val="2"/>
                <c:pt idx="0">
                  <c:v>5</c:v>
                </c:pt>
                <c:pt idx="1">
                  <c:v>5</c:v>
                </c:pt>
              </c:numCache>
            </c:numRef>
          </c:yVal>
          <c:smooth val="1"/>
          <c:extLst>
            <c:ext xmlns:c16="http://schemas.microsoft.com/office/drawing/2014/chart" uri="{C3380CC4-5D6E-409C-BE32-E72D297353CC}">
              <c16:uniqueId val="{00000004-4955-4E6C-B862-1B6B7BD4FC5B}"/>
            </c:ext>
          </c:extLst>
        </c:ser>
        <c:dLbls>
          <c:showLegendKey val="0"/>
          <c:showVal val="0"/>
          <c:showCatName val="0"/>
          <c:showSerName val="0"/>
          <c:showPercent val="0"/>
          <c:showBubbleSize val="0"/>
        </c:dLbls>
        <c:axId val="45621632"/>
        <c:axId val="45415040"/>
      </c:scatterChart>
      <c:catAx>
        <c:axId val="45399040"/>
        <c:scaling>
          <c:orientation val="minMax"/>
        </c:scaling>
        <c:delete val="0"/>
        <c:axPos val="b"/>
        <c:majorGridlines>
          <c:spPr>
            <a:ln>
              <a:solidFill>
                <a:srgbClr val="AFECEB"/>
              </a:solidFill>
              <a:prstDash val="sysDash"/>
            </a:ln>
          </c:spPr>
        </c:majorGridlines>
        <c:numFmt formatCode="General" sourceLinked="0"/>
        <c:majorTickMark val="out"/>
        <c:minorTickMark val="none"/>
        <c:tickLblPos val="nextTo"/>
        <c:crossAx val="45413120"/>
        <c:crosses val="autoZero"/>
        <c:auto val="1"/>
        <c:lblAlgn val="ctr"/>
        <c:lblOffset val="100"/>
        <c:noMultiLvlLbl val="0"/>
      </c:catAx>
      <c:valAx>
        <c:axId val="45413120"/>
        <c:scaling>
          <c:orientation val="minMax"/>
          <c:max val="20"/>
          <c:min val="0"/>
        </c:scaling>
        <c:delete val="0"/>
        <c:axPos val="l"/>
        <c:majorGridlines>
          <c:spPr>
            <a:ln w="9525">
              <a:solidFill>
                <a:srgbClr val="AFECEB"/>
              </a:solidFill>
              <a:prstDash val="sysDash"/>
            </a:ln>
          </c:spPr>
        </c:majorGridlines>
        <c:title>
          <c:tx>
            <c:rich>
              <a:bodyPr rot="0" vert="horz"/>
              <a:lstStyle/>
              <a:p>
                <a:pPr>
                  <a:defRPr/>
                </a:pPr>
                <a:r>
                  <a:rPr lang="en-US"/>
                  <a:t>%</a:t>
                </a:r>
              </a:p>
            </c:rich>
          </c:tx>
          <c:layout>
            <c:manualLayout>
              <c:xMode val="edge"/>
              <c:yMode val="edge"/>
              <c:x val="6.3289878331641916E-2"/>
              <c:y val="4.9559105736132418E-2"/>
            </c:manualLayout>
          </c:layout>
          <c:overlay val="0"/>
        </c:title>
        <c:numFmt formatCode="General" sourceLinked="1"/>
        <c:majorTickMark val="none"/>
        <c:minorTickMark val="none"/>
        <c:tickLblPos val="nextTo"/>
        <c:spPr>
          <a:ln>
            <a:noFill/>
          </a:ln>
        </c:spPr>
        <c:crossAx val="45399040"/>
        <c:crosses val="autoZero"/>
        <c:crossBetween val="between"/>
        <c:majorUnit val="5"/>
      </c:valAx>
      <c:valAx>
        <c:axId val="45415040"/>
        <c:scaling>
          <c:orientation val="minMax"/>
          <c:max val="20"/>
          <c:min val="0"/>
        </c:scaling>
        <c:delete val="1"/>
        <c:axPos val="r"/>
        <c:numFmt formatCode="General" sourceLinked="1"/>
        <c:majorTickMark val="out"/>
        <c:minorTickMark val="none"/>
        <c:tickLblPos val="nextTo"/>
        <c:crossAx val="45621632"/>
        <c:crosses val="max"/>
        <c:crossBetween val="midCat"/>
        <c:majorUnit val="5"/>
      </c:valAx>
      <c:valAx>
        <c:axId val="45621632"/>
        <c:scaling>
          <c:orientation val="minMax"/>
          <c:max val="1"/>
          <c:min val="0"/>
        </c:scaling>
        <c:delete val="1"/>
        <c:axPos val="t"/>
        <c:numFmt formatCode="General" sourceLinked="1"/>
        <c:majorTickMark val="out"/>
        <c:minorTickMark val="none"/>
        <c:tickLblPos val="nextTo"/>
        <c:crossAx val="45415040"/>
        <c:crosses val="max"/>
        <c:crossBetween val="midCat"/>
        <c:majorUnit val="0.2"/>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6E93-4D1B-883A-817515BF23C2}"/>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6E93-4D1B-883A-817515BF23C2}"/>
              </c:ext>
            </c:extLst>
          </c:dPt>
          <c:cat>
            <c:strRef>
              <c:f>KHM!$Q$108:$R$108</c:f>
              <c:strCache>
                <c:ptCount val="2"/>
                <c:pt idx="0">
                  <c:v>International funding</c:v>
                </c:pt>
                <c:pt idx="1">
                  <c:v>Domestic funding</c:v>
                </c:pt>
              </c:strCache>
            </c:strRef>
          </c:cat>
          <c:val>
            <c:numRef>
              <c:f>KHM!$Q$109:$R$109</c:f>
              <c:numCache>
                <c:formatCode>_-* #,##0_-;\-* #,##0_-;_-* "-"??_-;_-@_-</c:formatCode>
                <c:ptCount val="2"/>
                <c:pt idx="0">
                  <c:v>26200000</c:v>
                </c:pt>
                <c:pt idx="1">
                  <c:v>8300000</c:v>
                </c:pt>
              </c:numCache>
            </c:numRef>
          </c:val>
          <c:extLst>
            <c:ext xmlns:c16="http://schemas.microsoft.com/office/drawing/2014/chart" uri="{C3380CC4-5D6E-409C-BE32-E72D297353CC}">
              <c16:uniqueId val="{00000004-2AD3-4F0C-B62E-D54B4831D1A3}"/>
            </c:ext>
          </c:extLst>
        </c:ser>
        <c:dLbls>
          <c:showLegendKey val="0"/>
          <c:showVal val="0"/>
          <c:showCatName val="0"/>
          <c:showSerName val="0"/>
          <c:showPercent val="0"/>
          <c:showBubbleSize val="0"/>
          <c:showLeaderLines val="1"/>
        </c:dLbls>
        <c:firstSliceAng val="76"/>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6.3056830034811398E-2"/>
          <c:w val="0.79107182056788361"/>
          <c:h val="0.70924325637325281"/>
        </c:manualLayout>
      </c:layout>
      <c:barChart>
        <c:barDir val="col"/>
        <c:grouping val="stacked"/>
        <c:varyColors val="0"/>
        <c:ser>
          <c:idx val="0"/>
          <c:order val="0"/>
          <c:tx>
            <c:strRef>
              <c:f>Cambodia!$B$1</c:f>
              <c:strCache>
                <c:ptCount val="1"/>
                <c:pt idx="0">
                  <c:v>International funding</c:v>
                </c:pt>
              </c:strCache>
            </c:strRef>
          </c:tx>
          <c:spPr>
            <a:solidFill>
              <a:srgbClr val="00A99A"/>
            </a:solidFill>
            <a:ln w="12700">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81-4991-90E1-B94BF923F1F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81-4991-90E1-B94BF923F1FF}"/>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Cambodia!$A$2:$A$10</c:f>
              <c:numCache>
                <c:formatCode>General</c:formatCode>
                <c:ptCount val="9"/>
                <c:pt idx="0">
                  <c:v>2006</c:v>
                </c:pt>
                <c:pt idx="1">
                  <c:v>2007</c:v>
                </c:pt>
                <c:pt idx="2">
                  <c:v>2008</c:v>
                </c:pt>
                <c:pt idx="3">
                  <c:v>2009</c:v>
                </c:pt>
                <c:pt idx="4">
                  <c:v>2010</c:v>
                </c:pt>
                <c:pt idx="5">
                  <c:v>2011</c:v>
                </c:pt>
                <c:pt idx="6">
                  <c:v>2012</c:v>
                </c:pt>
                <c:pt idx="7">
                  <c:v>2015</c:v>
                </c:pt>
                <c:pt idx="8">
                  <c:v>2017</c:v>
                </c:pt>
              </c:numCache>
            </c:numRef>
          </c:cat>
          <c:val>
            <c:numRef>
              <c:f>Cambodia!$B$2:$B$10</c:f>
              <c:numCache>
                <c:formatCode>0</c:formatCode>
                <c:ptCount val="9"/>
                <c:pt idx="0">
                  <c:v>38124123.159999996</c:v>
                </c:pt>
                <c:pt idx="1">
                  <c:v>47213329</c:v>
                </c:pt>
                <c:pt idx="2">
                  <c:v>46585415.049999997</c:v>
                </c:pt>
                <c:pt idx="3">
                  <c:v>51994839.850000001</c:v>
                </c:pt>
                <c:pt idx="4">
                  <c:v>55571097.509999998</c:v>
                </c:pt>
                <c:pt idx="5">
                  <c:v>46569945.909999996</c:v>
                </c:pt>
                <c:pt idx="6">
                  <c:v>44713949.619999997</c:v>
                </c:pt>
                <c:pt idx="7">
                  <c:v>34902687</c:v>
                </c:pt>
                <c:pt idx="8">
                  <c:v>26200000</c:v>
                </c:pt>
              </c:numCache>
            </c:numRef>
          </c:val>
          <c:extLst>
            <c:ext xmlns:c16="http://schemas.microsoft.com/office/drawing/2014/chart" uri="{C3380CC4-5D6E-409C-BE32-E72D297353CC}">
              <c16:uniqueId val="{00000002-BB81-4991-90E1-B94BF923F1FF}"/>
            </c:ext>
          </c:extLst>
        </c:ser>
        <c:ser>
          <c:idx val="2"/>
          <c:order val="1"/>
          <c:tx>
            <c:strRef>
              <c:f>Cambodia!$C$1</c:f>
              <c:strCache>
                <c:ptCount val="1"/>
                <c:pt idx="0">
                  <c:v>Domestic funding</c:v>
                </c:pt>
              </c:strCache>
            </c:strRef>
          </c:tx>
          <c:spPr>
            <a:solidFill>
              <a:srgbClr val="F26B73"/>
            </a:solidFill>
            <a:ln>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81-4991-90E1-B94BF923F1F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81-4991-90E1-B94BF923F1FF}"/>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Cambodia!$A$2:$A$10</c:f>
              <c:numCache>
                <c:formatCode>General</c:formatCode>
                <c:ptCount val="9"/>
                <c:pt idx="0">
                  <c:v>2006</c:v>
                </c:pt>
                <c:pt idx="1">
                  <c:v>2007</c:v>
                </c:pt>
                <c:pt idx="2">
                  <c:v>2008</c:v>
                </c:pt>
                <c:pt idx="3">
                  <c:v>2009</c:v>
                </c:pt>
                <c:pt idx="4">
                  <c:v>2010</c:v>
                </c:pt>
                <c:pt idx="5">
                  <c:v>2011</c:v>
                </c:pt>
                <c:pt idx="6">
                  <c:v>2012</c:v>
                </c:pt>
                <c:pt idx="7">
                  <c:v>2015</c:v>
                </c:pt>
                <c:pt idx="8">
                  <c:v>2017</c:v>
                </c:pt>
              </c:numCache>
            </c:numRef>
          </c:cat>
          <c:val>
            <c:numRef>
              <c:f>Cambodia!$C$2:$C$10</c:f>
              <c:numCache>
                <c:formatCode>0</c:formatCode>
                <c:ptCount val="9"/>
                <c:pt idx="0">
                  <c:v>8095465.9800000004</c:v>
                </c:pt>
                <c:pt idx="1">
                  <c:v>6045435</c:v>
                </c:pt>
                <c:pt idx="2">
                  <c:v>5261582</c:v>
                </c:pt>
                <c:pt idx="3">
                  <c:v>1740358</c:v>
                </c:pt>
                <c:pt idx="4">
                  <c:v>2488371.7000000002</c:v>
                </c:pt>
                <c:pt idx="5">
                  <c:v>6264069</c:v>
                </c:pt>
                <c:pt idx="6">
                  <c:v>6169768</c:v>
                </c:pt>
                <c:pt idx="7">
                  <c:v>8419848</c:v>
                </c:pt>
                <c:pt idx="8">
                  <c:v>8300000</c:v>
                </c:pt>
              </c:numCache>
            </c:numRef>
          </c:val>
          <c:extLst>
            <c:ext xmlns:c16="http://schemas.microsoft.com/office/drawing/2014/chart" uri="{C3380CC4-5D6E-409C-BE32-E72D297353CC}">
              <c16:uniqueId val="{00000005-BB81-4991-90E1-B94BF923F1FF}"/>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Cambodia!$D$1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81-4991-90E1-B94BF923F1F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81-4991-90E1-B94BF923F1FF}"/>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Cambodia!$A$2:$A$10</c:f>
              <c:numCache>
                <c:formatCode>General</c:formatCode>
                <c:ptCount val="9"/>
                <c:pt idx="0">
                  <c:v>2006</c:v>
                </c:pt>
                <c:pt idx="1">
                  <c:v>2007</c:v>
                </c:pt>
                <c:pt idx="2">
                  <c:v>2008</c:v>
                </c:pt>
                <c:pt idx="3">
                  <c:v>2009</c:v>
                </c:pt>
                <c:pt idx="4">
                  <c:v>2010</c:v>
                </c:pt>
                <c:pt idx="5">
                  <c:v>2011</c:v>
                </c:pt>
                <c:pt idx="6">
                  <c:v>2012</c:v>
                </c:pt>
                <c:pt idx="7">
                  <c:v>2015</c:v>
                </c:pt>
                <c:pt idx="8">
                  <c:v>2017</c:v>
                </c:pt>
              </c:numCache>
            </c:numRef>
          </c:cat>
          <c:val>
            <c:numRef>
              <c:f>Cambodia!$D$2:$D$10</c:f>
              <c:numCache>
                <c:formatCode>0</c:formatCode>
                <c:ptCount val="9"/>
                <c:pt idx="0">
                  <c:v>46219589.100000001</c:v>
                </c:pt>
                <c:pt idx="1">
                  <c:v>53258764</c:v>
                </c:pt>
                <c:pt idx="2">
                  <c:v>51846997.100000001</c:v>
                </c:pt>
                <c:pt idx="3">
                  <c:v>53735197.899999999</c:v>
                </c:pt>
                <c:pt idx="4">
                  <c:v>58059469.200000003</c:v>
                </c:pt>
                <c:pt idx="5">
                  <c:v>52834014.899999999</c:v>
                </c:pt>
                <c:pt idx="6">
                  <c:v>50883717.600000001</c:v>
                </c:pt>
                <c:pt idx="7">
                  <c:v>43322535</c:v>
                </c:pt>
                <c:pt idx="8">
                  <c:v>34500000</c:v>
                </c:pt>
              </c:numCache>
            </c:numRef>
          </c:val>
          <c:smooth val="1"/>
          <c:extLst>
            <c:ext xmlns:c16="http://schemas.microsoft.com/office/drawing/2014/chart" uri="{C3380CC4-5D6E-409C-BE32-E72D297353CC}">
              <c16:uniqueId val="{00000008-BB81-4991-90E1-B94BF923F1FF}"/>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no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59743440784455681"/>
        </c:manualLayout>
      </c:layout>
      <c:barChart>
        <c:barDir val="col"/>
        <c:grouping val="clustered"/>
        <c:varyColors val="0"/>
        <c:ser>
          <c:idx val="0"/>
          <c:order val="0"/>
          <c:tx>
            <c:strRef>
              <c:f>Sheet9!$A$3</c:f>
              <c:strCache>
                <c:ptCount val="1"/>
                <c:pt idx="0">
                  <c:v>Female entertainment workers</c:v>
                </c:pt>
              </c:strCache>
            </c:strRef>
          </c:tx>
          <c:spPr>
            <a:solidFill>
              <a:srgbClr val="FF99FF"/>
            </a:solidFill>
            <a:ln>
              <a:noFill/>
            </a:ln>
          </c:spPr>
          <c:invertIfNegative val="0"/>
          <c:dPt>
            <c:idx val="0"/>
            <c:invertIfNegative val="0"/>
            <c:bubble3D val="0"/>
            <c:extLst>
              <c:ext xmlns:c16="http://schemas.microsoft.com/office/drawing/2014/chart" uri="{C3380CC4-5D6E-409C-BE32-E72D297353CC}">
                <c16:uniqueId val="{00000000-BFA1-4D73-B7A4-5FC4B55B1589}"/>
              </c:ext>
            </c:extLst>
          </c:dPt>
          <c:dPt>
            <c:idx val="1"/>
            <c:invertIfNegative val="0"/>
            <c:bubble3D val="0"/>
            <c:extLst>
              <c:ext xmlns:c16="http://schemas.microsoft.com/office/drawing/2014/chart" uri="{C3380CC4-5D6E-409C-BE32-E72D297353CC}">
                <c16:uniqueId val="{00000001-BFA1-4D73-B7A4-5FC4B55B1589}"/>
              </c:ext>
            </c:extLst>
          </c:dPt>
          <c:dPt>
            <c:idx val="2"/>
            <c:invertIfNegative val="0"/>
            <c:bubble3D val="0"/>
            <c:extLst>
              <c:ext xmlns:c16="http://schemas.microsoft.com/office/drawing/2014/chart" uri="{C3380CC4-5D6E-409C-BE32-E72D297353CC}">
                <c16:uniqueId val="{00000002-BFA1-4D73-B7A4-5FC4B55B1589}"/>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A1-4D73-B7A4-5FC4B55B15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Sheet9!$B$2:$G$2</c:f>
              <c:strCache>
                <c:ptCount val="6"/>
                <c:pt idx="0">
                  <c:v>2007</c:v>
                </c:pt>
                <c:pt idx="1">
                  <c:v>2010</c:v>
                </c:pt>
                <c:pt idx="2">
                  <c:v>2013</c:v>
                </c:pt>
                <c:pt idx="3">
                  <c:v>2017</c:v>
                </c:pt>
                <c:pt idx="4">
                  <c:v>2019</c:v>
                </c:pt>
                <c:pt idx="5">
                  <c:v>2022</c:v>
                </c:pt>
              </c:strCache>
            </c:strRef>
          </c:cat>
          <c:val>
            <c:numRef>
              <c:f>Sheet9!$B$3:$G$3</c:f>
              <c:numCache>
                <c:formatCode>General</c:formatCode>
                <c:ptCount val="6"/>
                <c:pt idx="0">
                  <c:v>68</c:v>
                </c:pt>
                <c:pt idx="1">
                  <c:v>82</c:v>
                </c:pt>
                <c:pt idx="2">
                  <c:v>68</c:v>
                </c:pt>
                <c:pt idx="3">
                  <c:v>72</c:v>
                </c:pt>
                <c:pt idx="5">
                  <c:v>60</c:v>
                </c:pt>
              </c:numCache>
            </c:numRef>
          </c:val>
          <c:extLst>
            <c:ext xmlns:c16="http://schemas.microsoft.com/office/drawing/2014/chart" uri="{C3380CC4-5D6E-409C-BE32-E72D297353CC}">
              <c16:uniqueId val="{00000004-BFA1-4D73-B7A4-5FC4B55B1589}"/>
            </c:ext>
          </c:extLst>
        </c:ser>
        <c:ser>
          <c:idx val="1"/>
          <c:order val="1"/>
          <c:tx>
            <c:strRef>
              <c:f>Sheet9!$A$4</c:f>
              <c:strCache>
                <c:ptCount val="1"/>
                <c:pt idx="0">
                  <c:v>Men who have sex with men</c:v>
                </c:pt>
              </c:strCache>
            </c:strRef>
          </c:tx>
          <c:spPr>
            <a:solidFill>
              <a:srgbClr val="FFCC00"/>
            </a:solidFill>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A1-4D73-B7A4-5FC4B55B15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Sheet9!$B$2:$G$2</c:f>
              <c:strCache>
                <c:ptCount val="6"/>
                <c:pt idx="0">
                  <c:v>2007</c:v>
                </c:pt>
                <c:pt idx="1">
                  <c:v>2010</c:v>
                </c:pt>
                <c:pt idx="2">
                  <c:v>2013</c:v>
                </c:pt>
                <c:pt idx="3">
                  <c:v>2017</c:v>
                </c:pt>
                <c:pt idx="4">
                  <c:v>2019</c:v>
                </c:pt>
                <c:pt idx="5">
                  <c:v>2022</c:v>
                </c:pt>
              </c:strCache>
            </c:strRef>
          </c:cat>
          <c:val>
            <c:numRef>
              <c:f>Sheet9!$B$4:$G$4</c:f>
              <c:numCache>
                <c:formatCode>General</c:formatCode>
                <c:ptCount val="6"/>
                <c:pt idx="0">
                  <c:v>58</c:v>
                </c:pt>
                <c:pt idx="1">
                  <c:v>34</c:v>
                </c:pt>
                <c:pt idx="2">
                  <c:v>87</c:v>
                </c:pt>
                <c:pt idx="3">
                  <c:v>70</c:v>
                </c:pt>
                <c:pt idx="4">
                  <c:v>52</c:v>
                </c:pt>
              </c:numCache>
            </c:numRef>
          </c:val>
          <c:extLst>
            <c:ext xmlns:c16="http://schemas.microsoft.com/office/drawing/2014/chart" uri="{C3380CC4-5D6E-409C-BE32-E72D297353CC}">
              <c16:uniqueId val="{00000006-BFA1-4D73-B7A4-5FC4B55B1589}"/>
            </c:ext>
          </c:extLst>
        </c:ser>
        <c:ser>
          <c:idx val="2"/>
          <c:order val="2"/>
          <c:tx>
            <c:strRef>
              <c:f>Sheet9!$A$5</c:f>
              <c:strCache>
                <c:ptCount val="1"/>
                <c:pt idx="0">
                  <c:v>Transgender</c:v>
                </c:pt>
              </c:strCache>
            </c:strRef>
          </c:tx>
          <c:spPr>
            <a:solidFill>
              <a:srgbClr val="FF7C8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Sheet9!$B$2:$G$2</c:f>
              <c:strCache>
                <c:ptCount val="6"/>
                <c:pt idx="0">
                  <c:v>2007</c:v>
                </c:pt>
                <c:pt idx="1">
                  <c:v>2010</c:v>
                </c:pt>
                <c:pt idx="2">
                  <c:v>2013</c:v>
                </c:pt>
                <c:pt idx="3">
                  <c:v>2017</c:v>
                </c:pt>
                <c:pt idx="4">
                  <c:v>2019</c:v>
                </c:pt>
                <c:pt idx="5">
                  <c:v>2022</c:v>
                </c:pt>
              </c:strCache>
            </c:strRef>
          </c:cat>
          <c:val>
            <c:numRef>
              <c:f>Sheet9!$B$5:$G$5</c:f>
              <c:numCache>
                <c:formatCode>General</c:formatCode>
                <c:ptCount val="6"/>
                <c:pt idx="4">
                  <c:v>67</c:v>
                </c:pt>
              </c:numCache>
            </c:numRef>
          </c:val>
          <c:extLst>
            <c:ext xmlns:c16="http://schemas.microsoft.com/office/drawing/2014/chart" uri="{C3380CC4-5D6E-409C-BE32-E72D297353CC}">
              <c16:uniqueId val="{00000007-BFA1-4D73-B7A4-5FC4B55B1589}"/>
            </c:ext>
          </c:extLst>
        </c:ser>
        <c:ser>
          <c:idx val="3"/>
          <c:order val="3"/>
          <c:tx>
            <c:strRef>
              <c:f>Sheet9!$A$6</c:f>
              <c:strCache>
                <c:ptCount val="1"/>
                <c:pt idx="0">
                  <c:v>People who inject drugs</c:v>
                </c:pt>
              </c:strCache>
            </c:strRef>
          </c:tx>
          <c:spPr>
            <a:solidFill>
              <a:srgbClr val="0099FF"/>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A1-4D73-B7A4-5FC4B55B15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Sheet9!$B$2:$G$2</c:f>
              <c:strCache>
                <c:ptCount val="6"/>
                <c:pt idx="0">
                  <c:v>2007</c:v>
                </c:pt>
                <c:pt idx="1">
                  <c:v>2010</c:v>
                </c:pt>
                <c:pt idx="2">
                  <c:v>2013</c:v>
                </c:pt>
                <c:pt idx="3">
                  <c:v>2017</c:v>
                </c:pt>
                <c:pt idx="4">
                  <c:v>2019</c:v>
                </c:pt>
                <c:pt idx="5">
                  <c:v>2022</c:v>
                </c:pt>
              </c:strCache>
            </c:strRef>
          </c:cat>
          <c:val>
            <c:numRef>
              <c:f>Sheet9!$B$6:$G$6</c:f>
              <c:numCache>
                <c:formatCode>General</c:formatCode>
                <c:ptCount val="6"/>
                <c:pt idx="0">
                  <c:v>35</c:v>
                </c:pt>
                <c:pt idx="1">
                  <c:v>15</c:v>
                </c:pt>
                <c:pt idx="3">
                  <c:v>75</c:v>
                </c:pt>
              </c:numCache>
            </c:numRef>
          </c:val>
          <c:extLst>
            <c:ext xmlns:c16="http://schemas.microsoft.com/office/drawing/2014/chart" uri="{C3380CC4-5D6E-409C-BE32-E72D297353CC}">
              <c16:uniqueId val="{00000009-BFA1-4D73-B7A4-5FC4B55B1589}"/>
            </c:ext>
          </c:extLst>
        </c:ser>
        <c:dLbls>
          <c:showLegendKey val="0"/>
          <c:showVal val="0"/>
          <c:showCatName val="0"/>
          <c:showSerName val="0"/>
          <c:showPercent val="0"/>
          <c:showBubbleSize val="0"/>
        </c:dLbls>
        <c:gapWidth val="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4.928827240437627E-2"/>
          <c:y val="0.83148843613046697"/>
          <c:w val="0.86160982416619025"/>
          <c:h val="0.15311946530839141"/>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95453302712161"/>
          <c:y val="4.8525935961582313E-2"/>
          <c:w val="0.85494313210848649"/>
          <c:h val="0.79207103018372704"/>
        </c:manualLayout>
      </c:layout>
      <c:barChart>
        <c:barDir val="col"/>
        <c:grouping val="clustered"/>
        <c:varyColors val="0"/>
        <c:ser>
          <c:idx val="0"/>
          <c:order val="0"/>
          <c:spPr>
            <a:solidFill>
              <a:srgbClr val="9999FF"/>
            </a:solidFill>
            <a:ln>
              <a:noFill/>
            </a:ln>
          </c:spPr>
          <c:invertIfNegative val="0"/>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99-4CF2-B12B-E33516E2DF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KHM!$B$5:$P$5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KHM!$B$6:$P$6</c:f>
              <c:numCache>
                <c:formatCode>0</c:formatCode>
                <c:ptCount val="15"/>
                <c:pt idx="0">
                  <c:v>59</c:v>
                </c:pt>
                <c:pt idx="1">
                  <c:v>51</c:v>
                </c:pt>
                <c:pt idx="2">
                  <c:v>44</c:v>
                </c:pt>
                <c:pt idx="3">
                  <c:v>120</c:v>
                </c:pt>
                <c:pt idx="4">
                  <c:v>35</c:v>
                </c:pt>
                <c:pt idx="5">
                  <c:v>327</c:v>
                </c:pt>
                <c:pt idx="6">
                  <c:v>253</c:v>
                </c:pt>
                <c:pt idx="7">
                  <c:v>371</c:v>
                </c:pt>
                <c:pt idx="8">
                  <c:v>382</c:v>
                </c:pt>
                <c:pt idx="9">
                  <c:v>304.64</c:v>
                </c:pt>
                <c:pt idx="10">
                  <c:v>456.9</c:v>
                </c:pt>
                <c:pt idx="11">
                  <c:v>0</c:v>
                </c:pt>
                <c:pt idx="12">
                  <c:v>168</c:v>
                </c:pt>
                <c:pt idx="13">
                  <c:v>212</c:v>
                </c:pt>
                <c:pt idx="14">
                  <c:v>227</c:v>
                </c:pt>
              </c:numCache>
            </c:numRef>
          </c:val>
          <c:extLst>
            <c:ext xmlns:c16="http://schemas.microsoft.com/office/drawing/2014/chart" uri="{C3380CC4-5D6E-409C-BE32-E72D297353CC}">
              <c16:uniqueId val="{00000001-EA99-4CF2-B12B-E33516E2DF60}"/>
            </c:ext>
          </c:extLst>
        </c:ser>
        <c:dLbls>
          <c:showLegendKey val="0"/>
          <c:showVal val="0"/>
          <c:showCatName val="0"/>
          <c:showSerName val="0"/>
          <c:showPercent val="0"/>
          <c:showBubbleSize val="0"/>
        </c:dLbls>
        <c:gapWidth val="90"/>
        <c:axId val="152492288"/>
        <c:axId val="152383488"/>
      </c:barChart>
      <c:scatterChart>
        <c:scatterStyle val="lineMarker"/>
        <c:varyColors val="0"/>
        <c:ser>
          <c:idx val="1"/>
          <c:order val="1"/>
          <c:tx>
            <c:strRef>
              <c:f>KHM!$R$1</c:f>
              <c:strCache>
                <c:ptCount val="1"/>
                <c:pt idx="0">
                  <c:v>t1</c:v>
                </c:pt>
              </c:strCache>
            </c:strRef>
          </c:tx>
          <c:spPr>
            <a:ln w="25400">
              <a:solidFill>
                <a:srgbClr val="F78E1E"/>
              </a:solidFill>
              <a:prstDash val="sysDot"/>
            </a:ln>
          </c:spPr>
          <c:marker>
            <c:symbol val="none"/>
          </c:marker>
          <c:xVal>
            <c:numRef>
              <c:f>KHM!$Q$2:$Q$3</c:f>
              <c:numCache>
                <c:formatCode>General</c:formatCode>
                <c:ptCount val="2"/>
                <c:pt idx="0">
                  <c:v>0</c:v>
                </c:pt>
                <c:pt idx="1">
                  <c:v>1</c:v>
                </c:pt>
              </c:numCache>
            </c:numRef>
          </c:xVal>
          <c:yVal>
            <c:numRef>
              <c:f>KHM!$R$2:$R$3</c:f>
              <c:numCache>
                <c:formatCode>General</c:formatCode>
                <c:ptCount val="2"/>
                <c:pt idx="0">
                  <c:v>100</c:v>
                </c:pt>
                <c:pt idx="1">
                  <c:v>100</c:v>
                </c:pt>
              </c:numCache>
            </c:numRef>
          </c:yVal>
          <c:smooth val="0"/>
          <c:extLst>
            <c:ext xmlns:c16="http://schemas.microsoft.com/office/drawing/2014/chart" uri="{C3380CC4-5D6E-409C-BE32-E72D297353CC}">
              <c16:uniqueId val="{00000002-EA99-4CF2-B12B-E33516E2DF60}"/>
            </c:ext>
          </c:extLst>
        </c:ser>
        <c:ser>
          <c:idx val="2"/>
          <c:order val="2"/>
          <c:tx>
            <c:strRef>
              <c:f>KHM!$S$1</c:f>
              <c:strCache>
                <c:ptCount val="1"/>
                <c:pt idx="0">
                  <c:v>t2</c:v>
                </c:pt>
              </c:strCache>
            </c:strRef>
          </c:tx>
          <c:spPr>
            <a:ln w="25400">
              <a:solidFill>
                <a:srgbClr val="00A99A"/>
              </a:solidFill>
              <a:prstDash val="sysDot"/>
            </a:ln>
          </c:spPr>
          <c:marker>
            <c:symbol val="none"/>
          </c:marker>
          <c:xVal>
            <c:numRef>
              <c:f>KHM!$Q$2:$Q$3</c:f>
              <c:numCache>
                <c:formatCode>General</c:formatCode>
                <c:ptCount val="2"/>
                <c:pt idx="0">
                  <c:v>0</c:v>
                </c:pt>
                <c:pt idx="1">
                  <c:v>1</c:v>
                </c:pt>
              </c:numCache>
            </c:numRef>
          </c:xVal>
          <c:yVal>
            <c:numRef>
              <c:f>KHM!$S$2:$S$3</c:f>
              <c:numCache>
                <c:formatCode>General</c:formatCode>
                <c:ptCount val="2"/>
                <c:pt idx="0">
                  <c:v>200</c:v>
                </c:pt>
                <c:pt idx="1">
                  <c:v>200</c:v>
                </c:pt>
              </c:numCache>
            </c:numRef>
          </c:yVal>
          <c:smooth val="0"/>
          <c:extLst>
            <c:ext xmlns:c16="http://schemas.microsoft.com/office/drawing/2014/chart" uri="{C3380CC4-5D6E-409C-BE32-E72D297353CC}">
              <c16:uniqueId val="{00000003-EA99-4CF2-B12B-E33516E2DF60}"/>
            </c:ext>
          </c:extLst>
        </c:ser>
        <c:dLbls>
          <c:showLegendKey val="0"/>
          <c:showVal val="0"/>
          <c:showCatName val="0"/>
          <c:showSerName val="0"/>
          <c:showPercent val="0"/>
          <c:showBubbleSize val="0"/>
        </c:dLbls>
        <c:axId val="152386944"/>
        <c:axId val="152385408"/>
      </c:scatterChart>
      <c:catAx>
        <c:axId val="152492288"/>
        <c:scaling>
          <c:orientation val="minMax"/>
        </c:scaling>
        <c:delete val="0"/>
        <c:axPos val="b"/>
        <c:numFmt formatCode="General" sourceLinked="0"/>
        <c:majorTickMark val="out"/>
        <c:minorTickMark val="none"/>
        <c:tickLblPos val="nextTo"/>
        <c:txPr>
          <a:bodyPr rot="-2700000"/>
          <a:lstStyle/>
          <a:p>
            <a:pPr>
              <a:defRPr/>
            </a:pPr>
            <a:endParaRPr lang="en-US"/>
          </a:p>
        </c:txPr>
        <c:crossAx val="152383488"/>
        <c:crosses val="autoZero"/>
        <c:auto val="1"/>
        <c:lblAlgn val="ctr"/>
        <c:lblOffset val="100"/>
        <c:noMultiLvlLbl val="0"/>
      </c:catAx>
      <c:valAx>
        <c:axId val="152383488"/>
        <c:scaling>
          <c:orientation val="minMax"/>
          <c:max val="5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52492288"/>
        <c:crosses val="autoZero"/>
        <c:crossBetween val="between"/>
        <c:majorUnit val="100"/>
      </c:valAx>
      <c:valAx>
        <c:axId val="152385408"/>
        <c:scaling>
          <c:orientation val="minMax"/>
          <c:max val="400"/>
          <c:min val="0"/>
        </c:scaling>
        <c:delete val="1"/>
        <c:axPos val="r"/>
        <c:numFmt formatCode="General" sourceLinked="1"/>
        <c:majorTickMark val="out"/>
        <c:minorTickMark val="none"/>
        <c:tickLblPos val="nextTo"/>
        <c:crossAx val="152386944"/>
        <c:crosses val="max"/>
        <c:crossBetween val="midCat"/>
        <c:majorUnit val="100"/>
      </c:valAx>
      <c:valAx>
        <c:axId val="152386944"/>
        <c:scaling>
          <c:orientation val="minMax"/>
          <c:max val="1"/>
          <c:min val="0"/>
        </c:scaling>
        <c:delete val="1"/>
        <c:axPos val="t"/>
        <c:numFmt formatCode="General" sourceLinked="1"/>
        <c:majorTickMark val="out"/>
        <c:minorTickMark val="none"/>
        <c:tickLblPos val="nextTo"/>
        <c:crossAx val="152385408"/>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'PWID_source of needle'!$B$30</c:f>
              <c:strCache>
                <c:ptCount val="1"/>
                <c:pt idx="0">
                  <c:v>%</c:v>
                </c:pt>
              </c:strCache>
            </c:strRef>
          </c:tx>
          <c:spPr>
            <a:solidFill>
              <a:srgbClr val="63CDF6"/>
            </a:solidFill>
            <a:ln>
              <a:noFill/>
            </a:ln>
          </c:spPr>
          <c:invertIfNegative val="0"/>
          <c:dPt>
            <c:idx val="10"/>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1-465F-40FA-A4BF-FD91DD77FFA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'PWID_source of needle'!$A$31:$A$38</c:f>
              <c:strCache>
                <c:ptCount val="8"/>
                <c:pt idx="0">
                  <c:v>NGO 
drop-in
 center </c:v>
                </c:pt>
                <c:pt idx="1">
                  <c:v>Pharmacy
or drug seller </c:v>
                </c:pt>
                <c:pt idx="2">
                  <c:v>NSP program</c:v>
                </c:pt>
                <c:pt idx="3">
                  <c:v>Friends </c:v>
                </c:pt>
                <c:pt idx="4">
                  <c:v>Drug seller </c:v>
                </c:pt>
                <c:pt idx="5">
                  <c:v>Public or 
private 
health facility </c:v>
                </c:pt>
                <c:pt idx="6">
                  <c:v>Sexual 
partner </c:v>
                </c:pt>
                <c:pt idx="7">
                  <c:v>Other 
drug users </c:v>
                </c:pt>
              </c:strCache>
            </c:strRef>
          </c:cat>
          <c:val>
            <c:numRef>
              <c:f>'PWID_source of needle'!$B$31:$B$38</c:f>
              <c:numCache>
                <c:formatCode>0</c:formatCode>
                <c:ptCount val="8"/>
                <c:pt idx="0">
                  <c:v>27.1</c:v>
                </c:pt>
                <c:pt idx="1">
                  <c:v>20.399999999999999</c:v>
                </c:pt>
                <c:pt idx="2">
                  <c:v>16.600000000000001</c:v>
                </c:pt>
                <c:pt idx="3">
                  <c:v>6.6</c:v>
                </c:pt>
                <c:pt idx="4">
                  <c:v>1.7</c:v>
                </c:pt>
                <c:pt idx="5">
                  <c:v>1.1000000000000001</c:v>
                </c:pt>
                <c:pt idx="6">
                  <c:v>1.1000000000000001</c:v>
                </c:pt>
                <c:pt idx="7">
                  <c:v>0.6</c:v>
                </c:pt>
              </c:numCache>
            </c:numRef>
          </c:val>
          <c:extLst>
            <c:ext xmlns:c16="http://schemas.microsoft.com/office/drawing/2014/chart" uri="{C3380CC4-5D6E-409C-BE32-E72D297353CC}">
              <c16:uniqueId val="{00000002-465F-40FA-A4BF-FD91DD77FFA6}"/>
            </c:ext>
          </c:extLst>
        </c:ser>
        <c:dLbls>
          <c:showLegendKey val="0"/>
          <c:showVal val="0"/>
          <c:showCatName val="0"/>
          <c:showSerName val="0"/>
          <c:showPercent val="0"/>
          <c:showBubbleSize val="0"/>
        </c:dLbls>
        <c:gapWidth val="150"/>
        <c:axId val="227461760"/>
        <c:axId val="227471744"/>
      </c:barChart>
      <c:catAx>
        <c:axId val="227461760"/>
        <c:scaling>
          <c:orientation val="minMax"/>
        </c:scaling>
        <c:delete val="0"/>
        <c:axPos val="b"/>
        <c:numFmt formatCode="General" sourceLinked="0"/>
        <c:majorTickMark val="out"/>
        <c:minorTickMark val="none"/>
        <c:tickLblPos val="nextTo"/>
        <c:crossAx val="227471744"/>
        <c:crosses val="autoZero"/>
        <c:auto val="1"/>
        <c:lblAlgn val="ctr"/>
        <c:lblOffset val="100"/>
        <c:noMultiLvlLbl val="0"/>
      </c:catAx>
      <c:valAx>
        <c:axId val="227471744"/>
        <c:scaling>
          <c:orientation val="minMax"/>
          <c:max val="100"/>
          <c:min val="0"/>
        </c:scaling>
        <c:delete val="0"/>
        <c:axPos val="l"/>
        <c:title>
          <c:tx>
            <c:rich>
              <a:bodyPr rot="0" vert="horz"/>
              <a:lstStyle/>
              <a:p>
                <a:pPr>
                  <a:defRPr/>
                </a:pPr>
                <a:r>
                  <a:rPr lang="en-US" dirty="0"/>
                  <a:t>%</a:t>
                </a:r>
              </a:p>
            </c:rich>
          </c:tx>
          <c:layout>
            <c:manualLayout>
              <c:xMode val="edge"/>
              <c:yMode val="edge"/>
              <c:x val="1.005527543681457E-2"/>
              <c:y val="9.9919365377130402E-4"/>
            </c:manualLayout>
          </c:layout>
          <c:overlay val="0"/>
        </c:title>
        <c:numFmt formatCode="0" sourceLinked="1"/>
        <c:majorTickMark val="out"/>
        <c:minorTickMark val="none"/>
        <c:tickLblPos val="nextTo"/>
        <c:crossAx val="227461760"/>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'Tx scale up'!$E$1</c:f>
              <c:strCache>
                <c:ptCount val="1"/>
                <c:pt idx="0">
                  <c:v>% PLHIV on ART</c:v>
                </c:pt>
              </c:strCache>
            </c:strRef>
          </c:tx>
          <c:spPr>
            <a:solidFill>
              <a:srgbClr val="FF9933"/>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95-4447-8734-F4B42CE8A5B5}"/>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up'!$E$2:$E$24</c:f>
              <c:numCache>
                <c:formatCode>0</c:formatCode>
                <c:ptCount val="23"/>
                <c:pt idx="0">
                  <c:v>0</c:v>
                </c:pt>
                <c:pt idx="1">
                  <c:v>0</c:v>
                </c:pt>
                <c:pt idx="2">
                  <c:v>0</c:v>
                </c:pt>
                <c:pt idx="3">
                  <c:v>3</c:v>
                </c:pt>
                <c:pt idx="4">
                  <c:v>7</c:v>
                </c:pt>
                <c:pt idx="5">
                  <c:v>12</c:v>
                </c:pt>
                <c:pt idx="6">
                  <c:v>21</c:v>
                </c:pt>
                <c:pt idx="7">
                  <c:v>29</c:v>
                </c:pt>
                <c:pt idx="8">
                  <c:v>36</c:v>
                </c:pt>
                <c:pt idx="9">
                  <c:v>43</c:v>
                </c:pt>
                <c:pt idx="10">
                  <c:v>49</c:v>
                </c:pt>
                <c:pt idx="11">
                  <c:v>53</c:v>
                </c:pt>
                <c:pt idx="12">
                  <c:v>57</c:v>
                </c:pt>
                <c:pt idx="13">
                  <c:v>59</c:v>
                </c:pt>
                <c:pt idx="14">
                  <c:v>62</c:v>
                </c:pt>
                <c:pt idx="15">
                  <c:v>66</c:v>
                </c:pt>
                <c:pt idx="16">
                  <c:v>69</c:v>
                </c:pt>
                <c:pt idx="17">
                  <c:v>72</c:v>
                </c:pt>
                <c:pt idx="18">
                  <c:v>76</c:v>
                </c:pt>
                <c:pt idx="19">
                  <c:v>80</c:v>
                </c:pt>
                <c:pt idx="20">
                  <c:v>81</c:v>
                </c:pt>
                <c:pt idx="21">
                  <c:v>82</c:v>
                </c:pt>
                <c:pt idx="22">
                  <c:v>86</c:v>
                </c:pt>
              </c:numCache>
            </c:numRef>
          </c:val>
          <c:extLst>
            <c:ext xmlns:c16="http://schemas.microsoft.com/office/drawing/2014/chart" uri="{C3380CC4-5D6E-409C-BE32-E72D297353CC}">
              <c16:uniqueId val="{00000001-C295-4447-8734-F4B42CE8A5B5}"/>
            </c:ext>
          </c:extLst>
        </c:ser>
        <c:dLbls>
          <c:showLegendKey val="0"/>
          <c:showVal val="0"/>
          <c:showCatName val="0"/>
          <c:showSerName val="0"/>
          <c:showPercent val="0"/>
          <c:showBubbleSize val="0"/>
        </c:dLbls>
        <c:gapWidth val="60"/>
        <c:axId val="38281984"/>
        <c:axId val="38279808"/>
      </c:barChart>
      <c:lineChart>
        <c:grouping val="standard"/>
        <c:varyColors val="0"/>
        <c:ser>
          <c:idx val="0"/>
          <c:order val="0"/>
          <c:tx>
            <c:strRef>
              <c:f>'Tx scale up'!$D$1</c:f>
              <c:strCache>
                <c:ptCount val="1"/>
                <c:pt idx="0">
                  <c:v> Number of people on ART </c:v>
                </c:pt>
              </c:strCache>
            </c:strRef>
          </c:tx>
          <c:spPr>
            <a:ln w="38100">
              <a:solidFill>
                <a:srgbClr val="00A99A"/>
              </a:solidFill>
            </a:ln>
          </c:spPr>
          <c:marker>
            <c:symbol val="none"/>
          </c:marker>
          <c:dLbls>
            <c:dLbl>
              <c:idx val="22"/>
              <c:layout>
                <c:manualLayout>
                  <c:x val="-5.0918085249215525E-2"/>
                  <c:y val="-5.3191489361702142E-2"/>
                </c:manualLayout>
              </c:layout>
              <c:spPr>
                <a:noFill/>
                <a:ln>
                  <a:noFill/>
                </a:ln>
                <a:effectLst/>
              </c:spPr>
              <c:txPr>
                <a:bodyPr wrap="square" lIns="38100" tIns="19050" rIns="38100" bIns="19050" anchor="ctr">
                  <a:spAutoFit/>
                </a:bodyPr>
                <a:lstStyle/>
                <a:p>
                  <a:pPr>
                    <a:defRPr sz="1600" b="1">
                      <a:solidFill>
                        <a:srgbClr val="00A99A"/>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95-4447-8734-F4B42CE8A5B5}"/>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up'!$D$2:$D$24</c:f>
              <c:numCache>
                <c:formatCode>_-* #,##0_-;\-* #,##0_-;_-* "-"??_-;_-@_-</c:formatCode>
                <c:ptCount val="23"/>
                <c:pt idx="0">
                  <c:v>17</c:v>
                </c:pt>
                <c:pt idx="1">
                  <c:v>71</c:v>
                </c:pt>
                <c:pt idx="2">
                  <c:v>392</c:v>
                </c:pt>
                <c:pt idx="3">
                  <c:v>2230</c:v>
                </c:pt>
                <c:pt idx="4">
                  <c:v>5974</c:v>
                </c:pt>
                <c:pt idx="5">
                  <c:v>9752</c:v>
                </c:pt>
                <c:pt idx="6">
                  <c:v>17725</c:v>
                </c:pt>
                <c:pt idx="7">
                  <c:v>23782</c:v>
                </c:pt>
                <c:pt idx="8">
                  <c:v>29759</c:v>
                </c:pt>
                <c:pt idx="9">
                  <c:v>35479</c:v>
                </c:pt>
                <c:pt idx="10">
                  <c:v>40515</c:v>
                </c:pt>
                <c:pt idx="11">
                  <c:v>44013</c:v>
                </c:pt>
                <c:pt idx="12">
                  <c:v>46433</c:v>
                </c:pt>
                <c:pt idx="13">
                  <c:v>48309</c:v>
                </c:pt>
                <c:pt idx="14">
                  <c:v>50435</c:v>
                </c:pt>
                <c:pt idx="15">
                  <c:v>52454</c:v>
                </c:pt>
                <c:pt idx="16">
                  <c:v>54653</c:v>
                </c:pt>
                <c:pt idx="17">
                  <c:v>56668</c:v>
                </c:pt>
                <c:pt idx="18">
                  <c:v>59209</c:v>
                </c:pt>
                <c:pt idx="19">
                  <c:v>61371</c:v>
                </c:pt>
                <c:pt idx="20">
                  <c:v>62310</c:v>
                </c:pt>
                <c:pt idx="21">
                  <c:v>62561</c:v>
                </c:pt>
                <c:pt idx="22">
                  <c:v>64931</c:v>
                </c:pt>
              </c:numCache>
            </c:numRef>
          </c:val>
          <c:smooth val="0"/>
          <c:extLst>
            <c:ext xmlns:c16="http://schemas.microsoft.com/office/drawing/2014/chart" uri="{C3380CC4-5D6E-409C-BE32-E72D297353CC}">
              <c16:uniqueId val="{00000003-C295-4447-8734-F4B42CE8A5B5}"/>
            </c:ext>
          </c:extLst>
        </c:ser>
        <c:dLbls>
          <c:showLegendKey val="0"/>
          <c:showVal val="0"/>
          <c:showCatName val="0"/>
          <c:showSerName val="0"/>
          <c:showPercent val="0"/>
          <c:showBubbleSize val="0"/>
        </c:dLbls>
        <c:marker val="1"/>
        <c:smooth val="0"/>
        <c:axId val="38202368"/>
        <c:axId val="38277888"/>
      </c:lineChart>
      <c:lineChart>
        <c:grouping val="standard"/>
        <c:varyColors val="0"/>
        <c:ser>
          <c:idx val="2"/>
          <c:order val="2"/>
          <c:tx>
            <c:strRef>
              <c:f>'Tx scale up'!$F$1</c:f>
              <c:strCache>
                <c:ptCount val="1"/>
                <c:pt idx="0">
                  <c:v>% Lower</c:v>
                </c:pt>
              </c:strCache>
            </c:strRef>
          </c:tx>
          <c:spPr>
            <a:ln>
              <a:noFill/>
            </a:ln>
          </c:spPr>
          <c:marker>
            <c:symbol val="dash"/>
            <c:size val="8"/>
            <c:spPr>
              <a:solidFill>
                <a:sysClr val="windowText" lastClr="000000"/>
              </a:solidFill>
              <a:ln>
                <a:noFill/>
              </a:ln>
            </c:spPr>
          </c:marker>
          <c:cat>
            <c:strRef>
              <c:f>'Tx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up'!$F$2:$F$24</c:f>
              <c:numCache>
                <c:formatCode>0</c:formatCode>
                <c:ptCount val="23"/>
                <c:pt idx="0">
                  <c:v>0</c:v>
                </c:pt>
                <c:pt idx="1">
                  <c:v>0</c:v>
                </c:pt>
                <c:pt idx="2">
                  <c:v>0</c:v>
                </c:pt>
                <c:pt idx="3">
                  <c:v>2</c:v>
                </c:pt>
                <c:pt idx="4">
                  <c:v>6</c:v>
                </c:pt>
                <c:pt idx="5">
                  <c:v>10</c:v>
                </c:pt>
                <c:pt idx="6">
                  <c:v>18</c:v>
                </c:pt>
                <c:pt idx="7">
                  <c:v>25</c:v>
                </c:pt>
                <c:pt idx="8">
                  <c:v>31</c:v>
                </c:pt>
                <c:pt idx="9">
                  <c:v>38</c:v>
                </c:pt>
                <c:pt idx="10">
                  <c:v>43</c:v>
                </c:pt>
                <c:pt idx="11">
                  <c:v>46</c:v>
                </c:pt>
                <c:pt idx="12">
                  <c:v>49</c:v>
                </c:pt>
                <c:pt idx="13">
                  <c:v>51</c:v>
                </c:pt>
                <c:pt idx="14">
                  <c:v>54</c:v>
                </c:pt>
                <c:pt idx="15">
                  <c:v>57</c:v>
                </c:pt>
                <c:pt idx="16">
                  <c:v>60</c:v>
                </c:pt>
                <c:pt idx="17">
                  <c:v>62</c:v>
                </c:pt>
                <c:pt idx="18">
                  <c:v>66</c:v>
                </c:pt>
                <c:pt idx="19">
                  <c:v>68</c:v>
                </c:pt>
                <c:pt idx="20">
                  <c:v>69</c:v>
                </c:pt>
                <c:pt idx="21">
                  <c:v>69</c:v>
                </c:pt>
                <c:pt idx="22">
                  <c:v>72</c:v>
                </c:pt>
              </c:numCache>
            </c:numRef>
          </c:val>
          <c:smooth val="0"/>
          <c:extLst>
            <c:ext xmlns:c16="http://schemas.microsoft.com/office/drawing/2014/chart" uri="{C3380CC4-5D6E-409C-BE32-E72D297353CC}">
              <c16:uniqueId val="{00000004-C295-4447-8734-F4B42CE8A5B5}"/>
            </c:ext>
          </c:extLst>
        </c:ser>
        <c:ser>
          <c:idx val="3"/>
          <c:order val="3"/>
          <c:tx>
            <c:strRef>
              <c:f>'Tx scale up'!$G$1</c:f>
              <c:strCache>
                <c:ptCount val="1"/>
                <c:pt idx="0">
                  <c:v>%Upper</c:v>
                </c:pt>
              </c:strCache>
            </c:strRef>
          </c:tx>
          <c:spPr>
            <a:ln>
              <a:noFill/>
            </a:ln>
          </c:spPr>
          <c:marker>
            <c:symbol val="dash"/>
            <c:size val="8"/>
            <c:spPr>
              <a:solidFill>
                <a:sysClr val="windowText" lastClr="000000"/>
              </a:solidFill>
              <a:ln>
                <a:noFill/>
              </a:ln>
            </c:spPr>
          </c:marker>
          <c:cat>
            <c:strRef>
              <c:f>'Tx scale up'!$C$2:$C$24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up'!$G$2:$G$24</c:f>
              <c:numCache>
                <c:formatCode>0</c:formatCode>
                <c:ptCount val="23"/>
                <c:pt idx="0">
                  <c:v>0</c:v>
                </c:pt>
                <c:pt idx="1">
                  <c:v>0</c:v>
                </c:pt>
                <c:pt idx="2">
                  <c:v>1</c:v>
                </c:pt>
                <c:pt idx="3">
                  <c:v>3</c:v>
                </c:pt>
                <c:pt idx="4">
                  <c:v>8</c:v>
                </c:pt>
                <c:pt idx="5">
                  <c:v>13</c:v>
                </c:pt>
                <c:pt idx="6">
                  <c:v>24</c:v>
                </c:pt>
                <c:pt idx="7">
                  <c:v>32</c:v>
                </c:pt>
                <c:pt idx="8">
                  <c:v>40</c:v>
                </c:pt>
                <c:pt idx="9">
                  <c:v>47</c:v>
                </c:pt>
                <c:pt idx="10">
                  <c:v>54</c:v>
                </c:pt>
                <c:pt idx="11">
                  <c:v>59</c:v>
                </c:pt>
                <c:pt idx="12">
                  <c:v>62</c:v>
                </c:pt>
                <c:pt idx="13">
                  <c:v>65</c:v>
                </c:pt>
                <c:pt idx="14">
                  <c:v>69</c:v>
                </c:pt>
                <c:pt idx="15">
                  <c:v>73</c:v>
                </c:pt>
                <c:pt idx="16">
                  <c:v>76</c:v>
                </c:pt>
                <c:pt idx="17">
                  <c:v>80</c:v>
                </c:pt>
                <c:pt idx="18">
                  <c:v>85</c:v>
                </c:pt>
                <c:pt idx="19">
                  <c:v>90</c:v>
                </c:pt>
                <c:pt idx="20">
                  <c:v>92</c:v>
                </c:pt>
                <c:pt idx="21">
                  <c:v>93</c:v>
                </c:pt>
                <c:pt idx="22">
                  <c:v>97</c:v>
                </c:pt>
              </c:numCache>
            </c:numRef>
          </c:val>
          <c:smooth val="0"/>
          <c:extLst>
            <c:ext xmlns:c16="http://schemas.microsoft.com/office/drawing/2014/chart" uri="{C3380CC4-5D6E-409C-BE32-E72D297353CC}">
              <c16:uniqueId val="{00000005-C295-4447-8734-F4B42CE8A5B5}"/>
            </c:ext>
          </c:extLst>
        </c:ser>
        <c:dLbls>
          <c:showLegendKey val="0"/>
          <c:showVal val="0"/>
          <c:showCatName val="0"/>
          <c:showSerName val="0"/>
          <c:showPercent val="0"/>
          <c:showBubbleSize val="0"/>
        </c:dLbls>
        <c:hiLowLines/>
        <c:marker val="1"/>
        <c:smooth val="0"/>
        <c:axId val="38281984"/>
        <c:axId val="38279808"/>
      </c:lineChart>
      <c:catAx>
        <c:axId val="38202368"/>
        <c:scaling>
          <c:orientation val="minMax"/>
        </c:scaling>
        <c:delete val="0"/>
        <c:axPos val="b"/>
        <c:numFmt formatCode="General" sourceLinked="1"/>
        <c:majorTickMark val="out"/>
        <c:minorTickMark val="none"/>
        <c:tickLblPos val="nextTo"/>
        <c:crossAx val="38277888"/>
        <c:crosses val="autoZero"/>
        <c:auto val="1"/>
        <c:lblAlgn val="ctr"/>
        <c:lblOffset val="100"/>
        <c:noMultiLvlLbl val="0"/>
      </c:catAx>
      <c:valAx>
        <c:axId val="3827788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1.5301221422762253E-2"/>
              <c:y val="0.28646990934643807"/>
            </c:manualLayout>
          </c:layout>
          <c:overlay val="0"/>
        </c:title>
        <c:numFmt formatCode="#,##0" sourceLinked="0"/>
        <c:majorTickMark val="out"/>
        <c:minorTickMark val="none"/>
        <c:tickLblPos val="nextTo"/>
        <c:crossAx val="38202368"/>
        <c:crosses val="autoZero"/>
        <c:crossBetween val="between"/>
      </c:valAx>
      <c:valAx>
        <c:axId val="38279808"/>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38281984"/>
        <c:crosses val="max"/>
        <c:crossBetween val="between"/>
        <c:majorUnit val="20"/>
      </c:valAx>
      <c:catAx>
        <c:axId val="38281984"/>
        <c:scaling>
          <c:orientation val="minMax"/>
        </c:scaling>
        <c:delete val="1"/>
        <c:axPos val="b"/>
        <c:numFmt formatCode="General" sourceLinked="1"/>
        <c:majorTickMark val="out"/>
        <c:minorTickMark val="none"/>
        <c:tickLblPos val="nextTo"/>
        <c:crossAx val="382798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3016441428863941"/>
          <c:w val="0.60120487656434252"/>
          <c:h val="0.1161391727629791"/>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1303109295638387"/>
          <c:h val="0.65878184880069168"/>
        </c:manualLayout>
      </c:layout>
      <c:barChart>
        <c:barDir val="col"/>
        <c:grouping val="stacked"/>
        <c:varyColors val="0"/>
        <c:ser>
          <c:idx val="0"/>
          <c:order val="0"/>
          <c:invertIfNegative val="0"/>
          <c:cat>
            <c:strRef>
              <c:f>KHM!$R$56:$V$56</c:f>
              <c:strCache>
                <c:ptCount val="5"/>
                <c:pt idx="0">
                  <c:v>Estimated PLHIV</c:v>
                </c:pt>
                <c:pt idx="1">
                  <c:v>PLHIV who know 
their HIV status</c:v>
                </c:pt>
                <c:pt idx="2">
                  <c:v>People on ART</c:v>
                </c:pt>
                <c:pt idx="3">
                  <c:v>Tested for 
viral load</c:v>
                </c:pt>
                <c:pt idx="4">
                  <c:v>PLHIV who have 
viral suppression *</c:v>
                </c:pt>
              </c:strCache>
            </c:strRef>
          </c:cat>
          <c:val>
            <c:numRef>
              <c:f>KHM!$R$57:$V$57</c:f>
              <c:numCache>
                <c:formatCode>General</c:formatCode>
                <c:ptCount val="5"/>
              </c:numCache>
            </c:numRef>
          </c:val>
          <c:extLst>
            <c:ext xmlns:c16="http://schemas.microsoft.com/office/drawing/2014/chart" uri="{C3380CC4-5D6E-409C-BE32-E72D297353CC}">
              <c16:uniqueId val="{00000000-BC7B-4A9C-AFF7-DE81C368C223}"/>
            </c:ext>
          </c:extLst>
        </c:ser>
        <c:ser>
          <c:idx val="1"/>
          <c:order val="1"/>
          <c:invertIfNegative val="0"/>
          <c:cat>
            <c:strRef>
              <c:f>KHM!$R$56:$V$56</c:f>
              <c:strCache>
                <c:ptCount val="5"/>
                <c:pt idx="0">
                  <c:v>Estimated PLHIV</c:v>
                </c:pt>
                <c:pt idx="1">
                  <c:v>PLHIV who know 
their HIV status</c:v>
                </c:pt>
                <c:pt idx="2">
                  <c:v>People on ART</c:v>
                </c:pt>
                <c:pt idx="3">
                  <c:v>Tested for 
viral load</c:v>
                </c:pt>
                <c:pt idx="4">
                  <c:v>PLHIV who have 
viral suppression *</c:v>
                </c:pt>
              </c:strCache>
            </c:strRef>
          </c:cat>
          <c:val>
            <c:numRef>
              <c:f>KHM!$R$58:$V$58</c:f>
              <c:numCache>
                <c:formatCode>General</c:formatCode>
                <c:ptCount val="5"/>
              </c:numCache>
            </c:numRef>
          </c:val>
          <c:extLst>
            <c:ext xmlns:c16="http://schemas.microsoft.com/office/drawing/2014/chart" uri="{C3380CC4-5D6E-409C-BE32-E72D297353CC}">
              <c16:uniqueId val="{00000001-BC7B-4A9C-AFF7-DE81C368C223}"/>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BC7B-4A9C-AFF7-DE81C368C223}"/>
              </c:ext>
            </c:extLst>
          </c:dPt>
          <c:dPt>
            <c:idx val="1"/>
            <c:invertIfNegative val="0"/>
            <c:bubble3D val="0"/>
            <c:spPr>
              <a:solidFill>
                <a:srgbClr val="FF7C80"/>
              </a:solidFill>
              <a:ln>
                <a:noFill/>
              </a:ln>
            </c:spPr>
            <c:extLst>
              <c:ext xmlns:c16="http://schemas.microsoft.com/office/drawing/2014/chart" uri="{C3380CC4-5D6E-409C-BE32-E72D297353CC}">
                <c16:uniqueId val="{00000005-BC7B-4A9C-AFF7-DE81C368C223}"/>
              </c:ext>
            </c:extLst>
          </c:dPt>
          <c:dPt>
            <c:idx val="2"/>
            <c:invertIfNegative val="0"/>
            <c:bubble3D val="0"/>
            <c:spPr>
              <a:solidFill>
                <a:srgbClr val="33CCCC"/>
              </a:solidFill>
              <a:ln>
                <a:noFill/>
              </a:ln>
            </c:spPr>
            <c:extLst>
              <c:ext xmlns:c16="http://schemas.microsoft.com/office/drawing/2014/chart" uri="{C3380CC4-5D6E-409C-BE32-E72D297353CC}">
                <c16:uniqueId val="{00000007-BC7B-4A9C-AFF7-DE81C368C223}"/>
              </c:ext>
            </c:extLst>
          </c:dPt>
          <c:dPt>
            <c:idx val="3"/>
            <c:invertIfNegative val="0"/>
            <c:bubble3D val="0"/>
            <c:spPr>
              <a:solidFill>
                <a:srgbClr val="009999"/>
              </a:solidFill>
              <a:ln>
                <a:noFill/>
              </a:ln>
            </c:spPr>
            <c:extLst>
              <c:ext xmlns:c16="http://schemas.microsoft.com/office/drawing/2014/chart" uri="{C3380CC4-5D6E-409C-BE32-E72D297353CC}">
                <c16:uniqueId val="{00000009-BC7B-4A9C-AFF7-DE81C368C223}"/>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BC7B-4A9C-AFF7-DE81C368C22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KHM!$R$56:$V$56</c:f>
              <c:strCache>
                <c:ptCount val="5"/>
                <c:pt idx="0">
                  <c:v>Estimated PLHIV</c:v>
                </c:pt>
                <c:pt idx="1">
                  <c:v>PLHIV who know 
their HIV status</c:v>
                </c:pt>
                <c:pt idx="2">
                  <c:v>People on ART</c:v>
                </c:pt>
                <c:pt idx="3">
                  <c:v>Tested for 
viral load</c:v>
                </c:pt>
                <c:pt idx="4">
                  <c:v>PLHIV who have 
viral suppression *</c:v>
                </c:pt>
              </c:strCache>
            </c:strRef>
          </c:cat>
          <c:val>
            <c:numRef>
              <c:f>KHM!$R$59:$V$59</c:f>
              <c:numCache>
                <c:formatCode>#,##0</c:formatCode>
                <c:ptCount val="5"/>
                <c:pt idx="0">
                  <c:v>76000</c:v>
                </c:pt>
                <c:pt idx="1">
                  <c:v>64951</c:v>
                </c:pt>
                <c:pt idx="2">
                  <c:v>64931</c:v>
                </c:pt>
                <c:pt idx="3">
                  <c:v>60699</c:v>
                </c:pt>
                <c:pt idx="4" formatCode="_(* #,##0_);_(* \(#,##0\);_(* &quot;-&quot;??_);_(@_)">
                  <c:v>59271</c:v>
                </c:pt>
              </c:numCache>
            </c:numRef>
          </c:val>
          <c:extLst>
            <c:ext xmlns:c16="http://schemas.microsoft.com/office/drawing/2014/chart" uri="{C3380CC4-5D6E-409C-BE32-E72D297353CC}">
              <c16:uniqueId val="{0000000C-BC7B-4A9C-AFF7-DE81C368C223}"/>
            </c:ext>
          </c:extLst>
        </c:ser>
        <c:dLbls>
          <c:showLegendKey val="0"/>
          <c:showVal val="0"/>
          <c:showCatName val="0"/>
          <c:showSerName val="0"/>
          <c:showPercent val="0"/>
          <c:showBubbleSize val="0"/>
        </c:dLbls>
        <c:gapWidth val="7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76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76000"/>
      </c:valAx>
    </c:plotArea>
    <c:plotVisOnly val="1"/>
    <c:dispBlanksAs val="gap"/>
    <c:showDLblsOverMax val="0"/>
  </c:chart>
  <c:spPr>
    <a:ln>
      <a:noFill/>
    </a:ln>
  </c:spPr>
  <c:txPr>
    <a:bodyPr/>
    <a:lstStyle/>
    <a:p>
      <a:pPr>
        <a:defRPr sz="1400" b="0" i="0" u="none" strike="noStrike" baseline="0">
          <a:solidFill>
            <a:srgbClr val="000000"/>
          </a:solidFill>
          <a:latin typeface="Arial Nova" panose="020B0504020202020204" pitchFamily="34" charset="0"/>
          <a:ea typeface="Calibri"/>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'T&amp;T cascade'!$C$2</c:f>
              <c:strCache>
                <c:ptCount val="1"/>
                <c:pt idx="0">
                  <c:v>Progress (%)</c:v>
                </c:pt>
              </c:strCache>
            </c:strRef>
          </c:tx>
          <c:spPr>
            <a:solidFill>
              <a:srgbClr val="FF9933"/>
            </a:solidFill>
            <a:ln>
              <a:noFill/>
            </a:ln>
            <a:effectLst/>
          </c:spPr>
          <c:invertIfNegative val="0"/>
          <c:dLbls>
            <c:spPr>
              <a:noFill/>
              <a:ln>
                <a:noFill/>
              </a:ln>
              <a:effectLst/>
            </c:spPr>
            <c:txPr>
              <a:bodyPr rot="0" vert="horz"/>
              <a:lstStyle/>
              <a:p>
                <a:pPr>
                  <a:defRPr sz="2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'T&amp;T cascade'!$B$3:$B$5</c:f>
              <c:strCache>
                <c:ptCount val="3"/>
                <c:pt idx="0">
                  <c:v>PLHIV who know
their status</c:v>
                </c:pt>
                <c:pt idx="1">
                  <c:v>PLHIV on treatment</c:v>
                </c:pt>
                <c:pt idx="2">
                  <c:v>PLHIV with suppressed
viral load</c:v>
                </c:pt>
              </c:strCache>
            </c:strRef>
          </c:cat>
          <c:val>
            <c:numRef>
              <c:f>'T&amp;T cascade'!$C$3:$C$5</c:f>
              <c:numCache>
                <c:formatCode>_(* #,##0_);_(* \(#,##0\);_(* "-"??_);_(@_)</c:formatCode>
                <c:ptCount val="3"/>
                <c:pt idx="0">
                  <c:v>86</c:v>
                </c:pt>
                <c:pt idx="1">
                  <c:v>86</c:v>
                </c:pt>
                <c:pt idx="2">
                  <c:v>84</c:v>
                </c:pt>
              </c:numCache>
            </c:numRef>
          </c:val>
          <c:extLst>
            <c:ext xmlns:c16="http://schemas.microsoft.com/office/drawing/2014/chart" uri="{C3380CC4-5D6E-409C-BE32-E72D297353CC}">
              <c16:uniqueId val="{00000000-D4D0-44FA-81E5-6C810BCA4EB9}"/>
            </c:ext>
          </c:extLst>
        </c:ser>
        <c:ser>
          <c:idx val="1"/>
          <c:order val="1"/>
          <c:tx>
            <c:strRef>
              <c:f>'T&amp;T cascade'!$D$2</c:f>
              <c:strCache>
                <c:ptCount val="1"/>
                <c:pt idx="0">
                  <c:v>Gap</c:v>
                </c:pt>
              </c:strCache>
            </c:strRef>
          </c:tx>
          <c:spPr>
            <a:pattFill prst="dkDnDiag">
              <a:fgClr>
                <a:srgbClr val="BFBFBF"/>
              </a:fgClr>
              <a:bgClr>
                <a:schemeClr val="bg1"/>
              </a:bgClr>
            </a:pattFill>
            <a:ln>
              <a:noFill/>
            </a:ln>
            <a:effectLst/>
          </c:spPr>
          <c:invertIfNegative val="0"/>
          <c:cat>
            <c:strRef>
              <c:f>'T&amp;T cascade'!$B$3:$B$5</c:f>
              <c:strCache>
                <c:ptCount val="3"/>
                <c:pt idx="0">
                  <c:v>PLHIV who know
their status</c:v>
                </c:pt>
                <c:pt idx="1">
                  <c:v>PLHIV on treatment</c:v>
                </c:pt>
                <c:pt idx="2">
                  <c:v>PLHIV with suppressed
viral load</c:v>
                </c:pt>
              </c:strCache>
            </c:strRef>
          </c:cat>
          <c:val>
            <c:numRef>
              <c:f>'T&amp;T cascade'!$D$3:$D$5</c:f>
              <c:numCache>
                <c:formatCode>_(* #,##0_);_(* \(#,##0\);_(* "-"??_);_(@_)</c:formatCode>
                <c:ptCount val="3"/>
                <c:pt idx="0">
                  <c:v>9</c:v>
                </c:pt>
                <c:pt idx="1">
                  <c:v>4</c:v>
                </c:pt>
                <c:pt idx="2">
                  <c:v>2</c:v>
                </c:pt>
              </c:numCache>
            </c:numRef>
          </c:val>
          <c:extLst>
            <c:ext xmlns:c16="http://schemas.microsoft.com/office/drawing/2014/chart" uri="{C3380CC4-5D6E-409C-BE32-E72D297353CC}">
              <c16:uniqueId val="{00000001-D4D0-44FA-81E5-6C810BCA4EB9}"/>
            </c:ext>
          </c:extLst>
        </c:ser>
        <c:dLbls>
          <c:showLegendKey val="0"/>
          <c:showVal val="0"/>
          <c:showCatName val="0"/>
          <c:showSerName val="0"/>
          <c:showPercent val="0"/>
          <c:showBubbleSize val="0"/>
        </c:dLbls>
        <c:gapWidth val="150"/>
        <c:overlap val="100"/>
        <c:axId val="48076288"/>
        <c:axId val="48077824"/>
      </c:barChart>
      <c:scatterChart>
        <c:scatterStyle val="lineMarker"/>
        <c:varyColors val="0"/>
        <c:ser>
          <c:idx val="2"/>
          <c:order val="2"/>
          <c:tx>
            <c:strRef>
              <c:f>'T&amp;T 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vert="horz"/>
              <a:lstStyle/>
              <a:p>
                <a:pPr>
                  <a:defRPr sz="2400" b="1">
                    <a:solidFill>
                      <a:srgbClr val="FF0000"/>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'T&amp;T cascade'!$B$3:$B$5</c:f>
              <c:strCache>
                <c:ptCount val="3"/>
                <c:pt idx="0">
                  <c:v>PLHIV who know
their status</c:v>
                </c:pt>
                <c:pt idx="1">
                  <c:v>PLHIV on treatment</c:v>
                </c:pt>
                <c:pt idx="2">
                  <c:v>PLHIV with suppressed
viral load</c:v>
                </c:pt>
              </c:strCache>
            </c:strRef>
          </c:xVal>
          <c:yVal>
            <c:numRef>
              <c:f>'T&amp;T cascade'!$E$3:$E$5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D4D0-44FA-81E5-6C810BCA4EB9}"/>
            </c:ext>
          </c:extLst>
        </c:ser>
        <c:dLbls>
          <c:showLegendKey val="0"/>
          <c:showVal val="0"/>
          <c:showCatName val="0"/>
          <c:showSerName val="0"/>
          <c:showPercent val="0"/>
          <c:showBubbleSize val="0"/>
        </c:dLbls>
        <c:axId val="48076288"/>
        <c:axId val="48077824"/>
      </c:scatterChart>
      <c:catAx>
        <c:axId val="4807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8077824"/>
        <c:crosses val="autoZero"/>
        <c:auto val="1"/>
        <c:lblAlgn val="ctr"/>
        <c:lblOffset val="100"/>
        <c:noMultiLvlLbl val="0"/>
      </c:catAx>
      <c:valAx>
        <c:axId val="4807782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n-US"/>
          </a:p>
        </c:txPr>
        <c:crossAx val="48076288"/>
        <c:crosses val="autoZero"/>
        <c:crossBetween val="between"/>
        <c:majorUnit val="20"/>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94110826071947E-2"/>
          <c:y val="9.2509941550028785E-2"/>
          <c:w val="0.87332621444254843"/>
          <c:h val="0.57292539785034557"/>
        </c:manualLayout>
      </c:layout>
      <c:barChart>
        <c:barDir val="col"/>
        <c:grouping val="clustered"/>
        <c:varyColors val="0"/>
        <c:ser>
          <c:idx val="0"/>
          <c:order val="0"/>
          <c:tx>
            <c:strRef>
              <c:f>Sheet11!$E$5</c:f>
              <c:strCache>
                <c:ptCount val="1"/>
                <c:pt idx="0">
                  <c:v>Adult Male (15+)</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Sheet11!$F$4:$H$4</c:f>
              <c:strCache>
                <c:ptCount val="3"/>
                <c:pt idx="0">
                  <c:v>Know the status </c:v>
                </c:pt>
                <c:pt idx="1">
                  <c:v>On treatment 
(of all estimated PLHIV)</c:v>
                </c:pt>
                <c:pt idx="2">
                  <c:v>Virally suppressed
(of all estimated PLHIV)</c:v>
                </c:pt>
              </c:strCache>
            </c:strRef>
          </c:cat>
          <c:val>
            <c:numRef>
              <c:f>Sheet11!$F$5:$H$5</c:f>
              <c:numCache>
                <c:formatCode>General</c:formatCode>
                <c:ptCount val="3"/>
                <c:pt idx="0">
                  <c:v>87</c:v>
                </c:pt>
                <c:pt idx="1">
                  <c:v>87</c:v>
                </c:pt>
                <c:pt idx="2">
                  <c:v>85</c:v>
                </c:pt>
              </c:numCache>
            </c:numRef>
          </c:val>
          <c:extLst>
            <c:ext xmlns:c16="http://schemas.microsoft.com/office/drawing/2014/chart" uri="{C3380CC4-5D6E-409C-BE32-E72D297353CC}">
              <c16:uniqueId val="{00000000-D209-4652-9A20-67EB909A0EF1}"/>
            </c:ext>
          </c:extLst>
        </c:ser>
        <c:ser>
          <c:idx val="1"/>
          <c:order val="1"/>
          <c:tx>
            <c:strRef>
              <c:f>Sheet11!$E$6</c:f>
              <c:strCache>
                <c:ptCount val="1"/>
                <c:pt idx="0">
                  <c:v>Adult Female (15+)</c:v>
                </c:pt>
              </c:strCache>
            </c:strRef>
          </c:tx>
          <c:spPr>
            <a:solidFill>
              <a:srgbClr val="FFA3A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Sheet11!$F$4:$H$4</c:f>
              <c:strCache>
                <c:ptCount val="3"/>
                <c:pt idx="0">
                  <c:v>Know the status </c:v>
                </c:pt>
                <c:pt idx="1">
                  <c:v>On treatment 
(of all estimated PLHIV)</c:v>
                </c:pt>
                <c:pt idx="2">
                  <c:v>Virally suppressed
(of all estimated PLHIV)</c:v>
                </c:pt>
              </c:strCache>
            </c:strRef>
          </c:cat>
          <c:val>
            <c:numRef>
              <c:f>Sheet11!$F$6:$H$6</c:f>
              <c:numCache>
                <c:formatCode>General</c:formatCode>
                <c:ptCount val="3"/>
                <c:pt idx="0">
                  <c:v>86</c:v>
                </c:pt>
                <c:pt idx="1">
                  <c:v>86</c:v>
                </c:pt>
                <c:pt idx="2">
                  <c:v>84</c:v>
                </c:pt>
              </c:numCache>
            </c:numRef>
          </c:val>
          <c:extLst>
            <c:ext xmlns:c16="http://schemas.microsoft.com/office/drawing/2014/chart" uri="{C3380CC4-5D6E-409C-BE32-E72D297353CC}">
              <c16:uniqueId val="{00000001-D209-4652-9A20-67EB909A0EF1}"/>
            </c:ext>
          </c:extLst>
        </c:ser>
        <c:ser>
          <c:idx val="2"/>
          <c:order val="2"/>
          <c:tx>
            <c:strRef>
              <c:f>Sheet11!$E$7</c:f>
              <c:strCache>
                <c:ptCount val="1"/>
                <c:pt idx="0">
                  <c:v>Children (0-14)</c:v>
                </c:pt>
              </c:strCache>
            </c:strRef>
          </c:tx>
          <c:spPr>
            <a:solidFill>
              <a:srgbClr val="00D6C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Sheet11!$F$4:$H$4</c:f>
              <c:strCache>
                <c:ptCount val="3"/>
                <c:pt idx="0">
                  <c:v>Know the status </c:v>
                </c:pt>
                <c:pt idx="1">
                  <c:v>On treatment 
(of all estimated PLHIV)</c:v>
                </c:pt>
                <c:pt idx="2">
                  <c:v>Virally suppressed
(of all estimated PLHIV)</c:v>
                </c:pt>
              </c:strCache>
            </c:strRef>
          </c:cat>
          <c:val>
            <c:numRef>
              <c:f>Sheet11!$F$7:$H$7</c:f>
              <c:numCache>
                <c:formatCode>General</c:formatCode>
                <c:ptCount val="3"/>
                <c:pt idx="0">
                  <c:v>59</c:v>
                </c:pt>
                <c:pt idx="1">
                  <c:v>59</c:v>
                </c:pt>
                <c:pt idx="2">
                  <c:v>53</c:v>
                </c:pt>
              </c:numCache>
            </c:numRef>
          </c:val>
          <c:extLst>
            <c:ext xmlns:c16="http://schemas.microsoft.com/office/drawing/2014/chart" uri="{C3380CC4-5D6E-409C-BE32-E72D297353CC}">
              <c16:uniqueId val="{00000002-D209-4652-9A20-67EB909A0EF1}"/>
            </c:ext>
          </c:extLst>
        </c:ser>
        <c:dLbls>
          <c:dLblPos val="outEnd"/>
          <c:showLegendKey val="0"/>
          <c:showVal val="1"/>
          <c:showCatName val="0"/>
          <c:showSerName val="0"/>
          <c:showPercent val="0"/>
          <c:showBubbleSize val="0"/>
        </c:dLbls>
        <c:gapWidth val="219"/>
        <c:overlap val="-27"/>
        <c:axId val="2131374624"/>
        <c:axId val="2131372960"/>
      </c:barChart>
      <c:catAx>
        <c:axId val="2131374624"/>
        <c:scaling>
          <c:orientation val="minMax"/>
        </c:scaling>
        <c:delete val="0"/>
        <c:axPos val="b"/>
        <c:minorGridlines>
          <c:spPr>
            <a:ln w="12700" cap="flat" cmpd="sng" algn="ctr">
              <a:solidFill>
                <a:srgbClr val="F79646">
                  <a:lumMod val="20000"/>
                  <a:lumOff val="80000"/>
                </a:srgbClr>
              </a:solidFill>
              <a:prstDash val="sysDot"/>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2131372960"/>
        <c:crosses val="autoZero"/>
        <c:auto val="1"/>
        <c:lblAlgn val="ctr"/>
        <c:lblOffset val="100"/>
        <c:noMultiLvlLbl val="0"/>
      </c:catAx>
      <c:valAx>
        <c:axId val="2131372960"/>
        <c:scaling>
          <c:orientation val="minMax"/>
        </c:scaling>
        <c:delete val="0"/>
        <c:axPos val="l"/>
        <c:minorGridlines>
          <c:spPr>
            <a:ln w="12700" cap="flat" cmpd="sng" algn="ctr">
              <a:solidFill>
                <a:srgbClr val="F79646">
                  <a:lumMod val="20000"/>
                  <a:lumOff val="80000"/>
                </a:srgbClr>
              </a:solidFill>
              <a:prstDash val="sysDot"/>
              <a:round/>
            </a:ln>
            <a:effectLst/>
          </c:spPr>
        </c:minorGridlines>
        <c:title>
          <c:tx>
            <c:rich>
              <a:bodyPr rot="0" spcFirstLastPara="1" vertOverflow="ellipsis" wrap="square" anchor="ctr" anchorCtr="1"/>
              <a:lstStyle/>
              <a:p>
                <a:pPr>
                  <a:defRPr sz="1400" b="0" i="0" u="none" strike="noStrike" kern="1200" baseline="0">
                    <a:solidFill>
                      <a:schemeClr val="tx1"/>
                    </a:solidFill>
                    <a:latin typeface="Arial Nova" panose="020B0504020202020204" pitchFamily="34" charset="0"/>
                    <a:ea typeface="+mn-ea"/>
                    <a:cs typeface="+mn-cs"/>
                  </a:defRPr>
                </a:pPr>
                <a:r>
                  <a:rPr lang="en-US" dirty="0"/>
                  <a:t>%</a:t>
                </a:r>
              </a:p>
            </c:rich>
          </c:tx>
          <c:layout>
            <c:manualLayout>
              <c:xMode val="edge"/>
              <c:yMode val="edge"/>
              <c:x val="4.854368313537661E-2"/>
              <c:y val="5.809296731482276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2131374624"/>
        <c:crosses val="autoZero"/>
        <c:crossBetween val="between"/>
        <c:majorUnit val="100"/>
      </c:valAx>
      <c:spPr>
        <a:noFill/>
        <a:ln>
          <a:noFill/>
        </a:ln>
        <a:effectLst/>
      </c:spPr>
    </c:plotArea>
    <c:legend>
      <c:legendPos val="b"/>
      <c:layout>
        <c:manualLayout>
          <c:xMode val="edge"/>
          <c:yMode val="edge"/>
          <c:x val="0.10583325614335599"/>
          <c:y val="0.9112324022473991"/>
          <c:w val="0.80613283819625947"/>
          <c:h val="7.02490837345475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Nova" panose="020B0504020202020204" pitchFamily="34"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1775508530183727"/>
          <c:w val="0.73486084041475008"/>
          <c:h val="0.60676341787389476"/>
        </c:manualLayout>
      </c:layout>
      <c:barChart>
        <c:barDir val="col"/>
        <c:grouping val="clustered"/>
        <c:varyColors val="0"/>
        <c:ser>
          <c:idx val="0"/>
          <c:order val="0"/>
          <c:tx>
            <c:strRef>
              <c:f>'KHM Tx'!$B$3</c:f>
              <c:strCache>
                <c:ptCount val="1"/>
                <c:pt idx="0">
                  <c:v>Estimate</c:v>
                </c:pt>
              </c:strCache>
            </c:strRef>
          </c:tx>
          <c:spPr>
            <a:solidFill>
              <a:srgbClr val="FF5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Tx'!$A$4:$A$6</c:f>
              <c:strCache>
                <c:ptCount val="3"/>
                <c:pt idx="0">
                  <c:v>Estimated number
of adults 15+
living with HIV</c:v>
                </c:pt>
                <c:pt idx="1">
                  <c:v>Number of adults receiving ART</c:v>
                </c:pt>
                <c:pt idx="2">
                  <c:v>ART coverage (%)</c:v>
                </c:pt>
              </c:strCache>
            </c:strRef>
          </c:cat>
          <c:val>
            <c:numRef>
              <c:f>'KHM Tx'!$B$4:$B$6</c:f>
              <c:numCache>
                <c:formatCode>General</c:formatCode>
                <c:ptCount val="3"/>
                <c:pt idx="0" formatCode="_(* #,##0_);_(* \(#,##0\);_(* &quot;-&quot;??_);_(@_)">
                  <c:v>76000</c:v>
                </c:pt>
              </c:numCache>
            </c:numRef>
          </c:val>
          <c:extLst>
            <c:ext xmlns:c16="http://schemas.microsoft.com/office/drawing/2014/chart" uri="{C3380CC4-5D6E-409C-BE32-E72D297353CC}">
              <c16:uniqueId val="{00000000-9DC8-4B78-9545-991927BEA9CA}"/>
            </c:ext>
          </c:extLst>
        </c:ser>
        <c:ser>
          <c:idx val="3"/>
          <c:order val="3"/>
          <c:tx>
            <c:strRef>
              <c:f>'KHM Tx'!$E$3</c:f>
              <c:strCache>
                <c:ptCount val="1"/>
                <c:pt idx="0">
                  <c:v>children (0-14 yr) receiving ARVs</c:v>
                </c:pt>
              </c:strCache>
            </c:strRef>
          </c:tx>
          <c:spPr>
            <a:solidFill>
              <a:srgbClr val="00A99A"/>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C8-4B78-9545-991927BEA9C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Tx'!$A$4:$A$6</c:f>
              <c:strCache>
                <c:ptCount val="3"/>
                <c:pt idx="0">
                  <c:v>Estimated number
of adults 15+
living with HIV</c:v>
                </c:pt>
                <c:pt idx="1">
                  <c:v>Number of adults receiving ART</c:v>
                </c:pt>
                <c:pt idx="2">
                  <c:v>ART coverage (%)</c:v>
                </c:pt>
              </c:strCache>
            </c:strRef>
          </c:cat>
          <c:val>
            <c:numRef>
              <c:f>'KHM Tx'!$E$4:$E$6</c:f>
              <c:numCache>
                <c:formatCode>_(* #,##0_);_(* \(#,##0\);_(* "-"??_);_(@_)</c:formatCode>
                <c:ptCount val="3"/>
                <c:pt idx="1">
                  <c:v>64931</c:v>
                </c:pt>
              </c:numCache>
            </c:numRef>
          </c:val>
          <c:extLst>
            <c:ext xmlns:c16="http://schemas.microsoft.com/office/drawing/2014/chart" uri="{C3380CC4-5D6E-409C-BE32-E72D297353CC}">
              <c16:uniqueId val="{00000002-9DC8-4B78-9545-991927BEA9CA}"/>
            </c:ext>
          </c:extLst>
        </c:ser>
        <c:dLbls>
          <c:showLegendKey val="0"/>
          <c:showVal val="0"/>
          <c:showCatName val="0"/>
          <c:showSerName val="0"/>
          <c:showPercent val="0"/>
          <c:showBubbleSize val="0"/>
        </c:dLbls>
        <c:gapWidth val="90"/>
        <c:overlap val="100"/>
        <c:axId val="215120128"/>
        <c:axId val="215126016"/>
      </c:barChart>
      <c:barChart>
        <c:barDir val="col"/>
        <c:grouping val="clustered"/>
        <c:varyColors val="0"/>
        <c:ser>
          <c:idx val="4"/>
          <c:order val="4"/>
          <c:tx>
            <c:strRef>
              <c:f>'KHM Tx'!$F$3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C8-4B78-9545-991927BEA9C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Tx'!$A$4:$A$6</c:f>
              <c:strCache>
                <c:ptCount val="3"/>
                <c:pt idx="0">
                  <c:v>Estimated number
of adults 15+
living with HIV</c:v>
                </c:pt>
                <c:pt idx="1">
                  <c:v>Number of adults receiving ART</c:v>
                </c:pt>
                <c:pt idx="2">
                  <c:v>ART coverage (%)</c:v>
                </c:pt>
              </c:strCache>
            </c:strRef>
          </c:cat>
          <c:val>
            <c:numRef>
              <c:f>'KHM Tx'!$F$4:$F$6</c:f>
              <c:numCache>
                <c:formatCode>General</c:formatCode>
                <c:ptCount val="3"/>
                <c:pt idx="2" formatCode="#,##0">
                  <c:v>86</c:v>
                </c:pt>
              </c:numCache>
            </c:numRef>
          </c:val>
          <c:extLst>
            <c:ext xmlns:c16="http://schemas.microsoft.com/office/drawing/2014/chart" uri="{C3380CC4-5D6E-409C-BE32-E72D297353CC}">
              <c16:uniqueId val="{00000004-9DC8-4B78-9545-991927BEA9CA}"/>
            </c:ext>
          </c:extLst>
        </c:ser>
        <c:dLbls>
          <c:showLegendKey val="0"/>
          <c:showVal val="0"/>
          <c:showCatName val="0"/>
          <c:showSerName val="0"/>
          <c:showPercent val="0"/>
          <c:showBubbleSize val="0"/>
        </c:dLbls>
        <c:gapWidth val="90"/>
        <c:axId val="215130112"/>
        <c:axId val="215127936"/>
      </c:barChart>
      <c:lineChart>
        <c:grouping val="standard"/>
        <c:varyColors val="0"/>
        <c:ser>
          <c:idx val="1"/>
          <c:order val="1"/>
          <c:tx>
            <c:strRef>
              <c:f>'KHM Tx'!$C$3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9DC8-4B78-9545-991927BEA9C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Tx'!$A$4:$A$6</c:f>
              <c:strCache>
                <c:ptCount val="3"/>
                <c:pt idx="0">
                  <c:v>Estimated number
of adults 15+
living with HIV</c:v>
                </c:pt>
                <c:pt idx="1">
                  <c:v>Number of adults receiving ART</c:v>
                </c:pt>
                <c:pt idx="2">
                  <c:v>ART coverage (%)</c:v>
                </c:pt>
              </c:strCache>
            </c:strRef>
          </c:cat>
          <c:val>
            <c:numRef>
              <c:f>'KHM Tx'!$C$4:$C$6</c:f>
              <c:numCache>
                <c:formatCode>General</c:formatCode>
                <c:ptCount val="3"/>
                <c:pt idx="0" formatCode="_(* #,##0_);_(* \(#,##0\);_(* &quot;-&quot;??_);_(@_)">
                  <c:v>63000</c:v>
                </c:pt>
              </c:numCache>
            </c:numRef>
          </c:val>
          <c:smooth val="0"/>
          <c:extLst>
            <c:ext xmlns:c16="http://schemas.microsoft.com/office/drawing/2014/chart" uri="{C3380CC4-5D6E-409C-BE32-E72D297353CC}">
              <c16:uniqueId val="{00000006-9DC8-4B78-9545-991927BEA9CA}"/>
            </c:ext>
          </c:extLst>
        </c:ser>
        <c:ser>
          <c:idx val="2"/>
          <c:order val="2"/>
          <c:tx>
            <c:strRef>
              <c:f>'KHM Tx'!$D$3</c:f>
              <c:strCache>
                <c:ptCount val="1"/>
                <c:pt idx="0">
                  <c:v>Upper estimate</c:v>
                </c:pt>
              </c:strCache>
            </c:strRef>
          </c:tx>
          <c:marker>
            <c:symbol val="dash"/>
            <c:size val="10"/>
            <c:spPr>
              <a:solidFill>
                <a:schemeClr val="tx1"/>
              </a:solidFill>
              <a:ln>
                <a:noFill/>
              </a:ln>
            </c:spPr>
          </c:marker>
          <c:cat>
            <c:strRef>
              <c:f>'KHM Tx'!$A$4:$A$6</c:f>
              <c:strCache>
                <c:ptCount val="3"/>
                <c:pt idx="0">
                  <c:v>Estimated number
of adults 15+
living with HIV</c:v>
                </c:pt>
                <c:pt idx="1">
                  <c:v>Number of adults receiving ART</c:v>
                </c:pt>
                <c:pt idx="2">
                  <c:v>ART coverage (%)</c:v>
                </c:pt>
              </c:strCache>
            </c:strRef>
          </c:cat>
          <c:val>
            <c:numRef>
              <c:f>'KHM Tx'!$D$4:$D$6</c:f>
              <c:numCache>
                <c:formatCode>General</c:formatCode>
                <c:ptCount val="3"/>
                <c:pt idx="0" formatCode="_(* #,##0_);_(* \(#,##0\);_(* &quot;-&quot;??_);_(@_)">
                  <c:v>85000</c:v>
                </c:pt>
              </c:numCache>
            </c:numRef>
          </c:val>
          <c:smooth val="0"/>
          <c:extLst>
            <c:ext xmlns:c16="http://schemas.microsoft.com/office/drawing/2014/chart" uri="{C3380CC4-5D6E-409C-BE32-E72D297353CC}">
              <c16:uniqueId val="{00000007-9DC8-4B78-9545-991927BEA9CA}"/>
            </c:ext>
          </c:extLst>
        </c:ser>
        <c:dLbls>
          <c:showLegendKey val="0"/>
          <c:showVal val="0"/>
          <c:showCatName val="0"/>
          <c:showSerName val="0"/>
          <c:showPercent val="0"/>
          <c:showBubbleSize val="0"/>
        </c:dLbls>
        <c:hiLowLines/>
        <c:marker val="1"/>
        <c:smooth val="0"/>
        <c:axId val="215120128"/>
        <c:axId val="215126016"/>
      </c:lineChart>
      <c:lineChart>
        <c:grouping val="standard"/>
        <c:varyColors val="0"/>
        <c:ser>
          <c:idx val="5"/>
          <c:order val="5"/>
          <c:tx>
            <c:strRef>
              <c:f>'KHM Tx'!$G$3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9DC8-4B78-9545-991927BEA9CA}"/>
              </c:ext>
            </c:extLst>
          </c:dPt>
          <c:cat>
            <c:strRef>
              <c:f>'KHM Tx'!$A$4:$A$6</c:f>
              <c:strCache>
                <c:ptCount val="3"/>
                <c:pt idx="0">
                  <c:v>Estimated number
of adults 15+
living with HIV</c:v>
                </c:pt>
                <c:pt idx="1">
                  <c:v>Number of adults receiving ART</c:v>
                </c:pt>
                <c:pt idx="2">
                  <c:v>ART coverage (%)</c:v>
                </c:pt>
              </c:strCache>
            </c:strRef>
          </c:cat>
          <c:val>
            <c:numRef>
              <c:f>'KHM Tx'!$G$4:$G$6</c:f>
              <c:numCache>
                <c:formatCode>General</c:formatCode>
                <c:ptCount val="3"/>
                <c:pt idx="2" formatCode="#,##0">
                  <c:v>72</c:v>
                </c:pt>
              </c:numCache>
            </c:numRef>
          </c:val>
          <c:smooth val="0"/>
          <c:extLst>
            <c:ext xmlns:c16="http://schemas.microsoft.com/office/drawing/2014/chart" uri="{C3380CC4-5D6E-409C-BE32-E72D297353CC}">
              <c16:uniqueId val="{00000009-9DC8-4B78-9545-991927BEA9CA}"/>
            </c:ext>
          </c:extLst>
        </c:ser>
        <c:ser>
          <c:idx val="6"/>
          <c:order val="6"/>
          <c:tx>
            <c:strRef>
              <c:f>'KHM Tx'!$H$3</c:f>
              <c:strCache>
                <c:ptCount val="1"/>
                <c:pt idx="0">
                  <c:v>ART Upper estimate</c:v>
                </c:pt>
              </c:strCache>
            </c:strRef>
          </c:tx>
          <c:marker>
            <c:symbol val="dash"/>
            <c:size val="10"/>
            <c:spPr>
              <a:solidFill>
                <a:schemeClr val="tx1"/>
              </a:solidFill>
              <a:ln>
                <a:noFill/>
              </a:ln>
            </c:spPr>
          </c:marker>
          <c:cat>
            <c:strRef>
              <c:f>'KHM Tx'!$A$4:$A$6</c:f>
              <c:strCache>
                <c:ptCount val="3"/>
                <c:pt idx="0">
                  <c:v>Estimated number
of adults 15+
living with HIV</c:v>
                </c:pt>
                <c:pt idx="1">
                  <c:v>Number of adults receiving ART</c:v>
                </c:pt>
                <c:pt idx="2">
                  <c:v>ART coverage (%)</c:v>
                </c:pt>
              </c:strCache>
            </c:strRef>
          </c:cat>
          <c:val>
            <c:numRef>
              <c:f>'KHM Tx'!$H$4:$H$6</c:f>
              <c:numCache>
                <c:formatCode>General</c:formatCode>
                <c:ptCount val="3"/>
                <c:pt idx="2" formatCode="#,##0">
                  <c:v>97</c:v>
                </c:pt>
              </c:numCache>
            </c:numRef>
          </c:val>
          <c:smooth val="0"/>
          <c:extLst>
            <c:ext xmlns:c16="http://schemas.microsoft.com/office/drawing/2014/chart" uri="{C3380CC4-5D6E-409C-BE32-E72D297353CC}">
              <c16:uniqueId val="{0000000A-9DC8-4B78-9545-991927BEA9CA}"/>
            </c:ext>
          </c:extLst>
        </c:ser>
        <c:dLbls>
          <c:showLegendKey val="0"/>
          <c:showVal val="0"/>
          <c:showCatName val="0"/>
          <c:showSerName val="0"/>
          <c:showPercent val="0"/>
          <c:showBubbleSize val="0"/>
        </c:dLbls>
        <c:hiLowLines/>
        <c:marker val="1"/>
        <c:smooth val="0"/>
        <c:axId val="215130112"/>
        <c:axId val="215127936"/>
      </c:lineChart>
      <c:catAx>
        <c:axId val="215120128"/>
        <c:scaling>
          <c:orientation val="minMax"/>
        </c:scaling>
        <c:delete val="0"/>
        <c:axPos val="b"/>
        <c:numFmt formatCode="General" sourceLinked="0"/>
        <c:majorTickMark val="out"/>
        <c:minorTickMark val="none"/>
        <c:tickLblPos val="nextTo"/>
        <c:crossAx val="215126016"/>
        <c:crosses val="autoZero"/>
        <c:auto val="1"/>
        <c:lblAlgn val="ctr"/>
        <c:lblOffset val="100"/>
        <c:noMultiLvlLbl val="0"/>
      </c:catAx>
      <c:valAx>
        <c:axId val="215126016"/>
        <c:scaling>
          <c:orientation val="minMax"/>
          <c:max val="100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5120128"/>
        <c:crosses val="autoZero"/>
        <c:crossBetween val="between"/>
        <c:majorUnit val="20000"/>
      </c:valAx>
      <c:valAx>
        <c:axId val="21512793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5130112"/>
        <c:crosses val="max"/>
        <c:crossBetween val="between"/>
        <c:majorUnit val="20"/>
      </c:valAx>
      <c:catAx>
        <c:axId val="215130112"/>
        <c:scaling>
          <c:orientation val="minMax"/>
        </c:scaling>
        <c:delete val="1"/>
        <c:axPos val="b"/>
        <c:numFmt formatCode="General" sourceLinked="1"/>
        <c:majorTickMark val="out"/>
        <c:minorTickMark val="none"/>
        <c:tickLblPos val="nextTo"/>
        <c:crossAx val="215127936"/>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KHM!$W$32:$W$33</c:f>
              <c:strCache>
                <c:ptCount val="2"/>
                <c:pt idx="0">
                  <c:v>National</c:v>
                </c:pt>
                <c:pt idx="1">
                  <c:v>Banteay Meanchey</c:v>
                </c:pt>
              </c:strCache>
            </c:strRef>
          </c:cat>
          <c:val>
            <c:numRef>
              <c:f>KHM!$X$32:$X$33</c:f>
              <c:numCache>
                <c:formatCode>General</c:formatCode>
                <c:ptCount val="2"/>
                <c:pt idx="0">
                  <c:v>9.6</c:v>
                </c:pt>
                <c:pt idx="1">
                  <c:v>17.7</c:v>
                </c:pt>
              </c:numCache>
            </c:numRef>
          </c:val>
          <c:extLst>
            <c:ext xmlns:c16="http://schemas.microsoft.com/office/drawing/2014/chart" uri="{C3380CC4-5D6E-409C-BE32-E72D297353CC}">
              <c16:uniqueId val="{00000000-E9BC-457E-96A3-16F1C207E382}"/>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34328765461095E-2"/>
          <c:y val="3.512038849032579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FFA3FF"/>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13</c:v>
                  </c:pt>
                  <c:pt idx="1">
                    <c:v>13</c:v>
                  </c:pt>
                  <c:pt idx="2">
                    <c:v>13</c:v>
                  </c:pt>
                </c:numCache>
              </c:numRef>
            </c:plus>
            <c:minus>
              <c:numRef>
                <c:f>'Cascade_Women vs Men'!$D$8:$D$10</c:f>
                <c:numCache>
                  <c:formatCode>General</c:formatCode>
                  <c:ptCount val="3"/>
                  <c:pt idx="0">
                    <c:v>14</c:v>
                  </c:pt>
                  <c:pt idx="1">
                    <c:v>14</c:v>
                  </c:pt>
                  <c:pt idx="2">
                    <c:v>14</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86</c:v>
                </c:pt>
                <c:pt idx="1">
                  <c:v>86</c:v>
                </c:pt>
                <c:pt idx="2">
                  <c:v>84</c:v>
                </c:pt>
              </c:numCache>
            </c:numRef>
          </c:val>
          <c:extLst>
            <c:ext xmlns:c16="http://schemas.microsoft.com/office/drawing/2014/chart" uri="{C3380CC4-5D6E-409C-BE32-E72D297353CC}">
              <c16:uniqueId val="{00000000-DED0-4B29-B9DB-02A0FB09C8A8}"/>
            </c:ext>
          </c:extLst>
        </c:ser>
        <c:ser>
          <c:idx val="1"/>
          <c:order val="1"/>
          <c:tx>
            <c:strRef>
              <c:f>'Cascade_Women vs Men'!$D$1</c:f>
              <c:strCache>
                <c:ptCount val="1"/>
                <c:pt idx="0">
                  <c:v>Men (aged 15 and older) living with HIV</c:v>
                </c:pt>
              </c:strCache>
            </c:strRef>
          </c:tx>
          <c:spPr>
            <a:solidFill>
              <a:srgbClr val="37CBFF"/>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13</c:v>
                  </c:pt>
                  <c:pt idx="1">
                    <c:v>13</c:v>
                  </c:pt>
                  <c:pt idx="2">
                    <c:v>13</c:v>
                  </c:pt>
                </c:numCache>
              </c:numRef>
            </c:plus>
            <c:minus>
              <c:numRef>
                <c:f>'Cascade_Women vs Men'!$F$8:$F$10</c:f>
                <c:numCache>
                  <c:formatCode>General</c:formatCode>
                  <c:ptCount val="3"/>
                  <c:pt idx="0">
                    <c:v>18</c:v>
                  </c:pt>
                  <c:pt idx="1">
                    <c:v>18</c:v>
                  </c:pt>
                  <c:pt idx="2">
                    <c:v>17</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87</c:v>
                </c:pt>
                <c:pt idx="1">
                  <c:v>87</c:v>
                </c:pt>
                <c:pt idx="2">
                  <c:v>85</c:v>
                </c:pt>
              </c:numCache>
            </c:numRef>
          </c:val>
          <c:extLst>
            <c:ext xmlns:c16="http://schemas.microsoft.com/office/drawing/2014/chart" uri="{C3380CC4-5D6E-409C-BE32-E72D297353CC}">
              <c16:uniqueId val="{00000001-DED0-4B29-B9DB-02A0FB09C8A8}"/>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3158459470337228E-2"/>
              <c:y val="0"/>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87200643235078E-2"/>
          <c:y val="0.10963796644984594"/>
          <c:w val="0.83268396951131773"/>
          <c:h val="0.60931587355928341"/>
        </c:manualLayout>
      </c:layout>
      <c:barChart>
        <c:barDir val="col"/>
        <c:grouping val="clustered"/>
        <c:varyColors val="0"/>
        <c:ser>
          <c:idx val="0"/>
          <c:order val="0"/>
          <c:tx>
            <c:strRef>
              <c:f>'KHM (PMTCT)'!$A$5</c:f>
              <c:strCache>
                <c:ptCount val="1"/>
                <c:pt idx="0">
                  <c:v>#REF!</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B881-4A62-85D0-EB5BCF58E439}"/>
              </c:ext>
            </c:extLst>
          </c:dPt>
          <c:dPt>
            <c:idx val="1"/>
            <c:invertIfNegative val="0"/>
            <c:bubble3D val="0"/>
            <c:spPr>
              <a:solidFill>
                <a:srgbClr val="33CCCC"/>
              </a:solidFill>
              <a:ln>
                <a:noFill/>
              </a:ln>
              <a:effectLst/>
            </c:spPr>
            <c:extLst>
              <c:ext xmlns:c16="http://schemas.microsoft.com/office/drawing/2014/chart" uri="{C3380CC4-5D6E-409C-BE32-E72D297353CC}">
                <c16:uniqueId val="{00000003-B881-4A62-85D0-EB5BCF58E439}"/>
              </c:ext>
            </c:extLst>
          </c:dPt>
          <c:dPt>
            <c:idx val="2"/>
            <c:invertIfNegative val="0"/>
            <c:bubble3D val="0"/>
            <c:spPr>
              <a:solidFill>
                <a:srgbClr val="F78F20"/>
              </a:solidFill>
              <a:ln>
                <a:noFill/>
              </a:ln>
              <a:effectLst/>
            </c:spPr>
            <c:extLst>
              <c:ext xmlns:c16="http://schemas.microsoft.com/office/drawing/2014/chart" uri="{C3380CC4-5D6E-409C-BE32-E72D297353CC}">
                <c16:uniqueId val="{00000005-B881-4A62-85D0-EB5BCF58E439}"/>
              </c:ext>
            </c:extLst>
          </c:dPt>
          <c:dPt>
            <c:idx val="3"/>
            <c:invertIfNegative val="0"/>
            <c:bubble3D val="0"/>
            <c:spPr>
              <a:solidFill>
                <a:srgbClr val="F26B73"/>
              </a:solidFill>
              <a:ln>
                <a:noFill/>
              </a:ln>
              <a:effectLst/>
            </c:spPr>
            <c:extLst>
              <c:ext xmlns:c16="http://schemas.microsoft.com/office/drawing/2014/chart" uri="{C3380CC4-5D6E-409C-BE32-E72D297353CC}">
                <c16:uniqueId val="{00000007-B881-4A62-85D0-EB5BCF58E439}"/>
              </c:ext>
            </c:extLst>
          </c:dPt>
          <c:dLbls>
            <c:spPr>
              <a:solidFill>
                <a:schemeClr val="bg1"/>
              </a:solidFill>
              <a:ln>
                <a:noFill/>
              </a:ln>
              <a:effectLst/>
            </c:spPr>
            <c:txPr>
              <a:bodyPr rot="0" vert="horz"/>
              <a:lstStyle/>
              <a:p>
                <a:pPr>
                  <a:defRPr sz="1400" b="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'KHM (PMTCT)'!$B$4:$E$4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HIV infections</c:v>
                </c:pt>
              </c:strCache>
            </c:strRef>
          </c:cat>
          <c:val>
            <c:numRef>
              <c:f>'KHM (PMTCT)'!$B$5:$E$5</c:f>
              <c:numCache>
                <c:formatCode>General</c:formatCode>
                <c:ptCount val="4"/>
                <c:pt idx="0">
                  <c:v>600</c:v>
                </c:pt>
                <c:pt idx="1">
                  <c:v>528</c:v>
                </c:pt>
                <c:pt idx="2">
                  <c:v>511</c:v>
                </c:pt>
                <c:pt idx="3">
                  <c:v>59</c:v>
                </c:pt>
              </c:numCache>
            </c:numRef>
          </c:val>
          <c:extLst>
            <c:ext xmlns:c16="http://schemas.microsoft.com/office/drawing/2014/chart" uri="{C3380CC4-5D6E-409C-BE32-E72D297353CC}">
              <c16:uniqueId val="{00000008-B881-4A62-85D0-EB5BCF58E439}"/>
            </c:ext>
          </c:extLst>
        </c:ser>
        <c:dLbls>
          <c:showLegendKey val="0"/>
          <c:showVal val="0"/>
          <c:showCatName val="0"/>
          <c:showSerName val="0"/>
          <c:showPercent val="0"/>
          <c:showBubbleSize val="0"/>
        </c:dLbls>
        <c:gapWidth val="144"/>
        <c:axId val="137390720"/>
        <c:axId val="137392512"/>
      </c:barChart>
      <c:lineChart>
        <c:grouping val="standard"/>
        <c:varyColors val="0"/>
        <c:ser>
          <c:idx val="1"/>
          <c:order val="1"/>
          <c:tx>
            <c:strRef>
              <c:f>'KHM (PMTCT)'!$A$6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B881-4A62-85D0-EB5BCF58E439}"/>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B881-4A62-85D0-EB5BCF58E439}"/>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B881-4A62-85D0-EB5BCF58E439}"/>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 (PMTCT)'!$B$4:$E$4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HIV infections</c:v>
                </c:pt>
              </c:strCache>
            </c:strRef>
          </c:cat>
          <c:val>
            <c:numRef>
              <c:f>'KHM (PMTCT)'!$B$6:$E$6</c:f>
              <c:numCache>
                <c:formatCode>0%</c:formatCode>
                <c:ptCount val="4"/>
                <c:pt idx="1">
                  <c:v>0.88</c:v>
                </c:pt>
                <c:pt idx="2">
                  <c:v>0.85166666666666668</c:v>
                </c:pt>
                <c:pt idx="3">
                  <c:v>9.8333333333333328E-2</c:v>
                </c:pt>
              </c:numCache>
            </c:numRef>
          </c:val>
          <c:smooth val="0"/>
          <c:extLst>
            <c:ext xmlns:c16="http://schemas.microsoft.com/office/drawing/2014/chart" uri="{C3380CC4-5D6E-409C-BE32-E72D297353CC}">
              <c16:uniqueId val="{0000000C-B881-4A62-85D0-EB5BCF58E439}"/>
            </c:ext>
          </c:extLst>
        </c:ser>
        <c:dLbls>
          <c:showLegendKey val="0"/>
          <c:showVal val="0"/>
          <c:showCatName val="0"/>
          <c:showSerName val="0"/>
          <c:showPercent val="0"/>
          <c:showBubbleSize val="0"/>
        </c:dLbls>
        <c:marker val="1"/>
        <c:smooth val="0"/>
        <c:axId val="137396224"/>
        <c:axId val="137394432"/>
      </c:lineChart>
      <c:catAx>
        <c:axId val="13739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7392512"/>
        <c:crosses val="autoZero"/>
        <c:auto val="1"/>
        <c:lblAlgn val="ctr"/>
        <c:lblOffset val="100"/>
        <c:noMultiLvlLbl val="0"/>
      </c:catAx>
      <c:valAx>
        <c:axId val="137392512"/>
        <c:scaling>
          <c:orientation val="minMax"/>
          <c:max val="600"/>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37390720"/>
        <c:crosses val="autoZero"/>
        <c:crossBetween val="between"/>
        <c:majorUnit val="150"/>
      </c:valAx>
      <c:valAx>
        <c:axId val="13739443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37396224"/>
        <c:crosses val="max"/>
        <c:crossBetween val="between"/>
        <c:majorUnit val="1"/>
      </c:valAx>
      <c:catAx>
        <c:axId val="137396224"/>
        <c:scaling>
          <c:orientation val="minMax"/>
        </c:scaling>
        <c:delete val="1"/>
        <c:axPos val="b"/>
        <c:numFmt formatCode="General" sourceLinked="1"/>
        <c:majorTickMark val="out"/>
        <c:minorTickMark val="none"/>
        <c:tickLblPos val="nextTo"/>
        <c:crossAx val="1373944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21560391906724"/>
          <c:y val="0.12913510232036862"/>
          <c:w val="0.68709641248025011"/>
          <c:h val="0.55584580341206258"/>
        </c:manualLayout>
      </c:layout>
      <c:barChart>
        <c:barDir val="col"/>
        <c:grouping val="clustered"/>
        <c:varyColors val="0"/>
        <c:ser>
          <c:idx val="0"/>
          <c:order val="0"/>
          <c:tx>
            <c:strRef>
              <c:f>KHM_8!$B$3</c:f>
              <c:strCache>
                <c:ptCount val="1"/>
                <c:pt idx="0">
                  <c:v>Estimate</c:v>
                </c:pt>
              </c:strCache>
            </c:strRef>
          </c:tx>
          <c:spPr>
            <a:solidFill>
              <a:srgbClr val="CC99F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 for PMTCT</c:v>
                </c:pt>
                <c:pt idx="2">
                  <c:v>PMTCT coverage (%)</c:v>
                </c:pt>
              </c:strCache>
            </c:strRef>
          </c:cat>
          <c:val>
            <c:numRef>
              <c:f>KHM_8!$B$4:$B$6</c:f>
              <c:numCache>
                <c:formatCode>General</c:formatCode>
                <c:ptCount val="3"/>
                <c:pt idx="0" formatCode="_(* #,##0_);_(* \(#,##0\);_(* &quot;-&quot;??_);_(@_)">
                  <c:v>600</c:v>
                </c:pt>
              </c:numCache>
            </c:numRef>
          </c:val>
          <c:extLst>
            <c:ext xmlns:c16="http://schemas.microsoft.com/office/drawing/2014/chart" uri="{C3380CC4-5D6E-409C-BE32-E72D297353CC}">
              <c16:uniqueId val="{00000000-1072-445F-8D52-EF5F67F78DA7}"/>
            </c:ext>
          </c:extLst>
        </c:ser>
        <c:ser>
          <c:idx val="3"/>
          <c:order val="3"/>
          <c:tx>
            <c:strRef>
              <c:f>KHM_8!$E$3</c:f>
              <c:strCache>
                <c:ptCount val="1"/>
                <c:pt idx="0">
                  <c:v>Number of 
pregnant women
receiving ARVs for PMTCT</c:v>
                </c:pt>
              </c:strCache>
            </c:strRef>
          </c:tx>
          <c:spPr>
            <a:solidFill>
              <a:srgbClr val="FFA3FF"/>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2-445F-8D52-EF5F67F78DA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 for PMTCT</c:v>
                </c:pt>
                <c:pt idx="2">
                  <c:v>PMTCT coverage (%)</c:v>
                </c:pt>
              </c:strCache>
            </c:strRef>
          </c:cat>
          <c:val>
            <c:numRef>
              <c:f>KHM_8!$E$4:$E$6</c:f>
              <c:numCache>
                <c:formatCode>_(* #,##0_);_(* \(#,##0\);_(* "-"??_);_(@_)</c:formatCode>
                <c:ptCount val="3"/>
                <c:pt idx="1">
                  <c:v>528</c:v>
                </c:pt>
              </c:numCache>
            </c:numRef>
          </c:val>
          <c:extLst>
            <c:ext xmlns:c16="http://schemas.microsoft.com/office/drawing/2014/chart" uri="{C3380CC4-5D6E-409C-BE32-E72D297353CC}">
              <c16:uniqueId val="{00000002-1072-445F-8D52-EF5F67F78DA7}"/>
            </c:ext>
          </c:extLst>
        </c:ser>
        <c:dLbls>
          <c:showLegendKey val="0"/>
          <c:showVal val="0"/>
          <c:showCatName val="0"/>
          <c:showSerName val="0"/>
          <c:showPercent val="0"/>
          <c:showBubbleSize val="0"/>
        </c:dLbls>
        <c:gapWidth val="90"/>
        <c:overlap val="100"/>
        <c:axId val="139760384"/>
        <c:axId val="139761920"/>
      </c:barChart>
      <c:barChart>
        <c:barDir val="col"/>
        <c:grouping val="clustered"/>
        <c:varyColors val="0"/>
        <c:ser>
          <c:idx val="4"/>
          <c:order val="4"/>
          <c:tx>
            <c:strRef>
              <c:f>KHM_8!$F$3</c:f>
              <c:strCache>
                <c:ptCount val="1"/>
                <c:pt idx="0">
                  <c:v>Estimated ART coverage</c:v>
                </c:pt>
              </c:strCache>
            </c:strRef>
          </c:tx>
          <c:spPr>
            <a:solidFill>
              <a:srgbClr val="92D050"/>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72-445F-8D52-EF5F67F78DA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 for PMTCT</c:v>
                </c:pt>
                <c:pt idx="2">
                  <c:v>PMTCT coverage (%)</c:v>
                </c:pt>
              </c:strCache>
            </c:strRef>
          </c:cat>
          <c:val>
            <c:numRef>
              <c:f>KHM_8!$F$4:$F$6</c:f>
              <c:numCache>
                <c:formatCode>General</c:formatCode>
                <c:ptCount val="3"/>
                <c:pt idx="2" formatCode="#,##0">
                  <c:v>89</c:v>
                </c:pt>
              </c:numCache>
            </c:numRef>
          </c:val>
          <c:extLst>
            <c:ext xmlns:c16="http://schemas.microsoft.com/office/drawing/2014/chart" uri="{C3380CC4-5D6E-409C-BE32-E72D297353CC}">
              <c16:uniqueId val="{00000004-1072-445F-8D52-EF5F67F78DA7}"/>
            </c:ext>
          </c:extLst>
        </c:ser>
        <c:dLbls>
          <c:showLegendKey val="0"/>
          <c:showVal val="0"/>
          <c:showCatName val="0"/>
          <c:showSerName val="0"/>
          <c:showPercent val="0"/>
          <c:showBubbleSize val="0"/>
        </c:dLbls>
        <c:gapWidth val="90"/>
        <c:axId val="139770112"/>
        <c:axId val="139768192"/>
      </c:barChart>
      <c:lineChart>
        <c:grouping val="standard"/>
        <c:varyColors val="0"/>
        <c:ser>
          <c:idx val="1"/>
          <c:order val="1"/>
          <c:tx>
            <c:strRef>
              <c:f>KHM_8!$C$3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1072-445F-8D52-EF5F67F78DA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KHM_8!$A$4:$A$6</c:f>
              <c:strCache>
                <c:ptCount val="3"/>
                <c:pt idx="0">
                  <c:v>Estimated number 
of pregnant women 
living with HIV</c:v>
                </c:pt>
                <c:pt idx="1">
                  <c:v>Number of 
pregnant women
receiving ARVs for PMTCT</c:v>
                </c:pt>
                <c:pt idx="2">
                  <c:v>PMTCT coverage (%)</c:v>
                </c:pt>
              </c:strCache>
            </c:strRef>
          </c:cat>
          <c:val>
            <c:numRef>
              <c:f>KHM_8!$C$4:$C$6</c:f>
              <c:numCache>
                <c:formatCode>General</c:formatCode>
                <c:ptCount val="3"/>
                <c:pt idx="0" formatCode="_(* #,##0_);_(* \(#,##0\);_(* &quot;-&quot;??_);_(@_)">
                  <c:v>520</c:v>
                </c:pt>
              </c:numCache>
            </c:numRef>
          </c:val>
          <c:smooth val="0"/>
          <c:extLst>
            <c:ext xmlns:c16="http://schemas.microsoft.com/office/drawing/2014/chart" uri="{C3380CC4-5D6E-409C-BE32-E72D297353CC}">
              <c16:uniqueId val="{00000006-1072-445F-8D52-EF5F67F78DA7}"/>
            </c:ext>
          </c:extLst>
        </c:ser>
        <c:ser>
          <c:idx val="2"/>
          <c:order val="2"/>
          <c:tx>
            <c:strRef>
              <c:f>KHM_8!$D$3</c:f>
              <c:strCache>
                <c:ptCount val="1"/>
                <c:pt idx="0">
                  <c:v>Upper estimate</c:v>
                </c:pt>
              </c:strCache>
            </c:strRef>
          </c:tx>
          <c:marker>
            <c:symbol val="dash"/>
            <c:size val="10"/>
            <c:spPr>
              <a:solidFill>
                <a:schemeClr val="tx1"/>
              </a:solidFill>
              <a:ln>
                <a:noFill/>
              </a:ln>
            </c:spPr>
          </c:marker>
          <c:cat>
            <c:strRef>
              <c:f>KHM_8!$A$4:$A$6</c:f>
              <c:strCache>
                <c:ptCount val="3"/>
                <c:pt idx="0">
                  <c:v>Estimated number 
of pregnant women 
living with HIV</c:v>
                </c:pt>
                <c:pt idx="1">
                  <c:v>Number of 
pregnant women
receiving ARVs for PMTCT</c:v>
                </c:pt>
                <c:pt idx="2">
                  <c:v>PMTCT coverage (%)</c:v>
                </c:pt>
              </c:strCache>
            </c:strRef>
          </c:cat>
          <c:val>
            <c:numRef>
              <c:f>KHM_8!$D$4:$D$6</c:f>
              <c:numCache>
                <c:formatCode>General</c:formatCode>
                <c:ptCount val="3"/>
                <c:pt idx="0" formatCode="_(* #,##0_);_(* \(#,##0\);_(* &quot;-&quot;??_);_(@_)">
                  <c:v>680</c:v>
                </c:pt>
              </c:numCache>
            </c:numRef>
          </c:val>
          <c:smooth val="0"/>
          <c:extLst>
            <c:ext xmlns:c16="http://schemas.microsoft.com/office/drawing/2014/chart" uri="{C3380CC4-5D6E-409C-BE32-E72D297353CC}">
              <c16:uniqueId val="{00000007-1072-445F-8D52-EF5F67F78DA7}"/>
            </c:ext>
          </c:extLst>
        </c:ser>
        <c:dLbls>
          <c:showLegendKey val="0"/>
          <c:showVal val="0"/>
          <c:showCatName val="0"/>
          <c:showSerName val="0"/>
          <c:showPercent val="0"/>
          <c:showBubbleSize val="0"/>
        </c:dLbls>
        <c:hiLowLines/>
        <c:marker val="1"/>
        <c:smooth val="0"/>
        <c:axId val="139760384"/>
        <c:axId val="139761920"/>
      </c:lineChart>
      <c:lineChart>
        <c:grouping val="standard"/>
        <c:varyColors val="0"/>
        <c:ser>
          <c:idx val="5"/>
          <c:order val="5"/>
          <c:tx>
            <c:strRef>
              <c:f>KHM_8!$G$3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1072-445F-8D52-EF5F67F78DA7}"/>
              </c:ext>
            </c:extLst>
          </c:dPt>
          <c:cat>
            <c:strRef>
              <c:f>KHM_8!$A$4:$A$6</c:f>
              <c:strCache>
                <c:ptCount val="3"/>
                <c:pt idx="0">
                  <c:v>Estimated number 
of pregnant women 
living with HIV</c:v>
                </c:pt>
                <c:pt idx="1">
                  <c:v>Number of 
pregnant women
receiving ARVs for PMTCT</c:v>
                </c:pt>
                <c:pt idx="2">
                  <c:v>PMTCT coverage (%)</c:v>
                </c:pt>
              </c:strCache>
            </c:strRef>
          </c:cat>
          <c:val>
            <c:numRef>
              <c:f>KHM_8!$G$4:$G$6</c:f>
              <c:numCache>
                <c:formatCode>General</c:formatCode>
                <c:ptCount val="3"/>
                <c:pt idx="2" formatCode="#,##0">
                  <c:v>77</c:v>
                </c:pt>
              </c:numCache>
            </c:numRef>
          </c:val>
          <c:smooth val="0"/>
          <c:extLst>
            <c:ext xmlns:c16="http://schemas.microsoft.com/office/drawing/2014/chart" uri="{C3380CC4-5D6E-409C-BE32-E72D297353CC}">
              <c16:uniqueId val="{00000009-1072-445F-8D52-EF5F67F78DA7}"/>
            </c:ext>
          </c:extLst>
        </c:ser>
        <c:ser>
          <c:idx val="6"/>
          <c:order val="6"/>
          <c:tx>
            <c:strRef>
              <c:f>KHM_8!$H$3</c:f>
              <c:strCache>
                <c:ptCount val="1"/>
                <c:pt idx="0">
                  <c:v>ART Upper estimate</c:v>
                </c:pt>
              </c:strCache>
            </c:strRef>
          </c:tx>
          <c:marker>
            <c:symbol val="dash"/>
            <c:size val="10"/>
            <c:spPr>
              <a:solidFill>
                <a:schemeClr val="tx1"/>
              </a:solidFill>
              <a:ln>
                <a:noFill/>
              </a:ln>
            </c:spPr>
          </c:marker>
          <c:cat>
            <c:strRef>
              <c:f>KHM_8!$A$4:$A$6</c:f>
              <c:strCache>
                <c:ptCount val="3"/>
                <c:pt idx="0">
                  <c:v>Estimated number 
of pregnant women 
living with HIV</c:v>
                </c:pt>
                <c:pt idx="1">
                  <c:v>Number of 
pregnant women
receiving ARVs for PMTCT</c:v>
                </c:pt>
                <c:pt idx="2">
                  <c:v>PMTCT coverage (%)</c:v>
                </c:pt>
              </c:strCache>
            </c:strRef>
          </c:cat>
          <c:val>
            <c:numRef>
              <c:f>KHM_8!$H$4:$H$6</c:f>
              <c:numCache>
                <c:formatCode>General</c:formatCode>
                <c:ptCount val="3"/>
                <c:pt idx="2" formatCode="#,##0">
                  <c:v>100</c:v>
                </c:pt>
              </c:numCache>
            </c:numRef>
          </c:val>
          <c:smooth val="0"/>
          <c:extLst>
            <c:ext xmlns:c16="http://schemas.microsoft.com/office/drawing/2014/chart" uri="{C3380CC4-5D6E-409C-BE32-E72D297353CC}">
              <c16:uniqueId val="{0000000A-1072-445F-8D52-EF5F67F78DA7}"/>
            </c:ext>
          </c:extLst>
        </c:ser>
        <c:dLbls>
          <c:showLegendKey val="0"/>
          <c:showVal val="0"/>
          <c:showCatName val="0"/>
          <c:showSerName val="0"/>
          <c:showPercent val="0"/>
          <c:showBubbleSize val="0"/>
        </c:dLbls>
        <c:hiLowLines/>
        <c:marker val="1"/>
        <c:smooth val="0"/>
        <c:axId val="139770112"/>
        <c:axId val="139768192"/>
      </c:lineChart>
      <c:catAx>
        <c:axId val="139760384"/>
        <c:scaling>
          <c:orientation val="minMax"/>
        </c:scaling>
        <c:delete val="0"/>
        <c:axPos val="b"/>
        <c:numFmt formatCode="General" sourceLinked="0"/>
        <c:majorTickMark val="out"/>
        <c:minorTickMark val="none"/>
        <c:tickLblPos val="nextTo"/>
        <c:crossAx val="139761920"/>
        <c:crosses val="autoZero"/>
        <c:auto val="1"/>
        <c:lblAlgn val="ctr"/>
        <c:lblOffset val="100"/>
        <c:noMultiLvlLbl val="0"/>
      </c:catAx>
      <c:valAx>
        <c:axId val="139761920"/>
        <c:scaling>
          <c:orientation val="minMax"/>
          <c:max val="1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39760384"/>
        <c:crosses val="autoZero"/>
        <c:crossBetween val="between"/>
        <c:majorUnit val="200"/>
      </c:valAx>
      <c:valAx>
        <c:axId val="139768192"/>
        <c:scaling>
          <c:orientation val="minMax"/>
          <c:max val="100"/>
          <c:min val="0"/>
        </c:scaling>
        <c:delete val="0"/>
        <c:axPos val="r"/>
        <c:title>
          <c:tx>
            <c:rich>
              <a:bodyPr rot="-5400000" vert="horz"/>
              <a:lstStyle/>
              <a:p>
                <a:pPr>
                  <a:defRPr/>
                </a:pPr>
                <a:r>
                  <a:rPr lang="en-US"/>
                  <a:t>PMTCT coverage (%)</a:t>
                </a:r>
              </a:p>
            </c:rich>
          </c:tx>
          <c:overlay val="0"/>
        </c:title>
        <c:numFmt formatCode="General" sourceLinked="1"/>
        <c:majorTickMark val="out"/>
        <c:minorTickMark val="none"/>
        <c:tickLblPos val="nextTo"/>
        <c:crossAx val="139770112"/>
        <c:crosses val="max"/>
        <c:crossBetween val="between"/>
        <c:majorUnit val="20"/>
      </c:valAx>
      <c:catAx>
        <c:axId val="139770112"/>
        <c:scaling>
          <c:orientation val="minMax"/>
        </c:scaling>
        <c:delete val="1"/>
        <c:axPos val="b"/>
        <c:numFmt formatCode="General" sourceLinked="1"/>
        <c:majorTickMark val="out"/>
        <c:minorTickMark val="none"/>
        <c:tickLblPos val="nextTo"/>
        <c:crossAx val="139768192"/>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KHM!$W$34:$W$35</c:f>
              <c:strCache>
                <c:ptCount val="2"/>
                <c:pt idx="0">
                  <c:v>National</c:v>
                </c:pt>
                <c:pt idx="1">
                  <c:v>Siem Reap</c:v>
                </c:pt>
              </c:strCache>
            </c:strRef>
          </c:cat>
          <c:val>
            <c:numRef>
              <c:f>KHM!$X$34:$X$35</c:f>
              <c:numCache>
                <c:formatCode>General</c:formatCode>
                <c:ptCount val="2"/>
                <c:pt idx="0">
                  <c:v>4</c:v>
                </c:pt>
                <c:pt idx="1">
                  <c:v>6.9</c:v>
                </c:pt>
              </c:numCache>
            </c:numRef>
          </c:val>
          <c:extLst>
            <c:ext xmlns:c16="http://schemas.microsoft.com/office/drawing/2014/chart" uri="{C3380CC4-5D6E-409C-BE32-E72D297353CC}">
              <c16:uniqueId val="{00000000-9A31-4316-A44D-40D7BA4043AC}"/>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KHM!$W$36:$W$37</c:f>
              <c:strCache>
                <c:ptCount val="2"/>
                <c:pt idx="0">
                  <c:v>National</c:v>
                </c:pt>
                <c:pt idx="1">
                  <c:v>Phnom Penh</c:v>
                </c:pt>
              </c:strCache>
            </c:strRef>
          </c:cat>
          <c:val>
            <c:numRef>
              <c:f>KHM!$X$36:$X$37</c:f>
              <c:numCache>
                <c:formatCode>General</c:formatCode>
                <c:ptCount val="2"/>
                <c:pt idx="0">
                  <c:v>15.2</c:v>
                </c:pt>
                <c:pt idx="1">
                  <c:v>20.6</c:v>
                </c:pt>
              </c:numCache>
            </c:numRef>
          </c:val>
          <c:extLst>
            <c:ext xmlns:c16="http://schemas.microsoft.com/office/drawing/2014/chart" uri="{C3380CC4-5D6E-409C-BE32-E72D297353CC}">
              <c16:uniqueId val="{00000000-A687-4573-A07D-3FA72D65DD79}"/>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KHM!$W$38:$W$39</c:f>
              <c:strCache>
                <c:ptCount val="2"/>
                <c:pt idx="0">
                  <c:v>National</c:v>
                </c:pt>
                <c:pt idx="1">
                  <c:v>Preah Sihanouk</c:v>
                </c:pt>
              </c:strCache>
            </c:strRef>
          </c:cat>
          <c:val>
            <c:numRef>
              <c:f>KHM!$X$38:$X$39</c:f>
              <c:numCache>
                <c:formatCode>General</c:formatCode>
                <c:ptCount val="2"/>
                <c:pt idx="0">
                  <c:v>4.9000000000000004</c:v>
                </c:pt>
                <c:pt idx="1">
                  <c:v>6.8</c:v>
                </c:pt>
              </c:numCache>
            </c:numRef>
          </c:val>
          <c:extLst>
            <c:ext xmlns:c16="http://schemas.microsoft.com/office/drawing/2014/chart" uri="{C3380CC4-5D6E-409C-BE32-E72D297353CC}">
              <c16:uniqueId val="{00000000-CC1D-4BA6-890C-17609484EB40}"/>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665425542737391E-2"/>
          <c:y val="3.917302933056932E-2"/>
          <c:w val="0.91012268815235309"/>
          <c:h val="0.44676150151650101"/>
        </c:manualLayout>
      </c:layout>
      <c:barChart>
        <c:barDir val="col"/>
        <c:grouping val="clustered"/>
        <c:varyColors val="0"/>
        <c:ser>
          <c:idx val="0"/>
          <c:order val="0"/>
          <c:tx>
            <c:strRef>
              <c:f>'loc and ppln'!$B$2</c:f>
              <c:strCache>
                <c:ptCount val="1"/>
                <c:pt idx="0">
                  <c:v>Female entertainment workers</c:v>
                </c:pt>
              </c:strCache>
            </c:strRef>
          </c:tx>
          <c:spPr>
            <a:solidFill>
              <a:srgbClr val="FFB7FF"/>
            </a:solidFill>
            <a:ln>
              <a:noFill/>
            </a:ln>
          </c:spPr>
          <c:invertIfNegative val="0"/>
          <c:dPt>
            <c:idx val="3"/>
            <c:invertIfNegative val="0"/>
            <c:bubble3D val="0"/>
            <c:spPr>
              <a:pattFill prst="dkUpDiag">
                <a:fgClr>
                  <a:srgbClr val="FFB7FF"/>
                </a:fgClr>
                <a:bgClr>
                  <a:sysClr val="window" lastClr="FFFFFF"/>
                </a:bgClr>
              </a:pattFill>
              <a:ln>
                <a:noFill/>
              </a:ln>
            </c:spPr>
            <c:extLst>
              <c:ext xmlns:c16="http://schemas.microsoft.com/office/drawing/2014/chart" uri="{C3380CC4-5D6E-409C-BE32-E72D297353CC}">
                <c16:uniqueId val="{00000001-94CA-4AA2-B4A8-2AC24376ED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Preah Sihanouk</c:v>
                </c:pt>
                <c:pt idx="1">
                  <c:v>Phnom Penh</c:v>
                </c:pt>
                <c:pt idx="2">
                  <c:v>Battambang</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ppln'!$B$3:$B$15</c:f>
              <c:numCache>
                <c:formatCode>General</c:formatCode>
                <c:ptCount val="13"/>
                <c:pt idx="0">
                  <c:v>6.8</c:v>
                </c:pt>
                <c:pt idx="1">
                  <c:v>5.9</c:v>
                </c:pt>
                <c:pt idx="2">
                  <c:v>5.5</c:v>
                </c:pt>
                <c:pt idx="3">
                  <c:v>4.9000000000000004</c:v>
                </c:pt>
              </c:numCache>
            </c:numRef>
          </c:val>
          <c:extLst>
            <c:ext xmlns:c16="http://schemas.microsoft.com/office/drawing/2014/chart" uri="{C3380CC4-5D6E-409C-BE32-E72D297353CC}">
              <c16:uniqueId val="{00000002-94CA-4AA2-B4A8-2AC24376ED85}"/>
            </c:ext>
          </c:extLst>
        </c:ser>
        <c:ser>
          <c:idx val="1"/>
          <c:order val="1"/>
          <c:tx>
            <c:strRef>
              <c:f>'loc and ppln'!$C$2</c:f>
              <c:strCache>
                <c:ptCount val="1"/>
                <c:pt idx="0">
                  <c:v>Men who have sex with men</c:v>
                </c:pt>
              </c:strCache>
            </c:strRef>
          </c:tx>
          <c:spPr>
            <a:solidFill>
              <a:srgbClr val="FF5050"/>
            </a:solidFill>
            <a:ln>
              <a:noFill/>
            </a:ln>
          </c:spPr>
          <c:invertIfNegative val="0"/>
          <c:dPt>
            <c:idx val="6"/>
            <c:invertIfNegative val="0"/>
            <c:bubble3D val="0"/>
            <c:spPr>
              <a:pattFill prst="dkUpDiag">
                <a:fgClr>
                  <a:srgbClr val="FF5050"/>
                </a:fgClr>
                <a:bgClr>
                  <a:sysClr val="window" lastClr="FFFFFF"/>
                </a:bgClr>
              </a:pattFill>
              <a:ln>
                <a:noFill/>
              </a:ln>
            </c:spPr>
            <c:extLst>
              <c:ext xmlns:c16="http://schemas.microsoft.com/office/drawing/2014/chart" uri="{C3380CC4-5D6E-409C-BE32-E72D297353CC}">
                <c16:uniqueId val="{00000004-94CA-4AA2-B4A8-2AC24376ED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Preah Sihanouk</c:v>
                </c:pt>
                <c:pt idx="1">
                  <c:v>Phnom Penh</c:v>
                </c:pt>
                <c:pt idx="2">
                  <c:v>Battambang</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ppln'!$C$3:$C$15</c:f>
              <c:numCache>
                <c:formatCode>General</c:formatCode>
                <c:ptCount val="13"/>
                <c:pt idx="4">
                  <c:v>6.9</c:v>
                </c:pt>
                <c:pt idx="5">
                  <c:v>6.1</c:v>
                </c:pt>
                <c:pt idx="6">
                  <c:v>4</c:v>
                </c:pt>
              </c:numCache>
            </c:numRef>
          </c:val>
          <c:extLst>
            <c:ext xmlns:c16="http://schemas.microsoft.com/office/drawing/2014/chart" uri="{C3380CC4-5D6E-409C-BE32-E72D297353CC}">
              <c16:uniqueId val="{00000005-94CA-4AA2-B4A8-2AC24376ED85}"/>
            </c:ext>
          </c:extLst>
        </c:ser>
        <c:ser>
          <c:idx val="2"/>
          <c:order val="2"/>
          <c:tx>
            <c:strRef>
              <c:f>'loc and ppln'!$D$2</c:f>
              <c:strCache>
                <c:ptCount val="1"/>
                <c:pt idx="0">
                  <c:v>Transgender</c:v>
                </c:pt>
              </c:strCache>
            </c:strRef>
          </c:tx>
          <c:spPr>
            <a:solidFill>
              <a:srgbClr val="FABE00"/>
            </a:solidFill>
            <a:ln>
              <a:noFill/>
            </a:ln>
          </c:spPr>
          <c:invertIfNegative val="0"/>
          <c:dPt>
            <c:idx val="10"/>
            <c:invertIfNegative val="0"/>
            <c:bubble3D val="0"/>
            <c:spPr>
              <a:pattFill prst="dkUpDiag">
                <a:fgClr>
                  <a:srgbClr val="FABE00"/>
                </a:fgClr>
                <a:bgClr>
                  <a:sysClr val="window" lastClr="FFFFFF"/>
                </a:bgClr>
              </a:pattFill>
              <a:ln>
                <a:noFill/>
              </a:ln>
            </c:spPr>
            <c:extLst>
              <c:ext xmlns:c16="http://schemas.microsoft.com/office/drawing/2014/chart" uri="{C3380CC4-5D6E-409C-BE32-E72D297353CC}">
                <c16:uniqueId val="{00000007-94CA-4AA2-B4A8-2AC24376ED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Preah Sihanouk</c:v>
                </c:pt>
                <c:pt idx="1">
                  <c:v>Phnom Penh</c:v>
                </c:pt>
                <c:pt idx="2">
                  <c:v>Battambang</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ppln'!$D$3:$D$15</c:f>
              <c:numCache>
                <c:formatCode>General</c:formatCode>
                <c:ptCount val="13"/>
                <c:pt idx="7">
                  <c:v>17.7</c:v>
                </c:pt>
                <c:pt idx="8">
                  <c:v>16.399999999999999</c:v>
                </c:pt>
                <c:pt idx="9">
                  <c:v>14</c:v>
                </c:pt>
                <c:pt idx="10">
                  <c:v>9.6</c:v>
                </c:pt>
              </c:numCache>
            </c:numRef>
          </c:val>
          <c:extLst>
            <c:ext xmlns:c16="http://schemas.microsoft.com/office/drawing/2014/chart" uri="{C3380CC4-5D6E-409C-BE32-E72D297353CC}">
              <c16:uniqueId val="{00000008-94CA-4AA2-B4A8-2AC24376ED85}"/>
            </c:ext>
          </c:extLst>
        </c:ser>
        <c:ser>
          <c:idx val="3"/>
          <c:order val="3"/>
          <c:tx>
            <c:strRef>
              <c:f>'loc and ppln'!$E$2</c:f>
              <c:strCache>
                <c:ptCount val="1"/>
                <c:pt idx="0">
                  <c:v>People who inject drugs</c:v>
                </c:pt>
              </c:strCache>
            </c:strRef>
          </c:tx>
          <c:spPr>
            <a:solidFill>
              <a:srgbClr val="63CDF6"/>
            </a:solidFill>
            <a:ln>
              <a:noFill/>
            </a:ln>
          </c:spPr>
          <c:invertIfNegative val="0"/>
          <c:dPt>
            <c:idx val="12"/>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A-94CA-4AA2-B4A8-2AC24376ED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'loc and ppln'!$A$3:$A$15</c:f>
              <c:strCache>
                <c:ptCount val="13"/>
                <c:pt idx="0">
                  <c:v>Preah Sihanouk</c:v>
                </c:pt>
                <c:pt idx="1">
                  <c:v>Phnom Penh</c:v>
                </c:pt>
                <c:pt idx="2">
                  <c:v>Battambang</c:v>
                </c:pt>
                <c:pt idx="3">
                  <c:v>National</c:v>
                </c:pt>
                <c:pt idx="4">
                  <c:v>Siem Reap</c:v>
                </c:pt>
                <c:pt idx="5">
                  <c:v>Phnom Penh</c:v>
                </c:pt>
                <c:pt idx="6">
                  <c:v>National</c:v>
                </c:pt>
                <c:pt idx="7">
                  <c:v>Banteay Meanchey</c:v>
                </c:pt>
                <c:pt idx="8">
                  <c:v>Siem Reap</c:v>
                </c:pt>
                <c:pt idx="9">
                  <c:v>Phnom Penh</c:v>
                </c:pt>
                <c:pt idx="10">
                  <c:v>National</c:v>
                </c:pt>
                <c:pt idx="11">
                  <c:v>Phnom Penh</c:v>
                </c:pt>
                <c:pt idx="12">
                  <c:v>National</c:v>
                </c:pt>
              </c:strCache>
            </c:strRef>
          </c:cat>
          <c:val>
            <c:numRef>
              <c:f>'loc and ppln'!$E$3:$E$15</c:f>
              <c:numCache>
                <c:formatCode>General</c:formatCode>
                <c:ptCount val="13"/>
                <c:pt idx="11">
                  <c:v>20.6</c:v>
                </c:pt>
                <c:pt idx="12">
                  <c:v>15.2</c:v>
                </c:pt>
              </c:numCache>
            </c:numRef>
          </c:val>
          <c:extLst>
            <c:ext xmlns:c16="http://schemas.microsoft.com/office/drawing/2014/chart" uri="{C3380CC4-5D6E-409C-BE32-E72D297353CC}">
              <c16:uniqueId val="{0000000B-94CA-4AA2-B4A8-2AC24376ED85}"/>
            </c:ext>
          </c:extLst>
        </c:ser>
        <c:dLbls>
          <c:showLegendKey val="0"/>
          <c:showVal val="0"/>
          <c:showCatName val="0"/>
          <c:showSerName val="0"/>
          <c:showPercent val="0"/>
          <c:showBubbleSize val="0"/>
        </c:dLbls>
        <c:gapWidth val="150"/>
        <c:overlap val="100"/>
        <c:axId val="127931904"/>
        <c:axId val="127933440"/>
      </c:barChart>
      <c:scatterChart>
        <c:scatterStyle val="smoothMarker"/>
        <c:varyColors val="0"/>
        <c:ser>
          <c:idx val="4"/>
          <c:order val="4"/>
          <c:tx>
            <c:strRef>
              <c:f>'loc and ppln'!$B$128</c:f>
              <c:strCache>
                <c:ptCount val="1"/>
                <c:pt idx="0">
                  <c:v>t</c:v>
                </c:pt>
              </c:strCache>
            </c:strRef>
          </c:tx>
          <c:spPr>
            <a:ln w="22225">
              <a:solidFill>
                <a:srgbClr val="E31837"/>
              </a:solidFill>
              <a:prstDash val="sysDot"/>
            </a:ln>
          </c:spPr>
          <c:marker>
            <c:symbol val="none"/>
          </c:marker>
          <c:xVal>
            <c:numRef>
              <c:f>'loc and ppln'!$A$129:$A$130</c:f>
              <c:numCache>
                <c:formatCode>General</c:formatCode>
                <c:ptCount val="2"/>
                <c:pt idx="0">
                  <c:v>0</c:v>
                </c:pt>
                <c:pt idx="1">
                  <c:v>1</c:v>
                </c:pt>
              </c:numCache>
            </c:numRef>
          </c:xVal>
          <c:yVal>
            <c:numRef>
              <c:f>'loc and ppln'!$B$129:$B$130</c:f>
              <c:numCache>
                <c:formatCode>General</c:formatCode>
                <c:ptCount val="2"/>
                <c:pt idx="0">
                  <c:v>5</c:v>
                </c:pt>
                <c:pt idx="1">
                  <c:v>5</c:v>
                </c:pt>
              </c:numCache>
            </c:numRef>
          </c:yVal>
          <c:smooth val="1"/>
          <c:extLst>
            <c:ext xmlns:c16="http://schemas.microsoft.com/office/drawing/2014/chart" uri="{C3380CC4-5D6E-409C-BE32-E72D297353CC}">
              <c16:uniqueId val="{0000000C-94CA-4AA2-B4A8-2AC24376ED85}"/>
            </c:ext>
          </c:extLst>
        </c:ser>
        <c:dLbls>
          <c:showLegendKey val="0"/>
          <c:showVal val="0"/>
          <c:showCatName val="0"/>
          <c:showSerName val="0"/>
          <c:showPercent val="0"/>
          <c:showBubbleSize val="0"/>
        </c:dLbls>
        <c:axId val="127937152"/>
        <c:axId val="127935616"/>
      </c:scatterChart>
      <c:catAx>
        <c:axId val="127931904"/>
        <c:scaling>
          <c:orientation val="minMax"/>
        </c:scaling>
        <c:delete val="0"/>
        <c:axPos val="b"/>
        <c:numFmt formatCode="General" sourceLinked="0"/>
        <c:majorTickMark val="out"/>
        <c:minorTickMark val="none"/>
        <c:tickLblPos val="nextTo"/>
        <c:crossAx val="127933440"/>
        <c:crosses val="autoZero"/>
        <c:auto val="1"/>
        <c:lblAlgn val="ctr"/>
        <c:lblOffset val="100"/>
        <c:noMultiLvlLbl val="0"/>
      </c:catAx>
      <c:valAx>
        <c:axId val="127933440"/>
        <c:scaling>
          <c:orientation val="minMax"/>
          <c:max val="30"/>
        </c:scaling>
        <c:delete val="0"/>
        <c:axPos val="l"/>
        <c:title>
          <c:tx>
            <c:rich>
              <a:bodyPr rot="0" vert="horz"/>
              <a:lstStyle/>
              <a:p>
                <a:pPr>
                  <a:defRPr/>
                </a:pPr>
                <a:r>
                  <a:rPr lang="en-US"/>
                  <a:t>%</a:t>
                </a:r>
              </a:p>
            </c:rich>
          </c:tx>
          <c:layout>
            <c:manualLayout>
              <c:xMode val="edge"/>
              <c:yMode val="edge"/>
              <c:x val="5.4632749394697755E-2"/>
              <c:y val="1.1658511720031985E-2"/>
            </c:manualLayout>
          </c:layout>
          <c:overlay val="0"/>
        </c:title>
        <c:numFmt formatCode="General" sourceLinked="1"/>
        <c:majorTickMark val="out"/>
        <c:minorTickMark val="none"/>
        <c:tickLblPos val="nextTo"/>
        <c:crossAx val="127931904"/>
        <c:crosses val="autoZero"/>
        <c:crossBetween val="between"/>
        <c:majorUnit val="10"/>
      </c:valAx>
      <c:valAx>
        <c:axId val="127935616"/>
        <c:scaling>
          <c:orientation val="minMax"/>
          <c:max val="40"/>
          <c:min val="0"/>
        </c:scaling>
        <c:delete val="1"/>
        <c:axPos val="r"/>
        <c:numFmt formatCode="General" sourceLinked="1"/>
        <c:majorTickMark val="out"/>
        <c:minorTickMark val="none"/>
        <c:tickLblPos val="nextTo"/>
        <c:crossAx val="127937152"/>
        <c:crosses val="max"/>
        <c:crossBetween val="midCat"/>
        <c:majorUnit val="5"/>
      </c:valAx>
      <c:valAx>
        <c:axId val="127937152"/>
        <c:scaling>
          <c:orientation val="minMax"/>
          <c:max val="1"/>
          <c:min val="0"/>
        </c:scaling>
        <c:delete val="1"/>
        <c:axPos val="t"/>
        <c:numFmt formatCode="General" sourceLinked="1"/>
        <c:majorTickMark val="out"/>
        <c:minorTickMark val="none"/>
        <c:tickLblPos val="nextTo"/>
        <c:crossAx val="127935616"/>
        <c:crosses val="max"/>
        <c:crossBetween val="midCat"/>
        <c:majorUnit val="0.2"/>
      </c:valAx>
    </c:plotArea>
    <c:legend>
      <c:legendPos val="b"/>
      <c:legendEntry>
        <c:idx val="4"/>
        <c:delete val="1"/>
      </c:legendEntry>
      <c:layout>
        <c:manualLayout>
          <c:xMode val="edge"/>
          <c:yMode val="edge"/>
          <c:x val="1.7326701349831268E-2"/>
          <c:y val="0.82564241724801923"/>
          <c:w val="0.79570374015748047"/>
          <c:h val="0.15822843786922694"/>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16165900998464E-2"/>
          <c:y val="0.21725145933029891"/>
          <c:w val="0.95099594655735853"/>
          <c:h val="0.54270127070495888"/>
        </c:manualLayout>
      </c:layout>
      <c:barChart>
        <c:barDir val="col"/>
        <c:grouping val="clustered"/>
        <c:varyColors val="0"/>
        <c:ser>
          <c:idx val="0"/>
          <c:order val="0"/>
          <c:tx>
            <c:strRef>
              <c:f>'HIV prevalence'!$B$1</c:f>
              <c:strCache>
                <c:ptCount val="1"/>
                <c:pt idx="0">
                  <c:v>2016</c:v>
                </c:pt>
              </c:strCache>
            </c:strRef>
          </c:tx>
          <c:spPr>
            <a:solidFill>
              <a:srgbClr val="33CCCC"/>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EE-459D-BF0F-6DD6DA6B84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prevalence'!$A$2:$A$11</c:f>
              <c:strCache>
                <c:ptCount val="10"/>
                <c:pt idx="0">
                  <c:v>Banteay Meanchey</c:v>
                </c:pt>
                <c:pt idx="1">
                  <c:v>Battambang</c:v>
                </c:pt>
                <c:pt idx="2">
                  <c:v>Kampong Cham*</c:v>
                </c:pt>
                <c:pt idx="3">
                  <c:v>Kampong Chhnang</c:v>
                </c:pt>
                <c:pt idx="4">
                  <c:v>Kampong Thom</c:v>
                </c:pt>
                <c:pt idx="5">
                  <c:v>Phnom Penh</c:v>
                </c:pt>
                <c:pt idx="6">
                  <c:v>Preah Sihanouk</c:v>
                </c:pt>
                <c:pt idx="7">
                  <c:v>Ratanak kiri</c:v>
                </c:pt>
                <c:pt idx="8">
                  <c:v>Siem Reap*</c:v>
                </c:pt>
                <c:pt idx="9">
                  <c:v>National</c:v>
                </c:pt>
              </c:strCache>
            </c:strRef>
          </c:cat>
          <c:val>
            <c:numRef>
              <c:f>'HIV prevalence'!$B$2:$B$11</c:f>
              <c:numCache>
                <c:formatCode>0.0</c:formatCode>
                <c:ptCount val="10"/>
                <c:pt idx="0">
                  <c:v>3.1</c:v>
                </c:pt>
                <c:pt idx="1">
                  <c:v>3.7</c:v>
                </c:pt>
                <c:pt idx="2">
                  <c:v>1.9</c:v>
                </c:pt>
                <c:pt idx="3">
                  <c:v>0.05</c:v>
                </c:pt>
                <c:pt idx="4">
                  <c:v>2.9</c:v>
                </c:pt>
                <c:pt idx="5">
                  <c:v>4</c:v>
                </c:pt>
                <c:pt idx="6">
                  <c:v>2.1</c:v>
                </c:pt>
                <c:pt idx="7">
                  <c:v>1</c:v>
                </c:pt>
                <c:pt idx="8">
                  <c:v>1.6</c:v>
                </c:pt>
                <c:pt idx="9">
                  <c:v>3.2</c:v>
                </c:pt>
              </c:numCache>
            </c:numRef>
          </c:val>
          <c:extLst>
            <c:ext xmlns:c16="http://schemas.microsoft.com/office/drawing/2014/chart" uri="{C3380CC4-5D6E-409C-BE32-E72D297353CC}">
              <c16:uniqueId val="{00000001-C2EE-459D-BF0F-6DD6DA6B844C}"/>
            </c:ext>
          </c:extLst>
        </c:ser>
        <c:ser>
          <c:idx val="1"/>
          <c:order val="1"/>
          <c:tx>
            <c:strRef>
              <c:f>'HIV prevalence'!$C$1</c:f>
              <c:strCache>
                <c:ptCount val="1"/>
                <c:pt idx="0">
                  <c:v>2022</c:v>
                </c:pt>
              </c:strCache>
            </c:strRef>
          </c:tx>
          <c:spPr>
            <a:solidFill>
              <a:srgbClr val="FFB7F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prevalence'!$A$2:$A$11</c:f>
              <c:strCache>
                <c:ptCount val="10"/>
                <c:pt idx="0">
                  <c:v>Banteay Meanchey</c:v>
                </c:pt>
                <c:pt idx="1">
                  <c:v>Battambang</c:v>
                </c:pt>
                <c:pt idx="2">
                  <c:v>Kampong Cham*</c:v>
                </c:pt>
                <c:pt idx="3">
                  <c:v>Kampong Chhnang</c:v>
                </c:pt>
                <c:pt idx="4">
                  <c:v>Kampong Thom</c:v>
                </c:pt>
                <c:pt idx="5">
                  <c:v>Phnom Penh</c:v>
                </c:pt>
                <c:pt idx="6">
                  <c:v>Preah Sihanouk</c:v>
                </c:pt>
                <c:pt idx="7">
                  <c:v>Ratanak kiri</c:v>
                </c:pt>
                <c:pt idx="8">
                  <c:v>Siem Reap*</c:v>
                </c:pt>
                <c:pt idx="9">
                  <c:v>National</c:v>
                </c:pt>
              </c:strCache>
            </c:strRef>
          </c:cat>
          <c:val>
            <c:numRef>
              <c:f>'HIV prevalence'!$C$2:$C$11</c:f>
              <c:numCache>
                <c:formatCode>0.0</c:formatCode>
                <c:ptCount val="10"/>
                <c:pt idx="0">
                  <c:v>2</c:v>
                </c:pt>
                <c:pt idx="1">
                  <c:v>5.5</c:v>
                </c:pt>
                <c:pt idx="2">
                  <c:v>0</c:v>
                </c:pt>
                <c:pt idx="3">
                  <c:v>3.3</c:v>
                </c:pt>
                <c:pt idx="4">
                  <c:v>1.7</c:v>
                </c:pt>
                <c:pt idx="5">
                  <c:v>5.9</c:v>
                </c:pt>
                <c:pt idx="6">
                  <c:v>6.8</c:v>
                </c:pt>
                <c:pt idx="7">
                  <c:v>2.6</c:v>
                </c:pt>
                <c:pt idx="8">
                  <c:v>0</c:v>
                </c:pt>
                <c:pt idx="9">
                  <c:v>4.9000000000000004</c:v>
                </c:pt>
              </c:numCache>
            </c:numRef>
          </c:val>
          <c:extLst>
            <c:ext xmlns:c16="http://schemas.microsoft.com/office/drawing/2014/chart" uri="{C3380CC4-5D6E-409C-BE32-E72D297353CC}">
              <c16:uniqueId val="{00000002-C2EE-459D-BF0F-6DD6DA6B844C}"/>
            </c:ext>
          </c:extLst>
        </c:ser>
        <c:dLbls>
          <c:showLegendKey val="0"/>
          <c:showVal val="1"/>
          <c:showCatName val="0"/>
          <c:showSerName val="0"/>
          <c:showPercent val="0"/>
          <c:showBubbleSize val="0"/>
        </c:dLbls>
        <c:gapWidth val="150"/>
        <c:overlap val="-25"/>
        <c:axId val="331423088"/>
        <c:axId val="331422672"/>
      </c:barChart>
      <c:catAx>
        <c:axId val="33142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crossAx val="331422672"/>
        <c:crosses val="autoZero"/>
        <c:auto val="1"/>
        <c:lblAlgn val="ctr"/>
        <c:lblOffset val="100"/>
        <c:noMultiLvlLbl val="0"/>
      </c:catAx>
      <c:valAx>
        <c:axId val="331422672"/>
        <c:scaling>
          <c:orientation val="minMax"/>
        </c:scaling>
        <c:delete val="1"/>
        <c:axPos val="l"/>
        <c:numFmt formatCode="0.0" sourceLinked="1"/>
        <c:majorTickMark val="none"/>
        <c:minorTickMark val="none"/>
        <c:tickLblPos val="nextTo"/>
        <c:crossAx val="331423088"/>
        <c:crosses val="autoZero"/>
        <c:crossBetween val="between"/>
      </c:valAx>
      <c:spPr>
        <a:noFill/>
        <a:ln>
          <a:noFill/>
        </a:ln>
        <a:effectLst/>
      </c:spPr>
    </c:plotArea>
    <c:legend>
      <c:legendPos val="t"/>
      <c:layout>
        <c:manualLayout>
          <c:xMode val="edge"/>
          <c:yMode val="edge"/>
          <c:x val="0.39394369451932387"/>
          <c:y val="5.9875981273821655E-2"/>
          <c:w val="0.23138317694112132"/>
          <c:h val="0.104164821536403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rial Nova" panose="020B05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0.05769</cdr:x>
      <cdr:y>0.88462</cdr:y>
    </cdr:from>
    <cdr:to>
      <cdr:x>1</cdr:x>
      <cdr:y>0.98249</cdr:y>
    </cdr:to>
    <cdr:sp macro="" textlink="">
      <cdr:nvSpPr>
        <cdr:cNvPr id="2" name="TextBox 1"/>
        <cdr:cNvSpPr txBox="1"/>
      </cdr:nvSpPr>
      <cdr:spPr>
        <a:xfrm xmlns:a="http://schemas.openxmlformats.org/drawingml/2006/main">
          <a:off x="457200" y="3505219"/>
          <a:ext cx="7467600" cy="387800"/>
        </a:xfrm>
        <a:prstGeom xmlns:a="http://schemas.openxmlformats.org/drawingml/2006/main" prst="rect">
          <a:avLst/>
        </a:prstGeom>
        <a:ln xmlns:a="http://schemas.openxmlformats.org/drawingml/2006/main">
          <a:noFill/>
          <a:prstDash val="dash"/>
        </a:ln>
      </cdr:spPr>
      <cdr:txBody>
        <a:bodyPr xmlns:a="http://schemas.openxmlformats.org/drawingml/2006/main" vertOverflow="clip" wrap="square" rtlCol="0" anchor="ctr"/>
        <a:lstStyle xmlns:a="http://schemas.openxmlformats.org/drawingml/2006/main"/>
        <a:p xmlns:a="http://schemas.openxmlformats.org/drawingml/2006/main">
          <a:r>
            <a:rPr lang="en-US" sz="1000" b="0" dirty="0">
              <a:latin typeface="Arial" pitchFamily="34" charset="0"/>
              <a:cs typeface="Arial" pitchFamily="34" charset="0"/>
            </a:rPr>
            <a:t>* HIV prevalence was adjusted for quality control and weighted by provincial population</a:t>
          </a:r>
          <a:endParaRPr lang="th-TH" sz="1000" b="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0.36263</cdr:x>
      <cdr:y>0.37525</cdr:y>
    </cdr:from>
    <cdr:to>
      <cdr:x>0.63737</cdr:x>
      <cdr:y>0.6171</cdr:y>
    </cdr:to>
    <cdr:sp macro="" textlink="">
      <cdr:nvSpPr>
        <cdr:cNvPr id="2" name="TextBox 3">
          <a:extLst xmlns:a="http://schemas.openxmlformats.org/drawingml/2006/main">
            <a:ext uri="{FF2B5EF4-FFF2-40B4-BE49-F238E27FC236}">
              <a16:creationId xmlns:a16="http://schemas.microsoft.com/office/drawing/2014/main" id="{ABCEEC05-498B-4B81-B1C7-628ED69D02DE}"/>
            </a:ext>
          </a:extLst>
        </cdr:cNvPr>
        <cdr:cNvSpPr txBox="1"/>
      </cdr:nvSpPr>
      <cdr:spPr>
        <a:xfrm xmlns:a="http://schemas.openxmlformats.org/drawingml/2006/main">
          <a:off x="1596435" y="1270251"/>
          <a:ext cx="1209537" cy="81868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cs typeface="Arial" pitchFamily="34" charset="0"/>
            </a:rPr>
            <a:t>34.5</a:t>
          </a: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million US$</a:t>
          </a: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15/07/2024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dirty="0"/>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0652" rtl="0" eaLnBrk="1" latinLnBrk="0" hangingPunct="1">
      <a:defRPr sz="1200" kern="1200">
        <a:solidFill>
          <a:schemeClr val="tx1"/>
        </a:solidFill>
        <a:latin typeface="+mn-lt"/>
        <a:ea typeface="+mn-ea"/>
        <a:cs typeface="+mn-cs"/>
      </a:defRPr>
    </a:lvl1pPr>
    <a:lvl2pPr marL="455329" algn="l" defTabSz="910652" rtl="0" eaLnBrk="1" latinLnBrk="0" hangingPunct="1">
      <a:defRPr sz="1200" kern="1200">
        <a:solidFill>
          <a:schemeClr val="tx1"/>
        </a:solidFill>
        <a:latin typeface="+mn-lt"/>
        <a:ea typeface="+mn-ea"/>
        <a:cs typeface="+mn-cs"/>
      </a:defRPr>
    </a:lvl2pPr>
    <a:lvl3pPr marL="910652" algn="l" defTabSz="910652" rtl="0" eaLnBrk="1" latinLnBrk="0" hangingPunct="1">
      <a:defRPr sz="1200" kern="1200">
        <a:solidFill>
          <a:schemeClr val="tx1"/>
        </a:solidFill>
        <a:latin typeface="+mn-lt"/>
        <a:ea typeface="+mn-ea"/>
        <a:cs typeface="+mn-cs"/>
      </a:defRPr>
    </a:lvl3pPr>
    <a:lvl4pPr marL="1365980" algn="l" defTabSz="910652" rtl="0" eaLnBrk="1" latinLnBrk="0" hangingPunct="1">
      <a:defRPr sz="1200" kern="1200">
        <a:solidFill>
          <a:schemeClr val="tx1"/>
        </a:solidFill>
        <a:latin typeface="+mn-lt"/>
        <a:ea typeface="+mn-ea"/>
        <a:cs typeface="+mn-cs"/>
      </a:defRPr>
    </a:lvl4pPr>
    <a:lvl5pPr marL="1821275" algn="l" defTabSz="910652" rtl="0" eaLnBrk="1" latinLnBrk="0" hangingPunct="1">
      <a:defRPr sz="1200" kern="1200">
        <a:solidFill>
          <a:schemeClr val="tx1"/>
        </a:solidFill>
        <a:latin typeface="+mn-lt"/>
        <a:ea typeface="+mn-ea"/>
        <a:cs typeface="+mn-cs"/>
      </a:defRPr>
    </a:lvl5pPr>
    <a:lvl6pPr marL="2276622" algn="l" defTabSz="910652" rtl="0" eaLnBrk="1" latinLnBrk="0" hangingPunct="1">
      <a:defRPr sz="1200" kern="1200">
        <a:solidFill>
          <a:schemeClr val="tx1"/>
        </a:solidFill>
        <a:latin typeface="+mn-lt"/>
        <a:ea typeface="+mn-ea"/>
        <a:cs typeface="+mn-cs"/>
      </a:defRPr>
    </a:lvl6pPr>
    <a:lvl7pPr marL="2731961" algn="l" defTabSz="910652" rtl="0" eaLnBrk="1" latinLnBrk="0" hangingPunct="1">
      <a:defRPr sz="1200" kern="1200">
        <a:solidFill>
          <a:schemeClr val="tx1"/>
        </a:solidFill>
        <a:latin typeface="+mn-lt"/>
        <a:ea typeface="+mn-ea"/>
        <a:cs typeface="+mn-cs"/>
      </a:defRPr>
    </a:lvl7pPr>
    <a:lvl8pPr marL="3187270" algn="l" defTabSz="910652" rtl="0" eaLnBrk="1" latinLnBrk="0" hangingPunct="1">
      <a:defRPr sz="1200" kern="1200">
        <a:solidFill>
          <a:schemeClr val="tx1"/>
        </a:solidFill>
        <a:latin typeface="+mn-lt"/>
        <a:ea typeface="+mn-ea"/>
        <a:cs typeface="+mn-cs"/>
      </a:defRPr>
    </a:lvl8pPr>
    <a:lvl9pPr marL="3642570" algn="l" defTabSz="9106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177584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60392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29</a:t>
            </a:fld>
            <a:endParaRPr lang="en-US"/>
          </a:p>
        </p:txBody>
      </p:sp>
    </p:spTree>
    <p:extLst>
      <p:ext uri="{BB962C8B-B14F-4D97-AF65-F5344CB8AC3E}">
        <p14:creationId xmlns:p14="http://schemas.microsoft.com/office/powerpoint/2010/main" val="95517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A2232-A843-4AA2-928D-807C9325B4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16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1326350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95517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68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solidFill>
                <a:prstClr val="black"/>
              </a:solidFill>
              <a:cs typeface="Arial" pitchFamily="34" charset="0"/>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8</a:t>
            </a:fld>
            <a:endParaRPr lang="en-US"/>
          </a:p>
        </p:txBody>
      </p:sp>
    </p:spTree>
    <p:extLst>
      <p:ext uri="{BB962C8B-B14F-4D97-AF65-F5344CB8AC3E}">
        <p14:creationId xmlns:p14="http://schemas.microsoft.com/office/powerpoint/2010/main" val="244537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065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77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49999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46453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46453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9239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9239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solidFill>
                <a:srgbClr val="E31837"/>
              </a:solidFill>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1347919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7"/>
            <a:ext cx="8189383"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1"/>
            <a:ext cx="8191500" cy="638780"/>
          </a:xfrm>
          <a:prstGeom prst="rect">
            <a:avLst/>
          </a:prstGeom>
          <a:noFill/>
        </p:spPr>
        <p:txBody>
          <a:bodyPr lIns="99173" tIns="49601" rIns="99173" bIns="49601">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53"/>
            <a:ext cx="8191500" cy="500280"/>
          </a:xfrm>
          <a:prstGeom prst="rect">
            <a:avLst/>
          </a:prstGeom>
          <a:noFill/>
        </p:spPr>
        <p:txBody>
          <a:bodyPr lIns="99173" tIns="49601" rIns="99173" bIns="49601">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058" tIns="45537" rIns="91058" bIns="45537"/>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359276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93" tIns="58543" rIns="117093" bIns="58543">
            <a:normAutofit/>
          </a:bodyPr>
          <a:lstStyle>
            <a:lvl1pPr marL="683029" marR="0" indent="-683029" algn="l" defTabSz="11709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56" indent="0" algn="ctr">
              <a:buNone/>
              <a:defRPr>
                <a:solidFill>
                  <a:schemeClr val="tx1">
                    <a:tint val="75000"/>
                  </a:schemeClr>
                </a:solidFill>
              </a:defRPr>
            </a:lvl2pPr>
            <a:lvl3pPr marL="1170901" indent="0" algn="ctr">
              <a:buNone/>
              <a:defRPr>
                <a:solidFill>
                  <a:schemeClr val="tx1">
                    <a:tint val="75000"/>
                  </a:schemeClr>
                </a:solidFill>
              </a:defRPr>
            </a:lvl3pPr>
            <a:lvl4pPr marL="1756348" indent="0" algn="ctr">
              <a:buNone/>
              <a:defRPr>
                <a:solidFill>
                  <a:schemeClr val="tx1">
                    <a:tint val="75000"/>
                  </a:schemeClr>
                </a:solidFill>
              </a:defRPr>
            </a:lvl4pPr>
            <a:lvl5pPr marL="2341806" indent="0" algn="ctr">
              <a:buNone/>
              <a:defRPr>
                <a:solidFill>
                  <a:schemeClr val="tx1">
                    <a:tint val="75000"/>
                  </a:schemeClr>
                </a:solidFill>
              </a:defRPr>
            </a:lvl5pPr>
            <a:lvl6pPr marL="2927242" indent="0" algn="ctr">
              <a:buNone/>
              <a:defRPr>
                <a:solidFill>
                  <a:schemeClr val="tx1">
                    <a:tint val="75000"/>
                  </a:schemeClr>
                </a:solidFill>
              </a:defRPr>
            </a:lvl6pPr>
            <a:lvl7pPr marL="3512694" indent="0" algn="ctr">
              <a:buNone/>
              <a:defRPr>
                <a:solidFill>
                  <a:schemeClr val="tx1">
                    <a:tint val="75000"/>
                  </a:schemeClr>
                </a:solidFill>
              </a:defRPr>
            </a:lvl7pPr>
            <a:lvl8pPr marL="4098154" indent="0" algn="ctr">
              <a:buNone/>
              <a:defRPr>
                <a:solidFill>
                  <a:schemeClr val="tx1">
                    <a:tint val="75000"/>
                  </a:schemeClr>
                </a:solidFill>
              </a:defRPr>
            </a:lvl8pPr>
            <a:lvl9pPr marL="468360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554949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09874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6804804"/>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414931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9841705"/>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74502149"/>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93" tIns="58543" rIns="117093" bIns="585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029419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6"/>
            <a:ext cx="10198197" cy="788737"/>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93" tIns="58543" rIns="117093" bIns="585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93" tIns="58543" rIns="117093" bIns="585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654838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57" tIns="58577" rIns="117157" bIns="58577">
            <a:normAutofit/>
          </a:bodyPr>
          <a:lstStyle>
            <a:lvl1pPr marL="683411" marR="0" indent="-683411" algn="l" defTabSz="117155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782" indent="0" algn="ctr">
              <a:buNone/>
              <a:defRPr>
                <a:solidFill>
                  <a:schemeClr val="tx1">
                    <a:tint val="75000"/>
                  </a:schemeClr>
                </a:solidFill>
              </a:defRPr>
            </a:lvl2pPr>
            <a:lvl3pPr marL="1171557" indent="0" algn="ctr">
              <a:buNone/>
              <a:defRPr>
                <a:solidFill>
                  <a:schemeClr val="tx1">
                    <a:tint val="75000"/>
                  </a:schemeClr>
                </a:solidFill>
              </a:defRPr>
            </a:lvl3pPr>
            <a:lvl4pPr marL="1757335" indent="0" algn="ctr">
              <a:buNone/>
              <a:defRPr>
                <a:solidFill>
                  <a:schemeClr val="tx1">
                    <a:tint val="75000"/>
                  </a:schemeClr>
                </a:solidFill>
              </a:defRPr>
            </a:lvl4pPr>
            <a:lvl5pPr marL="2343117" indent="0" algn="ctr">
              <a:buNone/>
              <a:defRPr>
                <a:solidFill>
                  <a:schemeClr val="tx1">
                    <a:tint val="75000"/>
                  </a:schemeClr>
                </a:solidFill>
              </a:defRPr>
            </a:lvl5pPr>
            <a:lvl6pPr marL="2928889" indent="0" algn="ctr">
              <a:buNone/>
              <a:defRPr>
                <a:solidFill>
                  <a:schemeClr val="tx1">
                    <a:tint val="75000"/>
                  </a:schemeClr>
                </a:solidFill>
              </a:defRPr>
            </a:lvl6pPr>
            <a:lvl7pPr marL="3514667" indent="0" algn="ctr">
              <a:buNone/>
              <a:defRPr>
                <a:solidFill>
                  <a:schemeClr val="tx1">
                    <a:tint val="75000"/>
                  </a:schemeClr>
                </a:solidFill>
              </a:defRPr>
            </a:lvl7pPr>
            <a:lvl8pPr marL="4100451" indent="0" algn="ctr">
              <a:buNone/>
              <a:defRPr>
                <a:solidFill>
                  <a:schemeClr val="tx1">
                    <a:tint val="75000"/>
                  </a:schemeClr>
                </a:solidFill>
              </a:defRPr>
            </a:lvl8pPr>
            <a:lvl9pPr marL="468623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678814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lIns="91058" tIns="45537" rIns="91058" bIns="45537"/>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9" y="3083297"/>
            <a:ext cx="8191425" cy="654169"/>
          </a:xfrm>
          <a:prstGeom prst="rect">
            <a:avLst/>
          </a:prstGeom>
          <a:noFill/>
        </p:spPr>
        <p:txBody>
          <a:bodyPr wrap="square" lIns="99173" tIns="49601" rIns="99173" bIns="49601" rtlCol="0">
            <a:spAutoFit/>
          </a:bodyPr>
          <a:lstStyle/>
          <a:p>
            <a:r>
              <a:rPr lang="en-US" sz="3600" b="1" dirty="0">
                <a:solidFill>
                  <a:prstClr val="white"/>
                </a:solidFill>
                <a:cs typeface="Arial" pitchFamily="34" charset="0"/>
              </a:rPr>
              <a:t>HIV and AIDS</a:t>
            </a:r>
            <a:endParaRPr lang="th-TH" sz="3600" b="1" dirty="0">
              <a:solidFill>
                <a:prstClr val="white"/>
              </a:solidFill>
            </a:endParaRPr>
          </a:p>
        </p:txBody>
      </p:sp>
      <p:sp>
        <p:nvSpPr>
          <p:cNvPr id="6" name="TextBox 5"/>
          <p:cNvSpPr txBox="1"/>
          <p:nvPr userDrawn="1"/>
        </p:nvSpPr>
        <p:spPr>
          <a:xfrm>
            <a:off x="359931" y="3570977"/>
            <a:ext cx="8191425" cy="638780"/>
          </a:xfrm>
          <a:prstGeom prst="rect">
            <a:avLst/>
          </a:prstGeom>
          <a:noFill/>
        </p:spPr>
        <p:txBody>
          <a:bodyPr wrap="square" lIns="99173" tIns="49601" rIns="99173" bIns="49601" rtlCol="0">
            <a:spAutoFit/>
          </a:bodyPr>
          <a:lstStyle/>
          <a:p>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7" name="TextBox 6"/>
          <p:cNvSpPr txBox="1"/>
          <p:nvPr userDrawn="1"/>
        </p:nvSpPr>
        <p:spPr>
          <a:xfrm>
            <a:off x="359931" y="4026246"/>
            <a:ext cx="8191425" cy="500280"/>
          </a:xfrm>
          <a:prstGeom prst="rect">
            <a:avLst/>
          </a:prstGeom>
          <a:noFill/>
        </p:spPr>
        <p:txBody>
          <a:bodyPr wrap="square" lIns="99173" tIns="49601" rIns="99173" bIns="49601" rtlCol="0">
            <a:spAutoFit/>
          </a:bodyPr>
          <a:lstStyle/>
          <a:p>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a:solidFill>
                <a:prstClr val="white"/>
              </a:solidFill>
            </a:endParaRPr>
          </a:p>
        </p:txBody>
      </p:sp>
      <p:pic>
        <p:nvPicPr>
          <p:cNvPr id="14" name="Picture 13" descr="Unaid logo_approve.png"/>
          <p:cNvPicPr>
            <a:picLocks noChangeAspect="1"/>
          </p:cNvPicPr>
          <p:nvPr userDrawn="1"/>
        </p:nvPicPr>
        <p:blipFill>
          <a:blip r:embed="rId2" cstate="print"/>
          <a:stretch>
            <a:fillRect/>
          </a:stretch>
        </p:blipFill>
        <p:spPr>
          <a:xfrm>
            <a:off x="284519" y="609619"/>
            <a:ext cx="3242233" cy="1108800"/>
          </a:xfrm>
          <a:prstGeom prst="rect">
            <a:avLst/>
          </a:prstGeom>
        </p:spPr>
      </p:pic>
    </p:spTree>
    <p:extLst>
      <p:ext uri="{BB962C8B-B14F-4D97-AF65-F5344CB8AC3E}">
        <p14:creationId xmlns:p14="http://schemas.microsoft.com/office/powerpoint/2010/main" val="41933619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053434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7583480"/>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57" tIns="58577" rIns="117157" bIns="585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57" tIns="58577" rIns="117157" bIns="585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973742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058714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0166100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57" tIns="58577" rIns="117157" bIns="58577" anchor="ctr"/>
          <a:lstStyle/>
          <a:p>
            <a:pPr algn="ctr" defTabSz="117155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57" tIns="58577" rIns="117157" bIns="585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57" tIns="58577" rIns="117157" bIns="585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57" tIns="58577" rIns="117157" bIns="585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630917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0"/>
            <a:ext cx="10198197" cy="788737"/>
          </a:xfrm>
          <a:prstGeom prst="rect">
            <a:avLst/>
          </a:prstGeom>
        </p:spPr>
        <p:txBody>
          <a:bodyPr lIns="117157" tIns="58577" rIns="117157" bIns="585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57" tIns="58577" rIns="117157" bIns="585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57" tIns="58577" rIns="117157" bIns="585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1802347"/>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8773293"/>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1647198"/>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188648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lIns="91058" tIns="45537" rIns="91058" bIns="45537"/>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5"/>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a:solidFill>
                <a:prstClr val="white"/>
              </a:solidFill>
            </a:endParaRPr>
          </a:p>
        </p:txBody>
      </p:sp>
    </p:spTree>
    <p:extLst>
      <p:ext uri="{BB962C8B-B14F-4D97-AF65-F5344CB8AC3E}">
        <p14:creationId xmlns:p14="http://schemas.microsoft.com/office/powerpoint/2010/main" val="15290288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2535102"/>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2670785"/>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0462627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628545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6004231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137993914"/>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53622485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09100574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287702759"/>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6125451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895347192"/>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4029406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088834548"/>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50872069"/>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588A-67BB-47AE-87A6-B4B7396D7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C108EE-6154-4A78-9F13-4CD5F9D38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45496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486960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6877244"/>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462331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3949227"/>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4653200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6877108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60986259"/>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0158912"/>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846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265713802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34616410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31111299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357451621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20382394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058" tIns="45537" rIns="91058" bIns="45537"/>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246871242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074442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4536575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88980750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568385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9207046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693999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53843583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36626067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8296157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58" tIns="45537" rIns="91058" bIns="45537">
            <a:normAutofit/>
          </a:bodyPr>
          <a:lstStyle>
            <a:lvl1pPr marL="531194" marR="0" indent="-531194" algn="l" defTabSz="9106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329" indent="0" algn="ctr">
              <a:buNone/>
              <a:defRPr>
                <a:solidFill>
                  <a:schemeClr val="tx1">
                    <a:tint val="75000"/>
                  </a:schemeClr>
                </a:solidFill>
              </a:defRPr>
            </a:lvl2pPr>
            <a:lvl3pPr marL="910652" indent="0" algn="ctr">
              <a:buNone/>
              <a:defRPr>
                <a:solidFill>
                  <a:schemeClr val="tx1">
                    <a:tint val="75000"/>
                  </a:schemeClr>
                </a:solidFill>
              </a:defRPr>
            </a:lvl3pPr>
            <a:lvl4pPr marL="1365980" indent="0" algn="ctr">
              <a:buNone/>
              <a:defRPr>
                <a:solidFill>
                  <a:schemeClr val="tx1">
                    <a:tint val="75000"/>
                  </a:schemeClr>
                </a:solidFill>
              </a:defRPr>
            </a:lvl4pPr>
            <a:lvl5pPr marL="1821275" indent="0" algn="ctr">
              <a:buNone/>
              <a:defRPr>
                <a:solidFill>
                  <a:schemeClr val="tx1">
                    <a:tint val="75000"/>
                  </a:schemeClr>
                </a:solidFill>
              </a:defRPr>
            </a:lvl5pPr>
            <a:lvl6pPr marL="2276622" indent="0" algn="ctr">
              <a:buNone/>
              <a:defRPr>
                <a:solidFill>
                  <a:schemeClr val="tx1">
                    <a:tint val="75000"/>
                  </a:schemeClr>
                </a:solidFill>
              </a:defRPr>
            </a:lvl6pPr>
            <a:lvl7pPr marL="2731961" indent="0" algn="ctr">
              <a:buNone/>
              <a:defRPr>
                <a:solidFill>
                  <a:schemeClr val="tx1">
                    <a:tint val="75000"/>
                  </a:schemeClr>
                </a:solidFill>
              </a:defRPr>
            </a:lvl7pPr>
            <a:lvl8pPr marL="3187270" indent="0" algn="ctr">
              <a:buNone/>
              <a:defRPr>
                <a:solidFill>
                  <a:schemeClr val="tx1">
                    <a:tint val="75000"/>
                  </a:schemeClr>
                </a:solidFill>
              </a:defRPr>
            </a:lvl8pPr>
            <a:lvl9pPr marL="36425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69941809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723000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68748722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98405094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33772530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02642802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5"/>
            <a:ext cx="10198197" cy="788737"/>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58" tIns="45537" rIns="91058" bIns="45537">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58" tIns="45537" rIns="91058" bIns="45537"/>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39123515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775" tIns="58377" rIns="116775" bIns="58377">
            <a:normAutofit/>
          </a:bodyPr>
          <a:lstStyle>
            <a:lvl1pPr marL="681120" marR="0" indent="-681120" algn="l" defTabSz="11676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3832" indent="0" algn="ctr">
              <a:buNone/>
              <a:defRPr>
                <a:solidFill>
                  <a:schemeClr val="tx1">
                    <a:tint val="75000"/>
                  </a:schemeClr>
                </a:solidFill>
              </a:defRPr>
            </a:lvl2pPr>
            <a:lvl3pPr marL="1167643" indent="0" algn="ctr">
              <a:buNone/>
              <a:defRPr>
                <a:solidFill>
                  <a:schemeClr val="tx1">
                    <a:tint val="75000"/>
                  </a:schemeClr>
                </a:solidFill>
              </a:defRPr>
            </a:lvl3pPr>
            <a:lvl4pPr marL="1751425" indent="0" algn="ctr">
              <a:buNone/>
              <a:defRPr>
                <a:solidFill>
                  <a:schemeClr val="tx1">
                    <a:tint val="75000"/>
                  </a:schemeClr>
                </a:solidFill>
              </a:defRPr>
            </a:lvl4pPr>
            <a:lvl5pPr marL="2335255" indent="0" algn="ctr">
              <a:buNone/>
              <a:defRPr>
                <a:solidFill>
                  <a:schemeClr val="tx1">
                    <a:tint val="75000"/>
                  </a:schemeClr>
                </a:solidFill>
              </a:defRPr>
            </a:lvl5pPr>
            <a:lvl6pPr marL="2919076" indent="0" algn="ctr">
              <a:buNone/>
              <a:defRPr>
                <a:solidFill>
                  <a:schemeClr val="tx1">
                    <a:tint val="75000"/>
                  </a:schemeClr>
                </a:solidFill>
              </a:defRPr>
            </a:lvl6pPr>
            <a:lvl7pPr marL="3502830" indent="0" algn="ctr">
              <a:buNone/>
              <a:defRPr>
                <a:solidFill>
                  <a:schemeClr val="tx1">
                    <a:tint val="75000"/>
                  </a:schemeClr>
                </a:solidFill>
              </a:defRPr>
            </a:lvl7pPr>
            <a:lvl8pPr marL="4086698" indent="0" algn="ctr">
              <a:buNone/>
              <a:defRPr>
                <a:solidFill>
                  <a:schemeClr val="tx1">
                    <a:tint val="75000"/>
                  </a:schemeClr>
                </a:solidFill>
              </a:defRPr>
            </a:lvl8pPr>
            <a:lvl9pPr marL="46705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7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5238231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37392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775" tIns="58377" rIns="116775" bIns="583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775" tIns="58377" rIns="116775" bIns="583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735356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0309933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3167732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75" tIns="58377" rIns="116775" bIns="58377" anchor="ctr"/>
          <a:lstStyle/>
          <a:p>
            <a:pPr algn="ctr" defTabSz="11676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775" tIns="58377" rIns="116775" bIns="583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775" tIns="58377" rIns="116775" bIns="583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775" tIns="58377" rIns="116775" bIns="583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747931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116775" tIns="58377" rIns="116775" bIns="583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775" tIns="58377" rIns="116775" bIns="583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775" tIns="58377" rIns="116775" bIns="583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048594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02" tIns="58391" rIns="116802" bIns="58391">
            <a:normAutofit/>
          </a:bodyPr>
          <a:lstStyle>
            <a:lvl1pPr marL="681284" marR="0" indent="-681284" algn="l" defTabSz="116792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3972" indent="0" algn="ctr">
              <a:buNone/>
              <a:defRPr>
                <a:solidFill>
                  <a:schemeClr val="tx1">
                    <a:tint val="75000"/>
                  </a:schemeClr>
                </a:solidFill>
              </a:defRPr>
            </a:lvl2pPr>
            <a:lvl3pPr marL="1167923" indent="0" algn="ctr">
              <a:buNone/>
              <a:defRPr>
                <a:solidFill>
                  <a:schemeClr val="tx1">
                    <a:tint val="75000"/>
                  </a:schemeClr>
                </a:solidFill>
              </a:defRPr>
            </a:lvl3pPr>
            <a:lvl4pPr marL="1751845" indent="0" algn="ctr">
              <a:buNone/>
              <a:defRPr>
                <a:solidFill>
                  <a:schemeClr val="tx1">
                    <a:tint val="75000"/>
                  </a:schemeClr>
                </a:solidFill>
              </a:defRPr>
            </a:lvl4pPr>
            <a:lvl5pPr marL="2335817" indent="0" algn="ctr">
              <a:buNone/>
              <a:defRPr>
                <a:solidFill>
                  <a:schemeClr val="tx1">
                    <a:tint val="75000"/>
                  </a:schemeClr>
                </a:solidFill>
              </a:defRPr>
            </a:lvl5pPr>
            <a:lvl6pPr marL="2919776" indent="0" algn="ctr">
              <a:buNone/>
              <a:defRPr>
                <a:solidFill>
                  <a:schemeClr val="tx1">
                    <a:tint val="75000"/>
                  </a:schemeClr>
                </a:solidFill>
              </a:defRPr>
            </a:lvl6pPr>
            <a:lvl7pPr marL="3503675" indent="0" algn="ctr">
              <a:buNone/>
              <a:defRPr>
                <a:solidFill>
                  <a:schemeClr val="tx1">
                    <a:tint val="75000"/>
                  </a:schemeClr>
                </a:solidFill>
              </a:defRPr>
            </a:lvl7pPr>
            <a:lvl8pPr marL="4087680" indent="0" algn="ctr">
              <a:buNone/>
              <a:defRPr>
                <a:solidFill>
                  <a:schemeClr val="tx1">
                    <a:tint val="75000"/>
                  </a:schemeClr>
                </a:solidFill>
              </a:defRPr>
            </a:lvl8pPr>
            <a:lvl9pPr marL="467163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04353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626382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434273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02" tIns="58391" rIns="116802" bIns="5839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02" tIns="58391" rIns="116802" bIns="5839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479241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19417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1530004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02" tIns="58391" rIns="116802" bIns="58391" anchor="ctr"/>
          <a:lstStyle/>
          <a:p>
            <a:pPr algn="ctr" defTabSz="116792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02" tIns="58391" rIns="116802" bIns="5839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02" tIns="58391" rIns="116802" bIns="5839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02" tIns="58391" rIns="116802" bIns="5839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8738345"/>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3"/>
            <a:ext cx="10198197" cy="788737"/>
          </a:xfrm>
          <a:prstGeom prst="rect">
            <a:avLst/>
          </a:prstGeom>
        </p:spPr>
        <p:txBody>
          <a:bodyPr lIns="116802" tIns="58391" rIns="116802" bIns="5839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02" tIns="58391" rIns="116802" bIns="5839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02" tIns="58391" rIns="116802" bIns="5839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165799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34" tIns="58408" rIns="116834" bIns="58408">
            <a:normAutofit/>
          </a:bodyPr>
          <a:lstStyle>
            <a:lvl1pPr marL="681475" marR="0" indent="-681475" algn="l" defTabSz="116824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133" indent="0" algn="ctr">
              <a:buNone/>
              <a:defRPr>
                <a:solidFill>
                  <a:schemeClr val="tx1">
                    <a:tint val="75000"/>
                  </a:schemeClr>
                </a:solidFill>
              </a:defRPr>
            </a:lvl2pPr>
            <a:lvl3pPr marL="1168247" indent="0" algn="ctr">
              <a:buNone/>
              <a:defRPr>
                <a:solidFill>
                  <a:schemeClr val="tx1">
                    <a:tint val="75000"/>
                  </a:schemeClr>
                </a:solidFill>
              </a:defRPr>
            </a:lvl3pPr>
            <a:lvl4pPr marL="1752336" indent="0" algn="ctr">
              <a:buNone/>
              <a:defRPr>
                <a:solidFill>
                  <a:schemeClr val="tx1">
                    <a:tint val="75000"/>
                  </a:schemeClr>
                </a:solidFill>
              </a:defRPr>
            </a:lvl4pPr>
            <a:lvl5pPr marL="2336472" indent="0" algn="ctr">
              <a:buNone/>
              <a:defRPr>
                <a:solidFill>
                  <a:schemeClr val="tx1">
                    <a:tint val="75000"/>
                  </a:schemeClr>
                </a:solidFill>
              </a:defRPr>
            </a:lvl5pPr>
            <a:lvl6pPr marL="2920592" indent="0" algn="ctr">
              <a:buNone/>
              <a:defRPr>
                <a:solidFill>
                  <a:schemeClr val="tx1">
                    <a:tint val="75000"/>
                  </a:schemeClr>
                </a:solidFill>
              </a:defRPr>
            </a:lvl6pPr>
            <a:lvl7pPr marL="3504662" indent="0" algn="ctr">
              <a:buNone/>
              <a:defRPr>
                <a:solidFill>
                  <a:schemeClr val="tx1">
                    <a:tint val="75000"/>
                  </a:schemeClr>
                </a:solidFill>
              </a:defRPr>
            </a:lvl7pPr>
            <a:lvl8pPr marL="4088825" indent="0" algn="ctr">
              <a:buNone/>
              <a:defRPr>
                <a:solidFill>
                  <a:schemeClr val="tx1">
                    <a:tint val="75000"/>
                  </a:schemeClr>
                </a:solidFill>
              </a:defRPr>
            </a:lvl8pPr>
            <a:lvl9pPr marL="467294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826496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878712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514480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34" tIns="58408" rIns="116834" bIns="584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34" tIns="58408" rIns="116834" bIns="584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795137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2727877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9606378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34" tIns="58408" rIns="116834" bIns="58408" anchor="ctr"/>
          <a:lstStyle/>
          <a:p>
            <a:pPr algn="ctr" defTabSz="11682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34" tIns="58408" rIns="116834" bIns="584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34" tIns="58408" rIns="116834" bIns="584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34" tIns="58408" rIns="116834" bIns="584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949544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58" tIns="45537" rIns="91058" bIns="45537"/>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5"/>
            <a:ext cx="10198197" cy="788737"/>
          </a:xfrm>
          <a:prstGeom prst="rect">
            <a:avLst/>
          </a:prstGeom>
        </p:spPr>
        <p:txBody>
          <a:bodyPr lIns="116834" tIns="58408" rIns="116834" bIns="584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34" tIns="58408" rIns="116834" bIns="584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34" tIns="58408" rIns="116834" bIns="584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923423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6" tIns="58425" rIns="116866" bIns="58425">
            <a:normAutofit/>
          </a:bodyPr>
          <a:lstStyle>
            <a:lvl1pPr marL="681666" marR="0" indent="-681666" algn="l" defTabSz="1168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96" indent="0" algn="ctr">
              <a:buNone/>
              <a:defRPr>
                <a:solidFill>
                  <a:schemeClr val="tx1">
                    <a:tint val="75000"/>
                  </a:schemeClr>
                </a:solidFill>
              </a:defRPr>
            </a:lvl2pPr>
            <a:lvl3pPr marL="1168572" indent="0" algn="ctr">
              <a:buNone/>
              <a:defRPr>
                <a:solidFill>
                  <a:schemeClr val="tx1">
                    <a:tint val="75000"/>
                  </a:schemeClr>
                </a:solidFill>
              </a:defRPr>
            </a:lvl3pPr>
            <a:lvl4pPr marL="1752825" indent="0" algn="ctr">
              <a:buNone/>
              <a:defRPr>
                <a:solidFill>
                  <a:schemeClr val="tx1">
                    <a:tint val="75000"/>
                  </a:schemeClr>
                </a:solidFill>
              </a:defRPr>
            </a:lvl4pPr>
            <a:lvl5pPr marL="2337127" indent="0" algn="ctr">
              <a:buNone/>
              <a:defRPr>
                <a:solidFill>
                  <a:schemeClr val="tx1">
                    <a:tint val="75000"/>
                  </a:schemeClr>
                </a:solidFill>
              </a:defRPr>
            </a:lvl5pPr>
            <a:lvl6pPr marL="2921409" indent="0" algn="ctr">
              <a:buNone/>
              <a:defRPr>
                <a:solidFill>
                  <a:schemeClr val="tx1">
                    <a:tint val="75000"/>
                  </a:schemeClr>
                </a:solidFill>
              </a:defRPr>
            </a:lvl6pPr>
            <a:lvl7pPr marL="3505648" indent="0" algn="ctr">
              <a:buNone/>
              <a:defRPr>
                <a:solidFill>
                  <a:schemeClr val="tx1">
                    <a:tint val="75000"/>
                  </a:schemeClr>
                </a:solidFill>
              </a:defRPr>
            </a:lvl7pPr>
            <a:lvl8pPr marL="4089971" indent="0" algn="ctr">
              <a:buNone/>
              <a:defRPr>
                <a:solidFill>
                  <a:schemeClr val="tx1">
                    <a:tint val="75000"/>
                  </a:schemeClr>
                </a:solidFill>
              </a:defRPr>
            </a:lvl8pPr>
            <a:lvl9pPr marL="467424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589849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039647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833495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334638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9536886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9836180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6" tIns="58425" rIns="116866" bIns="584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416358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6" tIns="58425" rIns="116866" bIns="584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6" tIns="58425" rIns="116866" bIns="584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233274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2" tIns="58443" rIns="116902" bIns="58443">
            <a:normAutofit/>
          </a:bodyPr>
          <a:lstStyle>
            <a:lvl1pPr marL="681884" marR="0" indent="-681884" algn="l" defTabSz="11689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82" indent="0" algn="ctr">
              <a:buNone/>
              <a:defRPr>
                <a:solidFill>
                  <a:schemeClr val="tx1">
                    <a:tint val="75000"/>
                  </a:schemeClr>
                </a:solidFill>
              </a:defRPr>
            </a:lvl2pPr>
            <a:lvl3pPr marL="1168943" indent="0" algn="ctr">
              <a:buNone/>
              <a:defRPr>
                <a:solidFill>
                  <a:schemeClr val="tx1">
                    <a:tint val="75000"/>
                  </a:schemeClr>
                </a:solidFill>
              </a:defRPr>
            </a:lvl3pPr>
            <a:lvl4pPr marL="1753389" indent="0" algn="ctr">
              <a:buNone/>
              <a:defRPr>
                <a:solidFill>
                  <a:schemeClr val="tx1">
                    <a:tint val="75000"/>
                  </a:schemeClr>
                </a:solidFill>
              </a:defRPr>
            </a:lvl4pPr>
            <a:lvl5pPr marL="2337876" indent="0" algn="ctr">
              <a:buNone/>
              <a:defRPr>
                <a:solidFill>
                  <a:schemeClr val="tx1">
                    <a:tint val="75000"/>
                  </a:schemeClr>
                </a:solidFill>
              </a:defRPr>
            </a:lvl5pPr>
            <a:lvl6pPr marL="2922342" indent="0" algn="ctr">
              <a:buNone/>
              <a:defRPr>
                <a:solidFill>
                  <a:schemeClr val="tx1">
                    <a:tint val="75000"/>
                  </a:schemeClr>
                </a:solidFill>
              </a:defRPr>
            </a:lvl6pPr>
            <a:lvl7pPr marL="3506775" indent="0" algn="ctr">
              <a:buNone/>
              <a:defRPr>
                <a:solidFill>
                  <a:schemeClr val="tx1">
                    <a:tint val="75000"/>
                  </a:schemeClr>
                </a:solidFill>
              </a:defRPr>
            </a:lvl7pPr>
            <a:lvl8pPr marL="4091280" indent="0" algn="ctr">
              <a:buNone/>
              <a:defRPr>
                <a:solidFill>
                  <a:schemeClr val="tx1">
                    <a:tint val="75000"/>
                  </a:schemeClr>
                </a:solidFill>
              </a:defRPr>
            </a:lvl8pPr>
            <a:lvl9pPr marL="467574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36576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703903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406990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49877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899810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6735398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2" tIns="58443" rIns="116902" bIns="584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689947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7"/>
            <a:ext cx="10198197" cy="788737"/>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2" tIns="58443" rIns="116902" bIns="584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2" tIns="58443" rIns="116902" bIns="584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305538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3" tIns="58466" rIns="116943" bIns="58466">
            <a:normAutofit/>
          </a:bodyPr>
          <a:lstStyle>
            <a:lvl1pPr marL="682129" marR="0" indent="-682129" algn="l" defTabSz="11693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91" indent="0" algn="ctr">
              <a:buNone/>
              <a:defRPr>
                <a:solidFill>
                  <a:schemeClr val="tx1">
                    <a:tint val="75000"/>
                  </a:schemeClr>
                </a:solidFill>
              </a:defRPr>
            </a:lvl2pPr>
            <a:lvl3pPr marL="1169361" indent="0" algn="ctr">
              <a:buNone/>
              <a:defRPr>
                <a:solidFill>
                  <a:schemeClr val="tx1">
                    <a:tint val="75000"/>
                  </a:schemeClr>
                </a:solidFill>
              </a:defRPr>
            </a:lvl3pPr>
            <a:lvl4pPr marL="1754023" indent="0" algn="ctr">
              <a:buNone/>
              <a:defRPr>
                <a:solidFill>
                  <a:schemeClr val="tx1">
                    <a:tint val="75000"/>
                  </a:schemeClr>
                </a:solidFill>
              </a:defRPr>
            </a:lvl4pPr>
            <a:lvl5pPr marL="2338718" indent="0" algn="ctr">
              <a:buNone/>
              <a:defRPr>
                <a:solidFill>
                  <a:schemeClr val="tx1">
                    <a:tint val="75000"/>
                  </a:schemeClr>
                </a:solidFill>
              </a:defRPr>
            </a:lvl5pPr>
            <a:lvl6pPr marL="2923392" indent="0" algn="ctr">
              <a:buNone/>
              <a:defRPr>
                <a:solidFill>
                  <a:schemeClr val="tx1">
                    <a:tint val="75000"/>
                  </a:schemeClr>
                </a:solidFill>
              </a:defRPr>
            </a:lvl6pPr>
            <a:lvl7pPr marL="3508044" indent="0" algn="ctr">
              <a:buNone/>
              <a:defRPr>
                <a:solidFill>
                  <a:schemeClr val="tx1">
                    <a:tint val="75000"/>
                  </a:schemeClr>
                </a:solidFill>
              </a:defRPr>
            </a:lvl7pPr>
            <a:lvl8pPr marL="4092752" indent="0" algn="ctr">
              <a:buNone/>
              <a:defRPr>
                <a:solidFill>
                  <a:schemeClr val="tx1">
                    <a:tint val="75000"/>
                  </a:schemeClr>
                </a:solidFill>
              </a:defRPr>
            </a:lvl8pPr>
            <a:lvl9pPr marL="46774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439782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620794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60938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593507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588537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8958340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3" tIns="58466" rIns="116943" bIns="5846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037954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6"/>
            <a:ext cx="10198197" cy="788737"/>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3" tIns="58466" rIns="116943" bIns="5846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3" tIns="58466" rIns="116943" bIns="5846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064981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9" tIns="58489" rIns="116989" bIns="58489">
            <a:normAutofit/>
          </a:bodyPr>
          <a:lstStyle>
            <a:lvl1pPr marL="682402" marR="0" indent="-682402" algn="l" defTabSz="11698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23" indent="0" algn="ctr">
              <a:buNone/>
              <a:defRPr>
                <a:solidFill>
                  <a:schemeClr val="tx1">
                    <a:tint val="75000"/>
                  </a:schemeClr>
                </a:solidFill>
              </a:defRPr>
            </a:lvl2pPr>
            <a:lvl3pPr marL="1169825" indent="0" algn="ctr">
              <a:buNone/>
              <a:defRPr>
                <a:solidFill>
                  <a:schemeClr val="tx1">
                    <a:tint val="75000"/>
                  </a:schemeClr>
                </a:solidFill>
              </a:defRPr>
            </a:lvl3pPr>
            <a:lvl4pPr marL="1754727" indent="0" algn="ctr">
              <a:buNone/>
              <a:defRPr>
                <a:solidFill>
                  <a:schemeClr val="tx1">
                    <a:tint val="75000"/>
                  </a:schemeClr>
                </a:solidFill>
              </a:defRPr>
            </a:lvl4pPr>
            <a:lvl5pPr marL="2339654" indent="0" algn="ctr">
              <a:buNone/>
              <a:defRPr>
                <a:solidFill>
                  <a:schemeClr val="tx1">
                    <a:tint val="75000"/>
                  </a:schemeClr>
                </a:solidFill>
              </a:defRPr>
            </a:lvl5pPr>
            <a:lvl6pPr marL="2924559" indent="0" algn="ctr">
              <a:buNone/>
              <a:defRPr>
                <a:solidFill>
                  <a:schemeClr val="tx1">
                    <a:tint val="75000"/>
                  </a:schemeClr>
                </a:solidFill>
              </a:defRPr>
            </a:lvl6pPr>
            <a:lvl7pPr marL="3509453" indent="0" algn="ctr">
              <a:buNone/>
              <a:defRPr>
                <a:solidFill>
                  <a:schemeClr val="tx1">
                    <a:tint val="75000"/>
                  </a:schemeClr>
                </a:solidFill>
              </a:defRPr>
            </a:lvl7pPr>
            <a:lvl8pPr marL="4094389" indent="0" algn="ctr">
              <a:buNone/>
              <a:defRPr>
                <a:solidFill>
                  <a:schemeClr val="tx1">
                    <a:tint val="75000"/>
                  </a:schemeClr>
                </a:solidFill>
              </a:defRPr>
            </a:lvl8pPr>
            <a:lvl9pPr marL="46793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260671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5917449"/>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498885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9" tIns="58489" rIns="116989" bIns="5848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9" tIns="58489" rIns="116989" bIns="5848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994323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206007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58" tIns="45537" rIns="91058" bIns="4553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58" tIns="45537" rIns="91058" bIns="45537">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58" tIns="45537" rIns="91058" bIns="45537">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58" tIns="45537" rIns="91058" bIns="45537"/>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58" tIns="45537" rIns="91058" bIns="45537"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8507579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9" tIns="58489" rIns="116989" bIns="58489" anchor="ctr"/>
          <a:lstStyle/>
          <a:p>
            <a:pPr algn="ctr" defTabSz="11698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9" tIns="58489" rIns="116989" bIns="5848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9" tIns="58489" rIns="116989" bIns="5848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9" tIns="58489" rIns="116989" bIns="5848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258643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4"/>
            <a:ext cx="10198197" cy="788737"/>
          </a:xfrm>
          <a:prstGeom prst="rect">
            <a:avLst/>
          </a:prstGeom>
        </p:spPr>
        <p:txBody>
          <a:bodyPr lIns="116989" tIns="58489" rIns="116989" bIns="5848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9" tIns="58489" rIns="116989" bIns="5848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9" tIns="58489" rIns="116989" bIns="5848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675133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663142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314737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873769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010367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4427058"/>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2312217"/>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48385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4.png"/><Relationship Id="rId5" Type="http://schemas.openxmlformats.org/officeDocument/2006/relationships/slideLayout" Target="../slideLayouts/slideLayout65.xml"/><Relationship Id="rId10"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4.png"/><Relationship Id="rId5" Type="http://schemas.openxmlformats.org/officeDocument/2006/relationships/slideLayout" Target="../slideLayouts/slideLayout73.xml"/><Relationship Id="rId10"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4.png"/><Relationship Id="rId5" Type="http://schemas.openxmlformats.org/officeDocument/2006/relationships/slideLayout" Target="../slideLayouts/slideLayout113.xml"/><Relationship Id="rId10" Type="http://schemas.openxmlformats.org/officeDocument/2006/relationships/image" Target="../media/image3.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4.png"/><Relationship Id="rId5" Type="http://schemas.openxmlformats.org/officeDocument/2006/relationships/slideLayout" Target="../slideLayouts/slideLayout121.xml"/><Relationship Id="rId10" Type="http://schemas.openxmlformats.org/officeDocument/2006/relationships/image" Target="../media/image3.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image" Target="../media/image7.png"/><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6.png"/><Relationship Id="rId5" Type="http://schemas.openxmlformats.org/officeDocument/2006/relationships/slideLayout" Target="../slideLayouts/slideLayout129.xml"/><Relationship Id="rId10" Type="http://schemas.openxmlformats.org/officeDocument/2006/relationships/theme" Target="../theme/theme18.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4.png"/><Relationship Id="rId5" Type="http://schemas.openxmlformats.org/officeDocument/2006/relationships/slideLayout" Target="../slideLayouts/slideLayout138.xml"/><Relationship Id="rId10" Type="http://schemas.openxmlformats.org/officeDocument/2006/relationships/image" Target="../media/image3.png"/><Relationship Id="rId4" Type="http://schemas.openxmlformats.org/officeDocument/2006/relationships/slideLayout" Target="../slideLayouts/slideLayout137.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png"/><Relationship Id="rId5" Type="http://schemas.openxmlformats.org/officeDocument/2006/relationships/slideLayout" Target="../slideLayouts/slideLayout33.xml"/><Relationship Id="rId10"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sp>
        <p:nvSpPr>
          <p:cNvPr id="14" name="TextBox 13"/>
          <p:cNvSpPr txBox="1"/>
          <p:nvPr/>
        </p:nvSpPr>
        <p:spPr>
          <a:xfrm>
            <a:off x="9340851" y="6508805"/>
            <a:ext cx="2286000" cy="284837"/>
          </a:xfrm>
          <a:prstGeom prst="rect">
            <a:avLst/>
          </a:prstGeom>
          <a:noFill/>
        </p:spPr>
        <p:txBody>
          <a:bodyPr lIns="99173" tIns="49601" rIns="99173" bIns="49601">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329" algn="ctr" rtl="0" fontAlgn="base">
        <a:spcBef>
          <a:spcPct val="0"/>
        </a:spcBef>
        <a:spcAft>
          <a:spcPct val="0"/>
        </a:spcAft>
        <a:defRPr sz="4400">
          <a:solidFill>
            <a:schemeClr val="tx1"/>
          </a:solidFill>
          <a:latin typeface="Arial" pitchFamily="34" charset="0"/>
          <a:cs typeface="Cordia New" pitchFamily="34" charset="-34"/>
        </a:defRPr>
      </a:lvl6pPr>
      <a:lvl7pPr marL="910652" algn="ctr" rtl="0" fontAlgn="base">
        <a:spcBef>
          <a:spcPct val="0"/>
        </a:spcBef>
        <a:spcAft>
          <a:spcPct val="0"/>
        </a:spcAft>
        <a:defRPr sz="4400">
          <a:solidFill>
            <a:schemeClr val="tx1"/>
          </a:solidFill>
          <a:latin typeface="Arial" pitchFamily="34" charset="0"/>
          <a:cs typeface="Cordia New" pitchFamily="34" charset="-34"/>
        </a:defRPr>
      </a:lvl7pPr>
      <a:lvl8pPr marL="1365980" algn="ctr" rtl="0" fontAlgn="base">
        <a:spcBef>
          <a:spcPct val="0"/>
        </a:spcBef>
        <a:spcAft>
          <a:spcPct val="0"/>
        </a:spcAft>
        <a:defRPr sz="4400">
          <a:solidFill>
            <a:schemeClr val="tx1"/>
          </a:solidFill>
          <a:latin typeface="Arial" pitchFamily="34" charset="0"/>
          <a:cs typeface="Cordia New" pitchFamily="34" charset="-34"/>
        </a:defRPr>
      </a:lvl8pPr>
      <a:lvl9pPr marL="182127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116866" tIns="58425" rIns="116866" bIns="584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72">
              <a:defRPr/>
            </a:pPr>
            <a:fld id="{79C0BFF6-9B14-4446-AF07-628EFEB400B0}" type="slidenum">
              <a:rPr lang="th-TH" smtClean="0">
                <a:solidFill>
                  <a:prstClr val="black">
                    <a:tint val="75000"/>
                  </a:prstClr>
                </a:solidFill>
              </a:rPr>
              <a:pPr defTabSz="1168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4"/>
            <a:ext cx="4341284" cy="83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2" tIns="63622" rIns="127242" bIns="6362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7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1" y="800132"/>
            <a:ext cx="4948767" cy="559374"/>
          </a:xfrm>
          <a:prstGeom prst="rect">
            <a:avLst/>
          </a:prstGeom>
          <a:noFill/>
        </p:spPr>
        <p:txBody>
          <a:bodyPr lIns="127242" tIns="63622" rIns="127242" bIns="63622">
            <a:spAutoFit/>
          </a:bodyPr>
          <a:lstStyle/>
          <a:p>
            <a:pPr defTabSz="116857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sp>
        <p:nvSpPr>
          <p:cNvPr id="12" name="TextBox 11"/>
          <p:cNvSpPr txBox="1"/>
          <p:nvPr/>
        </p:nvSpPr>
        <p:spPr>
          <a:xfrm>
            <a:off x="9290158" y="301673"/>
            <a:ext cx="2220383" cy="518101"/>
          </a:xfrm>
          <a:prstGeom prst="rect">
            <a:avLst/>
          </a:prstGeom>
          <a:noFill/>
          <a:effectLst>
            <a:outerShdw blurRad="50800" dist="38100" dir="5400000" algn="t" rotWithShape="0">
              <a:prstClr val="black">
                <a:alpha val="40000"/>
              </a:prstClr>
            </a:outerShdw>
          </a:effectLst>
        </p:spPr>
        <p:txBody>
          <a:bodyPr lIns="116866" tIns="58425" rIns="116866" bIns="58425">
            <a:spAutoFit/>
          </a:bodyPr>
          <a:lstStyle/>
          <a:p>
            <a:pPr algn="r" defTabSz="116857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04555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96" algn="ctr" rtl="0" fontAlgn="base">
        <a:spcBef>
          <a:spcPct val="0"/>
        </a:spcBef>
        <a:spcAft>
          <a:spcPct val="0"/>
        </a:spcAft>
        <a:defRPr sz="5600">
          <a:solidFill>
            <a:schemeClr val="tx1"/>
          </a:solidFill>
          <a:latin typeface="Arial" pitchFamily="34" charset="0"/>
          <a:cs typeface="Cordia New" pitchFamily="34" charset="-34"/>
        </a:defRPr>
      </a:lvl6pPr>
      <a:lvl7pPr marL="1168572" algn="ctr" rtl="0" fontAlgn="base">
        <a:spcBef>
          <a:spcPct val="0"/>
        </a:spcBef>
        <a:spcAft>
          <a:spcPct val="0"/>
        </a:spcAft>
        <a:defRPr sz="5600">
          <a:solidFill>
            <a:schemeClr val="tx1"/>
          </a:solidFill>
          <a:latin typeface="Arial" pitchFamily="34" charset="0"/>
          <a:cs typeface="Cordia New" pitchFamily="34" charset="-34"/>
        </a:defRPr>
      </a:lvl7pPr>
      <a:lvl8pPr marL="1752825" algn="ctr" rtl="0" fontAlgn="base">
        <a:spcBef>
          <a:spcPct val="0"/>
        </a:spcBef>
        <a:spcAft>
          <a:spcPct val="0"/>
        </a:spcAft>
        <a:defRPr sz="5600">
          <a:solidFill>
            <a:schemeClr val="tx1"/>
          </a:solidFill>
          <a:latin typeface="Arial" pitchFamily="34" charset="0"/>
          <a:cs typeface="Cordia New" pitchFamily="34" charset="-34"/>
        </a:defRPr>
      </a:lvl8pPr>
      <a:lvl9pPr marL="233712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86" indent="-438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42" indent="-3652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76" indent="-2921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980"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274"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557"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829"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111"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353"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72" rtl="0" eaLnBrk="1" latinLnBrk="0" hangingPunct="1">
        <a:defRPr sz="3600" kern="1200">
          <a:solidFill>
            <a:schemeClr val="tx1"/>
          </a:solidFill>
          <a:latin typeface="+mn-lt"/>
          <a:ea typeface="+mn-ea"/>
          <a:cs typeface="+mn-cs"/>
        </a:defRPr>
      </a:lvl1pPr>
      <a:lvl2pPr marL="584296" algn="l" defTabSz="1168572" rtl="0" eaLnBrk="1" latinLnBrk="0" hangingPunct="1">
        <a:defRPr sz="3600" kern="1200">
          <a:solidFill>
            <a:schemeClr val="tx1"/>
          </a:solidFill>
          <a:latin typeface="+mn-lt"/>
          <a:ea typeface="+mn-ea"/>
          <a:cs typeface="+mn-cs"/>
        </a:defRPr>
      </a:lvl2pPr>
      <a:lvl3pPr marL="1168572" algn="l" defTabSz="1168572" rtl="0" eaLnBrk="1" latinLnBrk="0" hangingPunct="1">
        <a:defRPr sz="3600" kern="1200">
          <a:solidFill>
            <a:schemeClr val="tx1"/>
          </a:solidFill>
          <a:latin typeface="+mn-lt"/>
          <a:ea typeface="+mn-ea"/>
          <a:cs typeface="+mn-cs"/>
        </a:defRPr>
      </a:lvl3pPr>
      <a:lvl4pPr marL="1752825" algn="l" defTabSz="1168572" rtl="0" eaLnBrk="1" latinLnBrk="0" hangingPunct="1">
        <a:defRPr sz="3600" kern="1200">
          <a:solidFill>
            <a:schemeClr val="tx1"/>
          </a:solidFill>
          <a:latin typeface="+mn-lt"/>
          <a:ea typeface="+mn-ea"/>
          <a:cs typeface="+mn-cs"/>
        </a:defRPr>
      </a:lvl4pPr>
      <a:lvl5pPr marL="2337127" algn="l" defTabSz="1168572" rtl="0" eaLnBrk="1" latinLnBrk="0" hangingPunct="1">
        <a:defRPr sz="3600" kern="1200">
          <a:solidFill>
            <a:schemeClr val="tx1"/>
          </a:solidFill>
          <a:latin typeface="+mn-lt"/>
          <a:ea typeface="+mn-ea"/>
          <a:cs typeface="+mn-cs"/>
        </a:defRPr>
      </a:lvl5pPr>
      <a:lvl6pPr marL="2921409" algn="l" defTabSz="1168572" rtl="0" eaLnBrk="1" latinLnBrk="0" hangingPunct="1">
        <a:defRPr sz="3600" kern="1200">
          <a:solidFill>
            <a:schemeClr val="tx1"/>
          </a:solidFill>
          <a:latin typeface="+mn-lt"/>
          <a:ea typeface="+mn-ea"/>
          <a:cs typeface="+mn-cs"/>
        </a:defRPr>
      </a:lvl6pPr>
      <a:lvl7pPr marL="3505648" algn="l" defTabSz="1168572" rtl="0" eaLnBrk="1" latinLnBrk="0" hangingPunct="1">
        <a:defRPr sz="3600" kern="1200">
          <a:solidFill>
            <a:schemeClr val="tx1"/>
          </a:solidFill>
          <a:latin typeface="+mn-lt"/>
          <a:ea typeface="+mn-ea"/>
          <a:cs typeface="+mn-cs"/>
        </a:defRPr>
      </a:lvl7pPr>
      <a:lvl8pPr marL="4089971" algn="l" defTabSz="1168572" rtl="0" eaLnBrk="1" latinLnBrk="0" hangingPunct="1">
        <a:defRPr sz="3600" kern="1200">
          <a:solidFill>
            <a:schemeClr val="tx1"/>
          </a:solidFill>
          <a:latin typeface="+mn-lt"/>
          <a:ea typeface="+mn-ea"/>
          <a:cs typeface="+mn-cs"/>
        </a:defRPr>
      </a:lvl8pPr>
      <a:lvl9pPr marL="4674249" algn="l" defTabSz="1168572"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4"/>
            <a:ext cx="723900" cy="365125"/>
          </a:xfrm>
          <a:prstGeom prst="rect">
            <a:avLst/>
          </a:prstGeom>
        </p:spPr>
        <p:txBody>
          <a:bodyPr vert="horz" lIns="116902" tIns="58443" rIns="116902" bIns="584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43">
              <a:defRPr/>
            </a:pPr>
            <a:fld id="{79C0BFF6-9B14-4446-AF07-628EFEB400B0}" type="slidenum">
              <a:rPr lang="th-TH" smtClean="0">
                <a:solidFill>
                  <a:prstClr val="black">
                    <a:tint val="75000"/>
                  </a:prstClr>
                </a:solidFill>
              </a:rPr>
              <a:pPr defTabSz="11689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3" tIns="63642" rIns="127283" bIns="63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1"/>
            <a:ext cx="4948767" cy="559414"/>
          </a:xfrm>
          <a:prstGeom prst="rect">
            <a:avLst/>
          </a:prstGeom>
          <a:noFill/>
        </p:spPr>
        <p:txBody>
          <a:bodyPr lIns="127283" tIns="63642" rIns="127283" bIns="63642">
            <a:spAutoFit/>
          </a:bodyPr>
          <a:lstStyle/>
          <a:p>
            <a:pPr defTabSz="11689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sp>
        <p:nvSpPr>
          <p:cNvPr id="12" name="TextBox 11"/>
          <p:cNvSpPr txBox="1"/>
          <p:nvPr/>
        </p:nvSpPr>
        <p:spPr>
          <a:xfrm>
            <a:off x="9290147" y="301664"/>
            <a:ext cx="2220383" cy="518137"/>
          </a:xfrm>
          <a:prstGeom prst="rect">
            <a:avLst/>
          </a:prstGeom>
          <a:noFill/>
          <a:effectLst>
            <a:outerShdw blurRad="50800" dist="38100" dir="5400000" algn="t" rotWithShape="0">
              <a:prstClr val="black">
                <a:alpha val="40000"/>
              </a:prstClr>
            </a:outerShdw>
          </a:effectLst>
        </p:spPr>
        <p:txBody>
          <a:bodyPr lIns="116902" tIns="58443" rIns="116902" bIns="58443">
            <a:spAutoFit/>
          </a:bodyPr>
          <a:lstStyle/>
          <a:p>
            <a:pPr algn="r" defTabSz="11689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598244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82" algn="ctr" rtl="0" fontAlgn="base">
        <a:spcBef>
          <a:spcPct val="0"/>
        </a:spcBef>
        <a:spcAft>
          <a:spcPct val="0"/>
        </a:spcAft>
        <a:defRPr sz="5600">
          <a:solidFill>
            <a:schemeClr val="tx1"/>
          </a:solidFill>
          <a:latin typeface="Arial" pitchFamily="34" charset="0"/>
          <a:cs typeface="Cordia New" pitchFamily="34" charset="-34"/>
        </a:defRPr>
      </a:lvl6pPr>
      <a:lvl7pPr marL="1168943" algn="ctr" rtl="0" fontAlgn="base">
        <a:spcBef>
          <a:spcPct val="0"/>
        </a:spcBef>
        <a:spcAft>
          <a:spcPct val="0"/>
        </a:spcAft>
        <a:defRPr sz="5600">
          <a:solidFill>
            <a:schemeClr val="tx1"/>
          </a:solidFill>
          <a:latin typeface="Arial" pitchFamily="34" charset="0"/>
          <a:cs typeface="Cordia New" pitchFamily="34" charset="-34"/>
        </a:defRPr>
      </a:lvl7pPr>
      <a:lvl8pPr marL="1753389" algn="ctr" rtl="0" fontAlgn="base">
        <a:spcBef>
          <a:spcPct val="0"/>
        </a:spcBef>
        <a:spcAft>
          <a:spcPct val="0"/>
        </a:spcAft>
        <a:defRPr sz="5600">
          <a:solidFill>
            <a:schemeClr val="tx1"/>
          </a:solidFill>
          <a:latin typeface="Arial" pitchFamily="34" charset="0"/>
          <a:cs typeface="Cordia New" pitchFamily="34" charset="-34"/>
        </a:defRPr>
      </a:lvl8pPr>
      <a:lvl9pPr marL="233787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30" indent="-438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48" indent="-3653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145" indent="-2922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634"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115"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586"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043"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511"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942"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43" rtl="0" eaLnBrk="1" latinLnBrk="0" hangingPunct="1">
        <a:defRPr sz="3600" kern="1200">
          <a:solidFill>
            <a:schemeClr val="tx1"/>
          </a:solidFill>
          <a:latin typeface="+mn-lt"/>
          <a:ea typeface="+mn-ea"/>
          <a:cs typeface="+mn-cs"/>
        </a:defRPr>
      </a:lvl1pPr>
      <a:lvl2pPr marL="584482" algn="l" defTabSz="1168943" rtl="0" eaLnBrk="1" latinLnBrk="0" hangingPunct="1">
        <a:defRPr sz="3600" kern="1200">
          <a:solidFill>
            <a:schemeClr val="tx1"/>
          </a:solidFill>
          <a:latin typeface="+mn-lt"/>
          <a:ea typeface="+mn-ea"/>
          <a:cs typeface="+mn-cs"/>
        </a:defRPr>
      </a:lvl2pPr>
      <a:lvl3pPr marL="1168943" algn="l" defTabSz="1168943" rtl="0" eaLnBrk="1" latinLnBrk="0" hangingPunct="1">
        <a:defRPr sz="3600" kern="1200">
          <a:solidFill>
            <a:schemeClr val="tx1"/>
          </a:solidFill>
          <a:latin typeface="+mn-lt"/>
          <a:ea typeface="+mn-ea"/>
          <a:cs typeface="+mn-cs"/>
        </a:defRPr>
      </a:lvl3pPr>
      <a:lvl4pPr marL="1753389" algn="l" defTabSz="1168943" rtl="0" eaLnBrk="1" latinLnBrk="0" hangingPunct="1">
        <a:defRPr sz="3600" kern="1200">
          <a:solidFill>
            <a:schemeClr val="tx1"/>
          </a:solidFill>
          <a:latin typeface="+mn-lt"/>
          <a:ea typeface="+mn-ea"/>
          <a:cs typeface="+mn-cs"/>
        </a:defRPr>
      </a:lvl4pPr>
      <a:lvl5pPr marL="2337876" algn="l" defTabSz="1168943" rtl="0" eaLnBrk="1" latinLnBrk="0" hangingPunct="1">
        <a:defRPr sz="3600" kern="1200">
          <a:solidFill>
            <a:schemeClr val="tx1"/>
          </a:solidFill>
          <a:latin typeface="+mn-lt"/>
          <a:ea typeface="+mn-ea"/>
          <a:cs typeface="+mn-cs"/>
        </a:defRPr>
      </a:lvl5pPr>
      <a:lvl6pPr marL="2922342" algn="l" defTabSz="1168943" rtl="0" eaLnBrk="1" latinLnBrk="0" hangingPunct="1">
        <a:defRPr sz="3600" kern="1200">
          <a:solidFill>
            <a:schemeClr val="tx1"/>
          </a:solidFill>
          <a:latin typeface="+mn-lt"/>
          <a:ea typeface="+mn-ea"/>
          <a:cs typeface="+mn-cs"/>
        </a:defRPr>
      </a:lvl6pPr>
      <a:lvl7pPr marL="3506775" algn="l" defTabSz="1168943" rtl="0" eaLnBrk="1" latinLnBrk="0" hangingPunct="1">
        <a:defRPr sz="3600" kern="1200">
          <a:solidFill>
            <a:schemeClr val="tx1"/>
          </a:solidFill>
          <a:latin typeface="+mn-lt"/>
          <a:ea typeface="+mn-ea"/>
          <a:cs typeface="+mn-cs"/>
        </a:defRPr>
      </a:lvl7pPr>
      <a:lvl8pPr marL="4091280" algn="l" defTabSz="1168943" rtl="0" eaLnBrk="1" latinLnBrk="0" hangingPunct="1">
        <a:defRPr sz="3600" kern="1200">
          <a:solidFill>
            <a:schemeClr val="tx1"/>
          </a:solidFill>
          <a:latin typeface="+mn-lt"/>
          <a:ea typeface="+mn-ea"/>
          <a:cs typeface="+mn-cs"/>
        </a:defRPr>
      </a:lvl8pPr>
      <a:lvl9pPr marL="4675746" algn="l" defTabSz="1168943"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4"/>
            <a:ext cx="723900" cy="365125"/>
          </a:xfrm>
          <a:prstGeom prst="rect">
            <a:avLst/>
          </a:prstGeom>
        </p:spPr>
        <p:txBody>
          <a:bodyPr vert="horz" lIns="116943" tIns="58466" rIns="116943" bIns="5846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361">
              <a:defRPr/>
            </a:pPr>
            <a:fld id="{79C0BFF6-9B14-4446-AF07-628EFEB400B0}" type="slidenum">
              <a:rPr lang="th-TH" smtClean="0">
                <a:solidFill>
                  <a:prstClr val="black">
                    <a:tint val="75000"/>
                  </a:prstClr>
                </a:solidFill>
              </a:rPr>
              <a:pPr defTabSz="116936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0" tIns="63665" rIns="127330" bIns="636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3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461"/>
          </a:xfrm>
          <a:prstGeom prst="rect">
            <a:avLst/>
          </a:prstGeom>
          <a:noFill/>
        </p:spPr>
        <p:txBody>
          <a:bodyPr lIns="127330" tIns="63665" rIns="127330" bIns="63665">
            <a:spAutoFit/>
          </a:bodyPr>
          <a:lstStyle/>
          <a:p>
            <a:pPr defTabSz="11693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sp>
        <p:nvSpPr>
          <p:cNvPr id="12" name="TextBox 11"/>
          <p:cNvSpPr txBox="1"/>
          <p:nvPr/>
        </p:nvSpPr>
        <p:spPr>
          <a:xfrm>
            <a:off x="9290135" y="301654"/>
            <a:ext cx="2220383" cy="518183"/>
          </a:xfrm>
          <a:prstGeom prst="rect">
            <a:avLst/>
          </a:prstGeom>
          <a:noFill/>
          <a:effectLst>
            <a:outerShdw blurRad="50800" dist="38100" dir="5400000" algn="t" rotWithShape="0">
              <a:prstClr val="black">
                <a:alpha val="40000"/>
              </a:prstClr>
            </a:outerShdw>
          </a:effectLst>
        </p:spPr>
        <p:txBody>
          <a:bodyPr lIns="116943" tIns="58466" rIns="116943" bIns="58466">
            <a:spAutoFit/>
          </a:bodyPr>
          <a:lstStyle/>
          <a:p>
            <a:pPr algn="r" defTabSz="11693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70082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91" algn="ctr" rtl="0" fontAlgn="base">
        <a:spcBef>
          <a:spcPct val="0"/>
        </a:spcBef>
        <a:spcAft>
          <a:spcPct val="0"/>
        </a:spcAft>
        <a:defRPr sz="5600">
          <a:solidFill>
            <a:schemeClr val="tx1"/>
          </a:solidFill>
          <a:latin typeface="Arial" pitchFamily="34" charset="0"/>
          <a:cs typeface="Cordia New" pitchFamily="34" charset="-34"/>
        </a:defRPr>
      </a:lvl6pPr>
      <a:lvl7pPr marL="1169361" algn="ctr" rtl="0" fontAlgn="base">
        <a:spcBef>
          <a:spcPct val="0"/>
        </a:spcBef>
        <a:spcAft>
          <a:spcPct val="0"/>
        </a:spcAft>
        <a:defRPr sz="5600">
          <a:solidFill>
            <a:schemeClr val="tx1"/>
          </a:solidFill>
          <a:latin typeface="Arial" pitchFamily="34" charset="0"/>
          <a:cs typeface="Cordia New" pitchFamily="34" charset="-34"/>
        </a:defRPr>
      </a:lvl7pPr>
      <a:lvl8pPr marL="1754023" algn="ctr" rtl="0" fontAlgn="base">
        <a:spcBef>
          <a:spcPct val="0"/>
        </a:spcBef>
        <a:spcAft>
          <a:spcPct val="0"/>
        </a:spcAft>
        <a:defRPr sz="5600">
          <a:solidFill>
            <a:schemeClr val="tx1"/>
          </a:solidFill>
          <a:latin typeface="Arial" pitchFamily="34" charset="0"/>
          <a:cs typeface="Cordia New" pitchFamily="34" charset="-34"/>
        </a:defRPr>
      </a:lvl8pPr>
      <a:lvl9pPr marL="233871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90" indent="-4384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91" indent="-3654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676" indent="-2923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37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06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742"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410"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089"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731"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361" rtl="0" eaLnBrk="1" latinLnBrk="0" hangingPunct="1">
        <a:defRPr sz="3600" kern="1200">
          <a:solidFill>
            <a:schemeClr val="tx1"/>
          </a:solidFill>
          <a:latin typeface="+mn-lt"/>
          <a:ea typeface="+mn-ea"/>
          <a:cs typeface="+mn-cs"/>
        </a:defRPr>
      </a:lvl1pPr>
      <a:lvl2pPr marL="584691" algn="l" defTabSz="1169361" rtl="0" eaLnBrk="1" latinLnBrk="0" hangingPunct="1">
        <a:defRPr sz="3600" kern="1200">
          <a:solidFill>
            <a:schemeClr val="tx1"/>
          </a:solidFill>
          <a:latin typeface="+mn-lt"/>
          <a:ea typeface="+mn-ea"/>
          <a:cs typeface="+mn-cs"/>
        </a:defRPr>
      </a:lvl2pPr>
      <a:lvl3pPr marL="1169361" algn="l" defTabSz="1169361" rtl="0" eaLnBrk="1" latinLnBrk="0" hangingPunct="1">
        <a:defRPr sz="3600" kern="1200">
          <a:solidFill>
            <a:schemeClr val="tx1"/>
          </a:solidFill>
          <a:latin typeface="+mn-lt"/>
          <a:ea typeface="+mn-ea"/>
          <a:cs typeface="+mn-cs"/>
        </a:defRPr>
      </a:lvl3pPr>
      <a:lvl4pPr marL="1754023" algn="l" defTabSz="1169361" rtl="0" eaLnBrk="1" latinLnBrk="0" hangingPunct="1">
        <a:defRPr sz="3600" kern="1200">
          <a:solidFill>
            <a:schemeClr val="tx1"/>
          </a:solidFill>
          <a:latin typeface="+mn-lt"/>
          <a:ea typeface="+mn-ea"/>
          <a:cs typeface="+mn-cs"/>
        </a:defRPr>
      </a:lvl4pPr>
      <a:lvl5pPr marL="2338718" algn="l" defTabSz="1169361" rtl="0" eaLnBrk="1" latinLnBrk="0" hangingPunct="1">
        <a:defRPr sz="3600" kern="1200">
          <a:solidFill>
            <a:schemeClr val="tx1"/>
          </a:solidFill>
          <a:latin typeface="+mn-lt"/>
          <a:ea typeface="+mn-ea"/>
          <a:cs typeface="+mn-cs"/>
        </a:defRPr>
      </a:lvl5pPr>
      <a:lvl6pPr marL="2923392" algn="l" defTabSz="1169361" rtl="0" eaLnBrk="1" latinLnBrk="0" hangingPunct="1">
        <a:defRPr sz="3600" kern="1200">
          <a:solidFill>
            <a:schemeClr val="tx1"/>
          </a:solidFill>
          <a:latin typeface="+mn-lt"/>
          <a:ea typeface="+mn-ea"/>
          <a:cs typeface="+mn-cs"/>
        </a:defRPr>
      </a:lvl6pPr>
      <a:lvl7pPr marL="3508044" algn="l" defTabSz="1169361" rtl="0" eaLnBrk="1" latinLnBrk="0" hangingPunct="1">
        <a:defRPr sz="3600" kern="1200">
          <a:solidFill>
            <a:schemeClr val="tx1"/>
          </a:solidFill>
          <a:latin typeface="+mn-lt"/>
          <a:ea typeface="+mn-ea"/>
          <a:cs typeface="+mn-cs"/>
        </a:defRPr>
      </a:lvl7pPr>
      <a:lvl8pPr marL="4092752" algn="l" defTabSz="1169361" rtl="0" eaLnBrk="1" latinLnBrk="0" hangingPunct="1">
        <a:defRPr sz="3600" kern="1200">
          <a:solidFill>
            <a:schemeClr val="tx1"/>
          </a:solidFill>
          <a:latin typeface="+mn-lt"/>
          <a:ea typeface="+mn-ea"/>
          <a:cs typeface="+mn-cs"/>
        </a:defRPr>
      </a:lvl8pPr>
      <a:lvl9pPr marL="4677431" algn="l" defTabSz="1169361"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2"/>
            <a:ext cx="723900" cy="365125"/>
          </a:xfrm>
          <a:prstGeom prst="rect">
            <a:avLst/>
          </a:prstGeom>
        </p:spPr>
        <p:txBody>
          <a:bodyPr vert="horz" lIns="116989" tIns="58489" rIns="116989" bIns="5848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825">
              <a:defRPr/>
            </a:pPr>
            <a:fld id="{79C0BFF6-9B14-4446-AF07-628EFEB400B0}" type="slidenum">
              <a:rPr lang="th-TH" smtClean="0">
                <a:solidFill>
                  <a:prstClr val="black">
                    <a:tint val="75000"/>
                  </a:prstClr>
                </a:solidFill>
              </a:rPr>
              <a:pPr defTabSz="11698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81" tIns="63691" rIns="127381" bIns="63691" anchor="ctr"/>
          <a:lstStyle/>
          <a:p>
            <a:pPr algn="ctr" defTabSz="11698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81" tIns="63691" rIns="127381" bIns="636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8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5" y="800127"/>
            <a:ext cx="4948767" cy="559513"/>
          </a:xfrm>
          <a:prstGeom prst="rect">
            <a:avLst/>
          </a:prstGeom>
          <a:noFill/>
        </p:spPr>
        <p:txBody>
          <a:bodyPr lIns="127381" tIns="63691" rIns="127381" bIns="63691">
            <a:spAutoFit/>
          </a:bodyPr>
          <a:lstStyle/>
          <a:p>
            <a:pPr defTabSz="11698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81" tIns="63691" rIns="127381" bIns="63691" anchor="ctr"/>
          <a:lstStyle/>
          <a:p>
            <a:pPr algn="ctr" defTabSz="1169825">
              <a:defRPr/>
            </a:pPr>
            <a:endParaRPr lang="th-TH" sz="3600" dirty="0">
              <a:solidFill>
                <a:prstClr val="white"/>
              </a:solidFill>
            </a:endParaRPr>
          </a:p>
        </p:txBody>
      </p:sp>
      <p:sp>
        <p:nvSpPr>
          <p:cNvPr id="12" name="TextBox 11"/>
          <p:cNvSpPr txBox="1"/>
          <p:nvPr/>
        </p:nvSpPr>
        <p:spPr>
          <a:xfrm>
            <a:off x="9290122" y="301651"/>
            <a:ext cx="2220383" cy="518230"/>
          </a:xfrm>
          <a:prstGeom prst="rect">
            <a:avLst/>
          </a:prstGeom>
          <a:noFill/>
          <a:effectLst>
            <a:outerShdw blurRad="50800" dist="38100" dir="5400000" algn="t" rotWithShape="0">
              <a:prstClr val="black">
                <a:alpha val="40000"/>
              </a:prstClr>
            </a:outerShdw>
          </a:effectLst>
        </p:spPr>
        <p:txBody>
          <a:bodyPr lIns="116989" tIns="58489" rIns="116989" bIns="58489">
            <a:spAutoFit/>
          </a:bodyPr>
          <a:lstStyle/>
          <a:p>
            <a:pPr algn="r" defTabSz="11698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688568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23" algn="ctr" rtl="0" fontAlgn="base">
        <a:spcBef>
          <a:spcPct val="0"/>
        </a:spcBef>
        <a:spcAft>
          <a:spcPct val="0"/>
        </a:spcAft>
        <a:defRPr sz="5600">
          <a:solidFill>
            <a:schemeClr val="tx1"/>
          </a:solidFill>
          <a:latin typeface="Arial" pitchFamily="34" charset="0"/>
          <a:cs typeface="Cordia New" pitchFamily="34" charset="-34"/>
        </a:defRPr>
      </a:lvl6pPr>
      <a:lvl7pPr marL="1169825" algn="ctr" rtl="0" fontAlgn="base">
        <a:spcBef>
          <a:spcPct val="0"/>
        </a:spcBef>
        <a:spcAft>
          <a:spcPct val="0"/>
        </a:spcAft>
        <a:defRPr sz="5600">
          <a:solidFill>
            <a:schemeClr val="tx1"/>
          </a:solidFill>
          <a:latin typeface="Arial" pitchFamily="34" charset="0"/>
          <a:cs typeface="Cordia New" pitchFamily="34" charset="-34"/>
        </a:defRPr>
      </a:lvl7pPr>
      <a:lvl8pPr marL="1754727" algn="ctr" rtl="0" fontAlgn="base">
        <a:spcBef>
          <a:spcPct val="0"/>
        </a:spcBef>
        <a:spcAft>
          <a:spcPct val="0"/>
        </a:spcAft>
        <a:defRPr sz="5600">
          <a:solidFill>
            <a:schemeClr val="tx1"/>
          </a:solidFill>
          <a:latin typeface="Arial" pitchFamily="34" charset="0"/>
          <a:cs typeface="Cordia New" pitchFamily="34" charset="-34"/>
        </a:defRPr>
      </a:lvl8pPr>
      <a:lvl9pPr marL="233965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68" indent="-4386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74" indent="-3655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63" indent="-2924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90" indent="-2924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113" indent="-2924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028"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929"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845"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718" indent="-292465" algn="l" defTabSz="11698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825" rtl="0" eaLnBrk="1" latinLnBrk="0" hangingPunct="1">
        <a:defRPr sz="3600" kern="1200">
          <a:solidFill>
            <a:schemeClr val="tx1"/>
          </a:solidFill>
          <a:latin typeface="+mn-lt"/>
          <a:ea typeface="+mn-ea"/>
          <a:cs typeface="+mn-cs"/>
        </a:defRPr>
      </a:lvl1pPr>
      <a:lvl2pPr marL="584923" algn="l" defTabSz="1169825" rtl="0" eaLnBrk="1" latinLnBrk="0" hangingPunct="1">
        <a:defRPr sz="3600" kern="1200">
          <a:solidFill>
            <a:schemeClr val="tx1"/>
          </a:solidFill>
          <a:latin typeface="+mn-lt"/>
          <a:ea typeface="+mn-ea"/>
          <a:cs typeface="+mn-cs"/>
        </a:defRPr>
      </a:lvl2pPr>
      <a:lvl3pPr marL="1169825" algn="l" defTabSz="1169825" rtl="0" eaLnBrk="1" latinLnBrk="0" hangingPunct="1">
        <a:defRPr sz="3600" kern="1200">
          <a:solidFill>
            <a:schemeClr val="tx1"/>
          </a:solidFill>
          <a:latin typeface="+mn-lt"/>
          <a:ea typeface="+mn-ea"/>
          <a:cs typeface="+mn-cs"/>
        </a:defRPr>
      </a:lvl3pPr>
      <a:lvl4pPr marL="1754727" algn="l" defTabSz="1169825" rtl="0" eaLnBrk="1" latinLnBrk="0" hangingPunct="1">
        <a:defRPr sz="3600" kern="1200">
          <a:solidFill>
            <a:schemeClr val="tx1"/>
          </a:solidFill>
          <a:latin typeface="+mn-lt"/>
          <a:ea typeface="+mn-ea"/>
          <a:cs typeface="+mn-cs"/>
        </a:defRPr>
      </a:lvl4pPr>
      <a:lvl5pPr marL="2339654" algn="l" defTabSz="1169825" rtl="0" eaLnBrk="1" latinLnBrk="0" hangingPunct="1">
        <a:defRPr sz="3600" kern="1200">
          <a:solidFill>
            <a:schemeClr val="tx1"/>
          </a:solidFill>
          <a:latin typeface="+mn-lt"/>
          <a:ea typeface="+mn-ea"/>
          <a:cs typeface="+mn-cs"/>
        </a:defRPr>
      </a:lvl5pPr>
      <a:lvl6pPr marL="2924559" algn="l" defTabSz="1169825" rtl="0" eaLnBrk="1" latinLnBrk="0" hangingPunct="1">
        <a:defRPr sz="3600" kern="1200">
          <a:solidFill>
            <a:schemeClr val="tx1"/>
          </a:solidFill>
          <a:latin typeface="+mn-lt"/>
          <a:ea typeface="+mn-ea"/>
          <a:cs typeface="+mn-cs"/>
        </a:defRPr>
      </a:lvl6pPr>
      <a:lvl7pPr marL="3509453" algn="l" defTabSz="1169825" rtl="0" eaLnBrk="1" latinLnBrk="0" hangingPunct="1">
        <a:defRPr sz="3600" kern="1200">
          <a:solidFill>
            <a:schemeClr val="tx1"/>
          </a:solidFill>
          <a:latin typeface="+mn-lt"/>
          <a:ea typeface="+mn-ea"/>
          <a:cs typeface="+mn-cs"/>
        </a:defRPr>
      </a:lvl7pPr>
      <a:lvl8pPr marL="4094389" algn="l" defTabSz="1169825" rtl="0" eaLnBrk="1" latinLnBrk="0" hangingPunct="1">
        <a:defRPr sz="3600" kern="1200">
          <a:solidFill>
            <a:schemeClr val="tx1"/>
          </a:solidFill>
          <a:latin typeface="+mn-lt"/>
          <a:ea typeface="+mn-ea"/>
          <a:cs typeface="+mn-cs"/>
        </a:defRPr>
      </a:lvl8pPr>
      <a:lvl9pPr marL="4679303" algn="l" defTabSz="1169825"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198347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4"/>
            <a:ext cx="723900" cy="365125"/>
          </a:xfrm>
          <a:prstGeom prst="rect">
            <a:avLst/>
          </a:prstGeom>
        </p:spPr>
        <p:txBody>
          <a:bodyPr vert="horz" lIns="117093" tIns="58543" rIns="117093" bIns="585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901">
              <a:defRPr/>
            </a:pPr>
            <a:fld id="{79C0BFF6-9B14-4446-AF07-628EFEB400B0}" type="slidenum">
              <a:rPr lang="th-TH" smtClean="0">
                <a:solidFill>
                  <a:prstClr val="black">
                    <a:tint val="75000"/>
                  </a:prstClr>
                </a:solidFill>
              </a:rPr>
              <a:pPr defTabSz="11709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4"/>
            <a:ext cx="4341284" cy="8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99" tIns="63750" rIns="127499" bIns="6375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9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5" y="800109"/>
            <a:ext cx="4948767" cy="559632"/>
          </a:xfrm>
          <a:prstGeom prst="rect">
            <a:avLst/>
          </a:prstGeom>
          <a:noFill/>
        </p:spPr>
        <p:txBody>
          <a:bodyPr lIns="127499" tIns="63750" rIns="127499" bIns="63750">
            <a:spAutoFit/>
          </a:bodyPr>
          <a:lstStyle/>
          <a:p>
            <a:pPr defTabSz="11709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a:defRPr/>
            </a:pPr>
            <a:endParaRPr lang="th-TH" sz="3600" dirty="0">
              <a:solidFill>
                <a:prstClr val="white"/>
              </a:solidFill>
            </a:endParaRPr>
          </a:p>
        </p:txBody>
      </p:sp>
      <p:sp>
        <p:nvSpPr>
          <p:cNvPr id="12" name="TextBox 11"/>
          <p:cNvSpPr txBox="1"/>
          <p:nvPr/>
        </p:nvSpPr>
        <p:spPr>
          <a:xfrm>
            <a:off x="9290091" y="301649"/>
            <a:ext cx="2220383" cy="518339"/>
          </a:xfrm>
          <a:prstGeom prst="rect">
            <a:avLst/>
          </a:prstGeom>
          <a:noFill/>
          <a:effectLst>
            <a:outerShdw blurRad="50800" dist="38100" dir="5400000" algn="t" rotWithShape="0">
              <a:prstClr val="black">
                <a:alpha val="40000"/>
              </a:prstClr>
            </a:outerShdw>
          </a:effectLst>
        </p:spPr>
        <p:txBody>
          <a:bodyPr lIns="117093" tIns="58543" rIns="117093" bIns="58543">
            <a:spAutoFit/>
          </a:bodyPr>
          <a:lstStyle/>
          <a:p>
            <a:pPr algn="r" defTabSz="11709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113526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56" algn="ctr" rtl="0" fontAlgn="base">
        <a:spcBef>
          <a:spcPct val="0"/>
        </a:spcBef>
        <a:spcAft>
          <a:spcPct val="0"/>
        </a:spcAft>
        <a:defRPr sz="5600">
          <a:solidFill>
            <a:schemeClr val="tx1"/>
          </a:solidFill>
          <a:latin typeface="Arial" pitchFamily="34" charset="0"/>
          <a:cs typeface="Cordia New" pitchFamily="34" charset="-34"/>
        </a:defRPr>
      </a:lvl6pPr>
      <a:lvl7pPr marL="1170901" algn="ctr" rtl="0" fontAlgn="base">
        <a:spcBef>
          <a:spcPct val="0"/>
        </a:spcBef>
        <a:spcAft>
          <a:spcPct val="0"/>
        </a:spcAft>
        <a:defRPr sz="5600">
          <a:solidFill>
            <a:schemeClr val="tx1"/>
          </a:solidFill>
          <a:latin typeface="Arial" pitchFamily="34" charset="0"/>
          <a:cs typeface="Cordia New" pitchFamily="34" charset="-34"/>
        </a:defRPr>
      </a:lvl7pPr>
      <a:lvl8pPr marL="1756348" algn="ctr" rtl="0" fontAlgn="base">
        <a:spcBef>
          <a:spcPct val="0"/>
        </a:spcBef>
        <a:spcAft>
          <a:spcPct val="0"/>
        </a:spcAft>
        <a:defRPr sz="5600">
          <a:solidFill>
            <a:schemeClr val="tx1"/>
          </a:solidFill>
          <a:latin typeface="Arial" pitchFamily="34" charset="0"/>
          <a:cs typeface="Cordia New" pitchFamily="34" charset="-34"/>
        </a:defRPr>
      </a:lvl8pPr>
      <a:lvl9pPr marL="234180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80" indent="-4390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353" indent="-3659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617" indent="-2927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077"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532"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984"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430"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885"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312"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901" rtl="0" eaLnBrk="1" latinLnBrk="0" hangingPunct="1">
        <a:defRPr sz="3600" kern="1200">
          <a:solidFill>
            <a:schemeClr val="tx1"/>
          </a:solidFill>
          <a:latin typeface="+mn-lt"/>
          <a:ea typeface="+mn-ea"/>
          <a:cs typeface="+mn-cs"/>
        </a:defRPr>
      </a:lvl1pPr>
      <a:lvl2pPr marL="585456" algn="l" defTabSz="1170901" rtl="0" eaLnBrk="1" latinLnBrk="0" hangingPunct="1">
        <a:defRPr sz="3600" kern="1200">
          <a:solidFill>
            <a:schemeClr val="tx1"/>
          </a:solidFill>
          <a:latin typeface="+mn-lt"/>
          <a:ea typeface="+mn-ea"/>
          <a:cs typeface="+mn-cs"/>
        </a:defRPr>
      </a:lvl2pPr>
      <a:lvl3pPr marL="1170901" algn="l" defTabSz="1170901" rtl="0" eaLnBrk="1" latinLnBrk="0" hangingPunct="1">
        <a:defRPr sz="3600" kern="1200">
          <a:solidFill>
            <a:schemeClr val="tx1"/>
          </a:solidFill>
          <a:latin typeface="+mn-lt"/>
          <a:ea typeface="+mn-ea"/>
          <a:cs typeface="+mn-cs"/>
        </a:defRPr>
      </a:lvl3pPr>
      <a:lvl4pPr marL="1756348" algn="l" defTabSz="1170901" rtl="0" eaLnBrk="1" latinLnBrk="0" hangingPunct="1">
        <a:defRPr sz="3600" kern="1200">
          <a:solidFill>
            <a:schemeClr val="tx1"/>
          </a:solidFill>
          <a:latin typeface="+mn-lt"/>
          <a:ea typeface="+mn-ea"/>
          <a:cs typeface="+mn-cs"/>
        </a:defRPr>
      </a:lvl4pPr>
      <a:lvl5pPr marL="2341806" algn="l" defTabSz="1170901" rtl="0" eaLnBrk="1" latinLnBrk="0" hangingPunct="1">
        <a:defRPr sz="3600" kern="1200">
          <a:solidFill>
            <a:schemeClr val="tx1"/>
          </a:solidFill>
          <a:latin typeface="+mn-lt"/>
          <a:ea typeface="+mn-ea"/>
          <a:cs typeface="+mn-cs"/>
        </a:defRPr>
      </a:lvl5pPr>
      <a:lvl6pPr marL="2927242" algn="l" defTabSz="1170901" rtl="0" eaLnBrk="1" latinLnBrk="0" hangingPunct="1">
        <a:defRPr sz="3600" kern="1200">
          <a:solidFill>
            <a:schemeClr val="tx1"/>
          </a:solidFill>
          <a:latin typeface="+mn-lt"/>
          <a:ea typeface="+mn-ea"/>
          <a:cs typeface="+mn-cs"/>
        </a:defRPr>
      </a:lvl6pPr>
      <a:lvl7pPr marL="3512694" algn="l" defTabSz="1170901" rtl="0" eaLnBrk="1" latinLnBrk="0" hangingPunct="1">
        <a:defRPr sz="3600" kern="1200">
          <a:solidFill>
            <a:schemeClr val="tx1"/>
          </a:solidFill>
          <a:latin typeface="+mn-lt"/>
          <a:ea typeface="+mn-ea"/>
          <a:cs typeface="+mn-cs"/>
        </a:defRPr>
      </a:lvl7pPr>
      <a:lvl8pPr marL="4098154" algn="l" defTabSz="1170901" rtl="0" eaLnBrk="1" latinLnBrk="0" hangingPunct="1">
        <a:defRPr sz="3600" kern="1200">
          <a:solidFill>
            <a:schemeClr val="tx1"/>
          </a:solidFill>
          <a:latin typeface="+mn-lt"/>
          <a:ea typeface="+mn-ea"/>
          <a:cs typeface="+mn-cs"/>
        </a:defRPr>
      </a:lvl8pPr>
      <a:lvl9pPr marL="4683608" algn="l" defTabSz="117090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7"/>
            <a:ext cx="723900" cy="365125"/>
          </a:xfrm>
          <a:prstGeom prst="rect">
            <a:avLst/>
          </a:prstGeom>
        </p:spPr>
        <p:txBody>
          <a:bodyPr vert="horz" lIns="117157" tIns="58577" rIns="117157" bIns="585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557">
              <a:defRPr/>
            </a:pPr>
            <a:fld id="{79C0BFF6-9B14-4446-AF07-628EFEB400B0}" type="slidenum">
              <a:rPr lang="th-TH" smtClean="0">
                <a:solidFill>
                  <a:prstClr val="black">
                    <a:tint val="75000"/>
                  </a:prstClr>
                </a:solidFill>
              </a:rPr>
              <a:pPr defTabSz="117155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1" tIns="63786" rIns="127571" bIns="63786" anchor="ctr"/>
          <a:lstStyle/>
          <a:p>
            <a:pPr algn="ctr" defTabSz="117155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71" tIns="63786" rIns="127571" bIns="637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55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6" y="800107"/>
            <a:ext cx="4948767" cy="559705"/>
          </a:xfrm>
          <a:prstGeom prst="rect">
            <a:avLst/>
          </a:prstGeom>
          <a:noFill/>
        </p:spPr>
        <p:txBody>
          <a:bodyPr lIns="127571" tIns="63786" rIns="127571" bIns="63786">
            <a:spAutoFit/>
          </a:bodyPr>
          <a:lstStyle/>
          <a:p>
            <a:pPr defTabSz="117155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71" tIns="63786" rIns="127571" bIns="63786" anchor="ctr"/>
          <a:lstStyle/>
          <a:p>
            <a:pPr algn="ctr" defTabSz="1171557">
              <a:defRPr/>
            </a:pPr>
            <a:endParaRPr lang="th-TH" sz="3600" dirty="0">
              <a:solidFill>
                <a:prstClr val="white"/>
              </a:solidFill>
            </a:endParaRPr>
          </a:p>
        </p:txBody>
      </p:sp>
      <p:sp>
        <p:nvSpPr>
          <p:cNvPr id="12" name="TextBox 11"/>
          <p:cNvSpPr txBox="1"/>
          <p:nvPr/>
        </p:nvSpPr>
        <p:spPr>
          <a:xfrm>
            <a:off x="9290073" y="301634"/>
            <a:ext cx="2220383" cy="518408"/>
          </a:xfrm>
          <a:prstGeom prst="rect">
            <a:avLst/>
          </a:prstGeom>
          <a:noFill/>
          <a:effectLst>
            <a:outerShdw blurRad="50800" dist="38100" dir="5400000" algn="t" rotWithShape="0">
              <a:prstClr val="black">
                <a:alpha val="40000"/>
              </a:prstClr>
            </a:outerShdw>
          </a:effectLst>
        </p:spPr>
        <p:txBody>
          <a:bodyPr lIns="117157" tIns="58577" rIns="117157" bIns="58577">
            <a:spAutoFit/>
          </a:bodyPr>
          <a:lstStyle/>
          <a:p>
            <a:pPr algn="r" defTabSz="117155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06924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782" algn="ctr" rtl="0" fontAlgn="base">
        <a:spcBef>
          <a:spcPct val="0"/>
        </a:spcBef>
        <a:spcAft>
          <a:spcPct val="0"/>
        </a:spcAft>
        <a:defRPr sz="5600">
          <a:solidFill>
            <a:schemeClr val="tx1"/>
          </a:solidFill>
          <a:latin typeface="Arial" pitchFamily="34" charset="0"/>
          <a:cs typeface="Cordia New" pitchFamily="34" charset="-34"/>
        </a:defRPr>
      </a:lvl6pPr>
      <a:lvl7pPr marL="1171557" algn="ctr" rtl="0" fontAlgn="base">
        <a:spcBef>
          <a:spcPct val="0"/>
        </a:spcBef>
        <a:spcAft>
          <a:spcPct val="0"/>
        </a:spcAft>
        <a:defRPr sz="5600">
          <a:solidFill>
            <a:schemeClr val="tx1"/>
          </a:solidFill>
          <a:latin typeface="Arial" pitchFamily="34" charset="0"/>
          <a:cs typeface="Cordia New" pitchFamily="34" charset="-34"/>
        </a:defRPr>
      </a:lvl7pPr>
      <a:lvl8pPr marL="1757335" algn="ctr" rtl="0" fontAlgn="base">
        <a:spcBef>
          <a:spcPct val="0"/>
        </a:spcBef>
        <a:spcAft>
          <a:spcPct val="0"/>
        </a:spcAft>
        <a:defRPr sz="5600">
          <a:solidFill>
            <a:schemeClr val="tx1"/>
          </a:solidFill>
          <a:latin typeface="Arial" pitchFamily="34" charset="0"/>
          <a:cs typeface="Cordia New" pitchFamily="34" charset="-34"/>
        </a:defRPr>
      </a:lvl8pPr>
      <a:lvl9pPr marL="234311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30" indent="-439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888" indent="-3661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441" indent="-2928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226" indent="-2928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007" indent="-2928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784"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561"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343"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111" indent="-292892" algn="l" defTabSz="117155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557" rtl="0" eaLnBrk="1" latinLnBrk="0" hangingPunct="1">
        <a:defRPr sz="3600" kern="1200">
          <a:solidFill>
            <a:schemeClr val="tx1"/>
          </a:solidFill>
          <a:latin typeface="+mn-lt"/>
          <a:ea typeface="+mn-ea"/>
          <a:cs typeface="+mn-cs"/>
        </a:defRPr>
      </a:lvl1pPr>
      <a:lvl2pPr marL="585782" algn="l" defTabSz="1171557" rtl="0" eaLnBrk="1" latinLnBrk="0" hangingPunct="1">
        <a:defRPr sz="3600" kern="1200">
          <a:solidFill>
            <a:schemeClr val="tx1"/>
          </a:solidFill>
          <a:latin typeface="+mn-lt"/>
          <a:ea typeface="+mn-ea"/>
          <a:cs typeface="+mn-cs"/>
        </a:defRPr>
      </a:lvl2pPr>
      <a:lvl3pPr marL="1171557" algn="l" defTabSz="1171557" rtl="0" eaLnBrk="1" latinLnBrk="0" hangingPunct="1">
        <a:defRPr sz="3600" kern="1200">
          <a:solidFill>
            <a:schemeClr val="tx1"/>
          </a:solidFill>
          <a:latin typeface="+mn-lt"/>
          <a:ea typeface="+mn-ea"/>
          <a:cs typeface="+mn-cs"/>
        </a:defRPr>
      </a:lvl3pPr>
      <a:lvl4pPr marL="1757335" algn="l" defTabSz="1171557" rtl="0" eaLnBrk="1" latinLnBrk="0" hangingPunct="1">
        <a:defRPr sz="3600" kern="1200">
          <a:solidFill>
            <a:schemeClr val="tx1"/>
          </a:solidFill>
          <a:latin typeface="+mn-lt"/>
          <a:ea typeface="+mn-ea"/>
          <a:cs typeface="+mn-cs"/>
        </a:defRPr>
      </a:lvl4pPr>
      <a:lvl5pPr marL="2343117" algn="l" defTabSz="1171557" rtl="0" eaLnBrk="1" latinLnBrk="0" hangingPunct="1">
        <a:defRPr sz="3600" kern="1200">
          <a:solidFill>
            <a:schemeClr val="tx1"/>
          </a:solidFill>
          <a:latin typeface="+mn-lt"/>
          <a:ea typeface="+mn-ea"/>
          <a:cs typeface="+mn-cs"/>
        </a:defRPr>
      </a:lvl5pPr>
      <a:lvl6pPr marL="2928889" algn="l" defTabSz="1171557" rtl="0" eaLnBrk="1" latinLnBrk="0" hangingPunct="1">
        <a:defRPr sz="3600" kern="1200">
          <a:solidFill>
            <a:schemeClr val="tx1"/>
          </a:solidFill>
          <a:latin typeface="+mn-lt"/>
          <a:ea typeface="+mn-ea"/>
          <a:cs typeface="+mn-cs"/>
        </a:defRPr>
      </a:lvl6pPr>
      <a:lvl7pPr marL="3514667" algn="l" defTabSz="1171557" rtl="0" eaLnBrk="1" latinLnBrk="0" hangingPunct="1">
        <a:defRPr sz="3600" kern="1200">
          <a:solidFill>
            <a:schemeClr val="tx1"/>
          </a:solidFill>
          <a:latin typeface="+mn-lt"/>
          <a:ea typeface="+mn-ea"/>
          <a:cs typeface="+mn-cs"/>
        </a:defRPr>
      </a:lvl7pPr>
      <a:lvl8pPr marL="4100451" algn="l" defTabSz="1171557" rtl="0" eaLnBrk="1" latinLnBrk="0" hangingPunct="1">
        <a:defRPr sz="3600" kern="1200">
          <a:solidFill>
            <a:schemeClr val="tx1"/>
          </a:solidFill>
          <a:latin typeface="+mn-lt"/>
          <a:ea typeface="+mn-ea"/>
          <a:cs typeface="+mn-cs"/>
        </a:defRPr>
      </a:lvl8pPr>
      <a:lvl9pPr marL="4686232" algn="l" defTabSz="1171557"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111903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32205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92" r:id="rId9"/>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60646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lIns="91058" tIns="45537" rIns="91058" bIns="45537"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6"/>
            <a:ext cx="4341284"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sp>
        <p:nvSpPr>
          <p:cNvPr id="12" name="TextBox 11"/>
          <p:cNvSpPr txBox="1"/>
          <p:nvPr/>
        </p:nvSpPr>
        <p:spPr>
          <a:xfrm>
            <a:off x="9290189" y="301684"/>
            <a:ext cx="2220383" cy="415129"/>
          </a:xfrm>
          <a:prstGeom prst="rect">
            <a:avLst/>
          </a:prstGeom>
          <a:noFill/>
          <a:effectLst>
            <a:outerShdw blurRad="50800" dist="38100" dir="5400000" algn="t" rotWithShape="0">
              <a:prstClr val="black">
                <a:alpha val="40000"/>
              </a:prstClr>
            </a:outerShdw>
          </a:effectLst>
        </p:spPr>
        <p:txBody>
          <a:bodyPr lIns="91058" tIns="45537" rIns="91058" bIns="45537">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329" algn="ctr" rtl="0" fontAlgn="base">
        <a:spcBef>
          <a:spcPct val="0"/>
        </a:spcBef>
        <a:spcAft>
          <a:spcPct val="0"/>
        </a:spcAft>
        <a:defRPr sz="4400">
          <a:solidFill>
            <a:schemeClr val="tx1"/>
          </a:solidFill>
          <a:latin typeface="Arial" pitchFamily="34" charset="0"/>
          <a:cs typeface="Cordia New" pitchFamily="34" charset="-34"/>
        </a:defRPr>
      </a:lvl6pPr>
      <a:lvl7pPr marL="910652" algn="ctr" rtl="0" fontAlgn="base">
        <a:spcBef>
          <a:spcPct val="0"/>
        </a:spcBef>
        <a:spcAft>
          <a:spcPct val="0"/>
        </a:spcAft>
        <a:defRPr sz="4400">
          <a:solidFill>
            <a:schemeClr val="tx1"/>
          </a:solidFill>
          <a:latin typeface="Arial" pitchFamily="34" charset="0"/>
          <a:cs typeface="Cordia New" pitchFamily="34" charset="-34"/>
        </a:defRPr>
      </a:lvl7pPr>
      <a:lvl8pPr marL="1365980" algn="ctr" rtl="0" fontAlgn="base">
        <a:spcBef>
          <a:spcPct val="0"/>
        </a:spcBef>
        <a:spcAft>
          <a:spcPct val="0"/>
        </a:spcAft>
        <a:defRPr sz="4400">
          <a:solidFill>
            <a:schemeClr val="tx1"/>
          </a:solidFill>
          <a:latin typeface="Arial" pitchFamily="34" charset="0"/>
          <a:cs typeface="Cordia New" pitchFamily="34" charset="-34"/>
        </a:defRPr>
      </a:lvl8pPr>
      <a:lvl9pPr marL="182127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1"/>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rtlCol="0" anchor="ctr"/>
          <a:lstStyle/>
          <a:p>
            <a:pPr algn="ctr"/>
            <a:endParaRPr lang="th-TH" sz="2800" dirty="0">
              <a:solidFill>
                <a:prstClr val="white"/>
              </a:solidFill>
            </a:endParaRPr>
          </a:p>
        </p:txBody>
      </p:sp>
      <p:sp>
        <p:nvSpPr>
          <p:cNvPr id="14" name="TextBox 13"/>
          <p:cNvSpPr txBox="1"/>
          <p:nvPr/>
        </p:nvSpPr>
        <p:spPr>
          <a:xfrm>
            <a:off x="9340712" y="6508247"/>
            <a:ext cx="2286016" cy="284837"/>
          </a:xfrm>
          <a:prstGeom prst="rect">
            <a:avLst/>
          </a:prstGeom>
          <a:noFill/>
        </p:spPr>
        <p:txBody>
          <a:bodyPr wrap="square" lIns="99173" tIns="49601" rIns="99173" bIns="49601" rtlCol="0">
            <a:spAutoFit/>
          </a:bodyPr>
          <a:lstStyle/>
          <a:p>
            <a:pPr algn="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4" name="Picture 3" descr="color-01.png"/>
          <p:cNvPicPr>
            <a:picLocks noChangeAspect="1"/>
          </p:cNvPicPr>
          <p:nvPr/>
        </p:nvPicPr>
        <p:blipFill>
          <a:blip r:embed="rId4" cstate="print"/>
          <a:srcRect b="10271"/>
          <a:stretch>
            <a:fillRect/>
          </a:stretch>
        </p:blipFill>
        <p:spPr>
          <a:xfrm>
            <a:off x="3326420" y="1189577"/>
            <a:ext cx="7489967" cy="5311258"/>
          </a:xfrm>
          <a:prstGeom prst="rect">
            <a:avLst/>
          </a:prstGeom>
        </p:spPr>
      </p:pic>
    </p:spTree>
    <p:extLst>
      <p:ext uri="{BB962C8B-B14F-4D97-AF65-F5344CB8AC3E}">
        <p14:creationId xmlns:p14="http://schemas.microsoft.com/office/powerpoint/2010/main" val="2323345643"/>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defTabSz="910652" rtl="0" eaLnBrk="1" latinLnBrk="0" hangingPunct="1">
        <a:spcBef>
          <a:spcPct val="0"/>
        </a:spcBef>
        <a:buNone/>
        <a:defRPr sz="4400" kern="1200">
          <a:solidFill>
            <a:schemeClr val="tx1"/>
          </a:solidFill>
          <a:latin typeface="+mj-lt"/>
          <a:ea typeface="+mj-ea"/>
          <a:cs typeface="+mj-cs"/>
        </a:defRPr>
      </a:lvl1pPr>
    </p:titleStyle>
    <p:bodyStyle>
      <a:lvl1pPr marL="341493" indent="-341493" algn="l" defTabSz="91065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910" indent="-284562" algn="l" defTabSz="91065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316" indent="-227676" algn="l" defTabSz="91065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3621"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48948"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73" tIns="49601" rIns="99173" bIns="49601">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dirty="0">
                <a:solidFill>
                  <a:prstClr val="white"/>
                </a:solidFill>
              </a:rPr>
              <a:t>HIV and AIDS</a:t>
            </a:r>
            <a:endParaRPr lang="th-TH" sz="3600" b="1">
              <a:solidFill>
                <a:prstClr val="white"/>
              </a:solidFill>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93146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5329" algn="ctr" rtl="0" fontAlgn="base">
        <a:spcBef>
          <a:spcPct val="0"/>
        </a:spcBef>
        <a:spcAft>
          <a:spcPct val="0"/>
        </a:spcAft>
        <a:defRPr sz="4400">
          <a:solidFill>
            <a:schemeClr val="tx1"/>
          </a:solidFill>
          <a:latin typeface="Arial" pitchFamily="34" charset="0"/>
          <a:ea typeface="Cordia New"/>
          <a:cs typeface="Cordia New"/>
        </a:defRPr>
      </a:lvl6pPr>
      <a:lvl7pPr marL="910652" algn="ctr" rtl="0" fontAlgn="base">
        <a:spcBef>
          <a:spcPct val="0"/>
        </a:spcBef>
        <a:spcAft>
          <a:spcPct val="0"/>
        </a:spcAft>
        <a:defRPr sz="4400">
          <a:solidFill>
            <a:schemeClr val="tx1"/>
          </a:solidFill>
          <a:latin typeface="Arial" pitchFamily="34" charset="0"/>
          <a:ea typeface="Cordia New"/>
          <a:cs typeface="Cordia New"/>
        </a:defRPr>
      </a:lvl7pPr>
      <a:lvl8pPr marL="1365980" algn="ctr" rtl="0" fontAlgn="base">
        <a:spcBef>
          <a:spcPct val="0"/>
        </a:spcBef>
        <a:spcAft>
          <a:spcPct val="0"/>
        </a:spcAft>
        <a:defRPr sz="4400">
          <a:solidFill>
            <a:schemeClr val="tx1"/>
          </a:solidFill>
          <a:latin typeface="Arial" pitchFamily="34" charset="0"/>
          <a:ea typeface="Cordia New"/>
          <a:cs typeface="Cordia New"/>
        </a:defRPr>
      </a:lvl8pPr>
      <a:lvl9pPr marL="1821275"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1493" indent="-341493"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38316" indent="-227676"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593621" indent="-227676"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4pPr>
      <a:lvl5pPr marL="2048948" indent="-227676"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p:spPr>
        <p:txBody>
          <a:bodyPr lIns="99173" tIns="49601" rIns="99173" bIns="4960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273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329" algn="ctr" rtl="0" fontAlgn="base">
        <a:spcBef>
          <a:spcPct val="0"/>
        </a:spcBef>
        <a:spcAft>
          <a:spcPct val="0"/>
        </a:spcAft>
        <a:defRPr sz="4400">
          <a:solidFill>
            <a:schemeClr val="tx1"/>
          </a:solidFill>
          <a:latin typeface="Arial" charset="0"/>
          <a:cs typeface="Cordia New" pitchFamily="34" charset="-34"/>
        </a:defRPr>
      </a:lvl6pPr>
      <a:lvl7pPr marL="910652" algn="ctr" rtl="0" fontAlgn="base">
        <a:spcBef>
          <a:spcPct val="0"/>
        </a:spcBef>
        <a:spcAft>
          <a:spcPct val="0"/>
        </a:spcAft>
        <a:defRPr sz="4400">
          <a:solidFill>
            <a:schemeClr val="tx1"/>
          </a:solidFill>
          <a:latin typeface="Arial" charset="0"/>
          <a:cs typeface="Cordia New" pitchFamily="34" charset="-34"/>
        </a:defRPr>
      </a:lvl7pPr>
      <a:lvl8pPr marL="1365980" algn="ctr" rtl="0" fontAlgn="base">
        <a:spcBef>
          <a:spcPct val="0"/>
        </a:spcBef>
        <a:spcAft>
          <a:spcPct val="0"/>
        </a:spcAft>
        <a:defRPr sz="4400">
          <a:solidFill>
            <a:schemeClr val="tx1"/>
          </a:solidFill>
          <a:latin typeface="Arial" charset="0"/>
          <a:cs typeface="Cordia New" pitchFamily="34" charset="-34"/>
        </a:defRPr>
      </a:lvl8pPr>
      <a:lvl9pPr marL="1821275" algn="ctr" rtl="0" fontAlgn="base">
        <a:spcBef>
          <a:spcPct val="0"/>
        </a:spcBef>
        <a:spcAft>
          <a:spcPct val="0"/>
        </a:spcAft>
        <a:defRPr sz="4400">
          <a:solidFill>
            <a:schemeClr val="tx1"/>
          </a:solidFill>
          <a:latin typeface="Arial" charset="0"/>
          <a:cs typeface="Cordia New" pitchFamily="34" charset="-34"/>
        </a:defRPr>
      </a:lvl9pPr>
    </p:titleStyle>
    <p:bodyStyle>
      <a:lvl1pPr marL="341493" indent="-3414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316" indent="-22767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3621"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8948"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3"/>
            <a:ext cx="723900" cy="365125"/>
          </a:xfrm>
          <a:prstGeom prst="rect">
            <a:avLst/>
          </a:prstGeom>
        </p:spPr>
        <p:txBody>
          <a:bodyPr vert="horz" wrap="square" lIns="91058" tIns="45537" rIns="91058" bIns="45537"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601" rIns="99173" bIns="49601"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3006"/>
            <a:ext cx="4341284" cy="654169"/>
          </a:xfrm>
          <a:prstGeom prst="rect">
            <a:avLst/>
          </a:prstGeom>
          <a:noFill/>
          <a:ln>
            <a:noFill/>
          </a:ln>
        </p:spPr>
        <p:txBody>
          <a:bodyPr lIns="99173" tIns="49601" rIns="99173" bIns="4960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3"/>
            <a:ext cx="4948767" cy="438725"/>
          </a:xfrm>
          <a:prstGeom prst="rect">
            <a:avLst/>
          </a:prstGeom>
          <a:noFill/>
        </p:spPr>
        <p:txBody>
          <a:bodyPr lIns="99173" tIns="49601" rIns="99173" bIns="4960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40359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329" algn="ctr" rtl="0" fontAlgn="base">
        <a:spcBef>
          <a:spcPct val="0"/>
        </a:spcBef>
        <a:spcAft>
          <a:spcPct val="0"/>
        </a:spcAft>
        <a:defRPr sz="4400">
          <a:solidFill>
            <a:schemeClr val="tx1"/>
          </a:solidFill>
          <a:latin typeface="Arial" charset="0"/>
          <a:cs typeface="Cordia New" pitchFamily="34" charset="-34"/>
        </a:defRPr>
      </a:lvl6pPr>
      <a:lvl7pPr marL="910652" algn="ctr" rtl="0" fontAlgn="base">
        <a:spcBef>
          <a:spcPct val="0"/>
        </a:spcBef>
        <a:spcAft>
          <a:spcPct val="0"/>
        </a:spcAft>
        <a:defRPr sz="4400">
          <a:solidFill>
            <a:schemeClr val="tx1"/>
          </a:solidFill>
          <a:latin typeface="Arial" charset="0"/>
          <a:cs typeface="Cordia New" pitchFamily="34" charset="-34"/>
        </a:defRPr>
      </a:lvl7pPr>
      <a:lvl8pPr marL="1365980" algn="ctr" rtl="0" fontAlgn="base">
        <a:spcBef>
          <a:spcPct val="0"/>
        </a:spcBef>
        <a:spcAft>
          <a:spcPct val="0"/>
        </a:spcAft>
        <a:defRPr sz="4400">
          <a:solidFill>
            <a:schemeClr val="tx1"/>
          </a:solidFill>
          <a:latin typeface="Arial" charset="0"/>
          <a:cs typeface="Cordia New" pitchFamily="34" charset="-34"/>
        </a:defRPr>
      </a:lvl8pPr>
      <a:lvl9pPr marL="1821275" algn="ctr" rtl="0" fontAlgn="base">
        <a:spcBef>
          <a:spcPct val="0"/>
        </a:spcBef>
        <a:spcAft>
          <a:spcPct val="0"/>
        </a:spcAft>
        <a:defRPr sz="4400">
          <a:solidFill>
            <a:schemeClr val="tx1"/>
          </a:solidFill>
          <a:latin typeface="Arial" charset="0"/>
          <a:cs typeface="Cordia New" pitchFamily="34" charset="-34"/>
        </a:defRPr>
      </a:lvl9pPr>
    </p:titleStyle>
    <p:bodyStyle>
      <a:lvl1pPr marL="341493" indent="-3414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39910" indent="-2845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316" indent="-22767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3621"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8948" indent="-22767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4297"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596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4920"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0225" indent="-227676" algn="l" defTabSz="9106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0652" rtl="0" eaLnBrk="1" latinLnBrk="0" hangingPunct="1">
        <a:defRPr sz="2800" kern="1200">
          <a:solidFill>
            <a:schemeClr val="tx1"/>
          </a:solidFill>
          <a:latin typeface="+mn-lt"/>
          <a:ea typeface="+mn-ea"/>
          <a:cs typeface="+mn-cs"/>
        </a:defRPr>
      </a:lvl1pPr>
      <a:lvl2pPr marL="455329" algn="l" defTabSz="910652" rtl="0" eaLnBrk="1" latinLnBrk="0" hangingPunct="1">
        <a:defRPr sz="2800" kern="1200">
          <a:solidFill>
            <a:schemeClr val="tx1"/>
          </a:solidFill>
          <a:latin typeface="+mn-lt"/>
          <a:ea typeface="+mn-ea"/>
          <a:cs typeface="+mn-cs"/>
        </a:defRPr>
      </a:lvl2pPr>
      <a:lvl3pPr marL="910652" algn="l" defTabSz="910652" rtl="0" eaLnBrk="1" latinLnBrk="0" hangingPunct="1">
        <a:defRPr sz="2800" kern="1200">
          <a:solidFill>
            <a:schemeClr val="tx1"/>
          </a:solidFill>
          <a:latin typeface="+mn-lt"/>
          <a:ea typeface="+mn-ea"/>
          <a:cs typeface="+mn-cs"/>
        </a:defRPr>
      </a:lvl3pPr>
      <a:lvl4pPr marL="1365980" algn="l" defTabSz="910652" rtl="0" eaLnBrk="1" latinLnBrk="0" hangingPunct="1">
        <a:defRPr sz="2800" kern="1200">
          <a:solidFill>
            <a:schemeClr val="tx1"/>
          </a:solidFill>
          <a:latin typeface="+mn-lt"/>
          <a:ea typeface="+mn-ea"/>
          <a:cs typeface="+mn-cs"/>
        </a:defRPr>
      </a:lvl4pPr>
      <a:lvl5pPr marL="1821275" algn="l" defTabSz="910652" rtl="0" eaLnBrk="1" latinLnBrk="0" hangingPunct="1">
        <a:defRPr sz="2800" kern="1200">
          <a:solidFill>
            <a:schemeClr val="tx1"/>
          </a:solidFill>
          <a:latin typeface="+mn-lt"/>
          <a:ea typeface="+mn-ea"/>
          <a:cs typeface="+mn-cs"/>
        </a:defRPr>
      </a:lvl5pPr>
      <a:lvl6pPr marL="2276622" algn="l" defTabSz="910652" rtl="0" eaLnBrk="1" latinLnBrk="0" hangingPunct="1">
        <a:defRPr sz="2800" kern="1200">
          <a:solidFill>
            <a:schemeClr val="tx1"/>
          </a:solidFill>
          <a:latin typeface="+mn-lt"/>
          <a:ea typeface="+mn-ea"/>
          <a:cs typeface="+mn-cs"/>
        </a:defRPr>
      </a:lvl6pPr>
      <a:lvl7pPr marL="2731961" algn="l" defTabSz="910652" rtl="0" eaLnBrk="1" latinLnBrk="0" hangingPunct="1">
        <a:defRPr sz="2800" kern="1200">
          <a:solidFill>
            <a:schemeClr val="tx1"/>
          </a:solidFill>
          <a:latin typeface="+mn-lt"/>
          <a:ea typeface="+mn-ea"/>
          <a:cs typeface="+mn-cs"/>
        </a:defRPr>
      </a:lvl7pPr>
      <a:lvl8pPr marL="3187270" algn="l" defTabSz="910652" rtl="0" eaLnBrk="1" latinLnBrk="0" hangingPunct="1">
        <a:defRPr sz="2800" kern="1200">
          <a:solidFill>
            <a:schemeClr val="tx1"/>
          </a:solidFill>
          <a:latin typeface="+mn-lt"/>
          <a:ea typeface="+mn-ea"/>
          <a:cs typeface="+mn-cs"/>
        </a:defRPr>
      </a:lvl8pPr>
      <a:lvl9pPr marL="3642570" algn="l" defTabSz="910652"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lIns="116775" tIns="58377" rIns="116775" bIns="583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7643">
              <a:defRPr/>
            </a:pPr>
            <a:fld id="{79C0BFF6-9B14-4446-AF07-628EFEB400B0}" type="slidenum">
              <a:rPr lang="th-TH" smtClean="0">
                <a:solidFill>
                  <a:prstClr val="black">
                    <a:tint val="75000"/>
                  </a:prstClr>
                </a:solidFill>
              </a:rPr>
              <a:pPr defTabSz="11676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140" tIns="63571" rIns="127140" bIns="63571" anchor="ctr"/>
          <a:lstStyle/>
          <a:p>
            <a:pPr algn="ctr" defTabSz="11676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0"/>
            <a:ext cx="4341284" cy="83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40" tIns="63571" rIns="127140" bIns="635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76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9"/>
            <a:ext cx="4948767" cy="559271"/>
          </a:xfrm>
          <a:prstGeom prst="rect">
            <a:avLst/>
          </a:prstGeom>
          <a:noFill/>
        </p:spPr>
        <p:txBody>
          <a:bodyPr lIns="127140" tIns="63571" rIns="127140" bIns="63571">
            <a:spAutoFit/>
          </a:bodyPr>
          <a:lstStyle/>
          <a:p>
            <a:pPr defTabSz="11676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140" tIns="63571" rIns="127140" bIns="63571" anchor="ctr"/>
          <a:lstStyle/>
          <a:p>
            <a:pPr algn="ctr" defTabSz="1167643">
              <a:defRPr/>
            </a:pPr>
            <a:endParaRPr lang="th-TH" sz="3600" dirty="0">
              <a:solidFill>
                <a:prstClr val="white"/>
              </a:solidFill>
            </a:endParaRPr>
          </a:p>
        </p:txBody>
      </p:sp>
      <p:sp>
        <p:nvSpPr>
          <p:cNvPr id="12" name="TextBox 11"/>
          <p:cNvSpPr txBox="1"/>
          <p:nvPr/>
        </p:nvSpPr>
        <p:spPr>
          <a:xfrm>
            <a:off x="9290185" y="301679"/>
            <a:ext cx="2220383" cy="518004"/>
          </a:xfrm>
          <a:prstGeom prst="rect">
            <a:avLst/>
          </a:prstGeom>
          <a:noFill/>
          <a:effectLst>
            <a:outerShdw blurRad="50800" dist="38100" dir="5400000" algn="t" rotWithShape="0">
              <a:prstClr val="black">
                <a:alpha val="40000"/>
              </a:prstClr>
            </a:outerShdw>
          </a:effectLst>
        </p:spPr>
        <p:txBody>
          <a:bodyPr lIns="116775" tIns="58377" rIns="116775" bIns="58377">
            <a:spAutoFit/>
          </a:bodyPr>
          <a:lstStyle/>
          <a:p>
            <a:pPr algn="r" defTabSz="11676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74307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3832" algn="ctr" rtl="0" fontAlgn="base">
        <a:spcBef>
          <a:spcPct val="0"/>
        </a:spcBef>
        <a:spcAft>
          <a:spcPct val="0"/>
        </a:spcAft>
        <a:defRPr sz="5600">
          <a:solidFill>
            <a:schemeClr val="tx1"/>
          </a:solidFill>
          <a:latin typeface="Arial" pitchFamily="34" charset="0"/>
          <a:cs typeface="Cordia New" pitchFamily="34" charset="-34"/>
        </a:defRPr>
      </a:lvl6pPr>
      <a:lvl7pPr marL="1167643" algn="ctr" rtl="0" fontAlgn="base">
        <a:spcBef>
          <a:spcPct val="0"/>
        </a:spcBef>
        <a:spcAft>
          <a:spcPct val="0"/>
        </a:spcAft>
        <a:defRPr sz="5600">
          <a:solidFill>
            <a:schemeClr val="tx1"/>
          </a:solidFill>
          <a:latin typeface="Arial" pitchFamily="34" charset="0"/>
          <a:cs typeface="Cordia New" pitchFamily="34" charset="-34"/>
        </a:defRPr>
      </a:lvl7pPr>
      <a:lvl8pPr marL="1751425" algn="ctr" rtl="0" fontAlgn="base">
        <a:spcBef>
          <a:spcPct val="0"/>
        </a:spcBef>
        <a:spcAft>
          <a:spcPct val="0"/>
        </a:spcAft>
        <a:defRPr sz="5600">
          <a:solidFill>
            <a:schemeClr val="tx1"/>
          </a:solidFill>
          <a:latin typeface="Arial" pitchFamily="34" charset="0"/>
          <a:cs typeface="Cordia New" pitchFamily="34" charset="-34"/>
        </a:defRPr>
      </a:lvl8pPr>
      <a:lvl9pPr marL="233525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7830" indent="-4378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8677" indent="-3649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59499" indent="-2919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3344" indent="-2919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7172" indent="-2919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0990"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4794"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78611"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2380" indent="-291923" algn="l" defTabSz="11676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7643" rtl="0" eaLnBrk="1" latinLnBrk="0" hangingPunct="1">
        <a:defRPr sz="3600" kern="1200">
          <a:solidFill>
            <a:schemeClr val="tx1"/>
          </a:solidFill>
          <a:latin typeface="+mn-lt"/>
          <a:ea typeface="+mn-ea"/>
          <a:cs typeface="+mn-cs"/>
        </a:defRPr>
      </a:lvl1pPr>
      <a:lvl2pPr marL="583832" algn="l" defTabSz="1167643" rtl="0" eaLnBrk="1" latinLnBrk="0" hangingPunct="1">
        <a:defRPr sz="3600" kern="1200">
          <a:solidFill>
            <a:schemeClr val="tx1"/>
          </a:solidFill>
          <a:latin typeface="+mn-lt"/>
          <a:ea typeface="+mn-ea"/>
          <a:cs typeface="+mn-cs"/>
        </a:defRPr>
      </a:lvl2pPr>
      <a:lvl3pPr marL="1167643" algn="l" defTabSz="1167643" rtl="0" eaLnBrk="1" latinLnBrk="0" hangingPunct="1">
        <a:defRPr sz="3600" kern="1200">
          <a:solidFill>
            <a:schemeClr val="tx1"/>
          </a:solidFill>
          <a:latin typeface="+mn-lt"/>
          <a:ea typeface="+mn-ea"/>
          <a:cs typeface="+mn-cs"/>
        </a:defRPr>
      </a:lvl3pPr>
      <a:lvl4pPr marL="1751425" algn="l" defTabSz="1167643" rtl="0" eaLnBrk="1" latinLnBrk="0" hangingPunct="1">
        <a:defRPr sz="3600" kern="1200">
          <a:solidFill>
            <a:schemeClr val="tx1"/>
          </a:solidFill>
          <a:latin typeface="+mn-lt"/>
          <a:ea typeface="+mn-ea"/>
          <a:cs typeface="+mn-cs"/>
        </a:defRPr>
      </a:lvl4pPr>
      <a:lvl5pPr marL="2335255" algn="l" defTabSz="1167643" rtl="0" eaLnBrk="1" latinLnBrk="0" hangingPunct="1">
        <a:defRPr sz="3600" kern="1200">
          <a:solidFill>
            <a:schemeClr val="tx1"/>
          </a:solidFill>
          <a:latin typeface="+mn-lt"/>
          <a:ea typeface="+mn-ea"/>
          <a:cs typeface="+mn-cs"/>
        </a:defRPr>
      </a:lvl5pPr>
      <a:lvl6pPr marL="2919076" algn="l" defTabSz="1167643" rtl="0" eaLnBrk="1" latinLnBrk="0" hangingPunct="1">
        <a:defRPr sz="3600" kern="1200">
          <a:solidFill>
            <a:schemeClr val="tx1"/>
          </a:solidFill>
          <a:latin typeface="+mn-lt"/>
          <a:ea typeface="+mn-ea"/>
          <a:cs typeface="+mn-cs"/>
        </a:defRPr>
      </a:lvl6pPr>
      <a:lvl7pPr marL="3502830" algn="l" defTabSz="1167643" rtl="0" eaLnBrk="1" latinLnBrk="0" hangingPunct="1">
        <a:defRPr sz="3600" kern="1200">
          <a:solidFill>
            <a:schemeClr val="tx1"/>
          </a:solidFill>
          <a:latin typeface="+mn-lt"/>
          <a:ea typeface="+mn-ea"/>
          <a:cs typeface="+mn-cs"/>
        </a:defRPr>
      </a:lvl7pPr>
      <a:lvl8pPr marL="4086698" algn="l" defTabSz="1167643" rtl="0" eaLnBrk="1" latinLnBrk="0" hangingPunct="1">
        <a:defRPr sz="3600" kern="1200">
          <a:solidFill>
            <a:schemeClr val="tx1"/>
          </a:solidFill>
          <a:latin typeface="+mn-lt"/>
          <a:ea typeface="+mn-ea"/>
          <a:cs typeface="+mn-cs"/>
        </a:defRPr>
      </a:lvl8pPr>
      <a:lvl9pPr marL="4670516" algn="l" defTabSz="1167643"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1"/>
            <a:ext cx="723900" cy="365125"/>
          </a:xfrm>
          <a:prstGeom prst="rect">
            <a:avLst/>
          </a:prstGeom>
        </p:spPr>
        <p:txBody>
          <a:bodyPr vert="horz" lIns="116802" tIns="58391" rIns="116802" bIns="5839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7923">
              <a:defRPr/>
            </a:pPr>
            <a:fld id="{79C0BFF6-9B14-4446-AF07-628EFEB400B0}" type="slidenum">
              <a:rPr lang="th-TH" smtClean="0">
                <a:solidFill>
                  <a:prstClr val="black">
                    <a:tint val="75000"/>
                  </a:prstClr>
                </a:solidFill>
              </a:rPr>
              <a:pPr defTabSz="116792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171" tIns="63586" rIns="127171" bIns="63586" anchor="ctr"/>
          <a:lstStyle/>
          <a:p>
            <a:pPr algn="ctr" defTabSz="116792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8"/>
            <a:ext cx="4341284" cy="83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71" tIns="63586" rIns="127171" bIns="635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792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2"/>
            <a:ext cx="4948767" cy="559301"/>
          </a:xfrm>
          <a:prstGeom prst="rect">
            <a:avLst/>
          </a:prstGeom>
          <a:noFill/>
        </p:spPr>
        <p:txBody>
          <a:bodyPr lIns="127171" tIns="63586" rIns="127171" bIns="63586">
            <a:spAutoFit/>
          </a:bodyPr>
          <a:lstStyle/>
          <a:p>
            <a:pPr defTabSz="116792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171" tIns="63586" rIns="127171" bIns="63586" anchor="ctr"/>
          <a:lstStyle/>
          <a:p>
            <a:pPr algn="ctr" defTabSz="1167923">
              <a:defRPr/>
            </a:pPr>
            <a:endParaRPr lang="th-TH" sz="3600" dirty="0">
              <a:solidFill>
                <a:prstClr val="white"/>
              </a:solidFill>
            </a:endParaRPr>
          </a:p>
        </p:txBody>
      </p:sp>
      <p:sp>
        <p:nvSpPr>
          <p:cNvPr id="12" name="TextBox 11"/>
          <p:cNvSpPr txBox="1"/>
          <p:nvPr/>
        </p:nvSpPr>
        <p:spPr>
          <a:xfrm>
            <a:off x="9290177" y="301679"/>
            <a:ext cx="2220383" cy="518032"/>
          </a:xfrm>
          <a:prstGeom prst="rect">
            <a:avLst/>
          </a:prstGeom>
          <a:noFill/>
          <a:effectLst>
            <a:outerShdw blurRad="50800" dist="38100" dir="5400000" algn="t" rotWithShape="0">
              <a:prstClr val="black">
                <a:alpha val="40000"/>
              </a:prstClr>
            </a:outerShdw>
          </a:effectLst>
        </p:spPr>
        <p:txBody>
          <a:bodyPr lIns="116802" tIns="58391" rIns="116802" bIns="58391">
            <a:spAutoFit/>
          </a:bodyPr>
          <a:lstStyle/>
          <a:p>
            <a:pPr algn="r" defTabSz="116792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69053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3972" algn="ctr" rtl="0" fontAlgn="base">
        <a:spcBef>
          <a:spcPct val="0"/>
        </a:spcBef>
        <a:spcAft>
          <a:spcPct val="0"/>
        </a:spcAft>
        <a:defRPr sz="5600">
          <a:solidFill>
            <a:schemeClr val="tx1"/>
          </a:solidFill>
          <a:latin typeface="Arial" pitchFamily="34" charset="0"/>
          <a:cs typeface="Cordia New" pitchFamily="34" charset="-34"/>
        </a:defRPr>
      </a:lvl6pPr>
      <a:lvl7pPr marL="1167923" algn="ctr" rtl="0" fontAlgn="base">
        <a:spcBef>
          <a:spcPct val="0"/>
        </a:spcBef>
        <a:spcAft>
          <a:spcPct val="0"/>
        </a:spcAft>
        <a:defRPr sz="5600">
          <a:solidFill>
            <a:schemeClr val="tx1"/>
          </a:solidFill>
          <a:latin typeface="Arial" pitchFamily="34" charset="0"/>
          <a:cs typeface="Cordia New" pitchFamily="34" charset="-34"/>
        </a:defRPr>
      </a:lvl7pPr>
      <a:lvl8pPr marL="1751845" algn="ctr" rtl="0" fontAlgn="base">
        <a:spcBef>
          <a:spcPct val="0"/>
        </a:spcBef>
        <a:spcAft>
          <a:spcPct val="0"/>
        </a:spcAft>
        <a:defRPr sz="5600">
          <a:solidFill>
            <a:schemeClr val="tx1"/>
          </a:solidFill>
          <a:latin typeface="Arial" pitchFamily="34" charset="0"/>
          <a:cs typeface="Cordia New" pitchFamily="34" charset="-34"/>
        </a:defRPr>
      </a:lvl8pPr>
      <a:lvl9pPr marL="233581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7936" indent="-4379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8907" indent="-3650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59853" indent="-2919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3834" indent="-2919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7803" indent="-2919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1759"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5705"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79661"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3571" indent="-291992" algn="l" defTabSz="116792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7923" rtl="0" eaLnBrk="1" latinLnBrk="0" hangingPunct="1">
        <a:defRPr sz="3600" kern="1200">
          <a:solidFill>
            <a:schemeClr val="tx1"/>
          </a:solidFill>
          <a:latin typeface="+mn-lt"/>
          <a:ea typeface="+mn-ea"/>
          <a:cs typeface="+mn-cs"/>
        </a:defRPr>
      </a:lvl1pPr>
      <a:lvl2pPr marL="583972" algn="l" defTabSz="1167923" rtl="0" eaLnBrk="1" latinLnBrk="0" hangingPunct="1">
        <a:defRPr sz="3600" kern="1200">
          <a:solidFill>
            <a:schemeClr val="tx1"/>
          </a:solidFill>
          <a:latin typeface="+mn-lt"/>
          <a:ea typeface="+mn-ea"/>
          <a:cs typeface="+mn-cs"/>
        </a:defRPr>
      </a:lvl2pPr>
      <a:lvl3pPr marL="1167923" algn="l" defTabSz="1167923" rtl="0" eaLnBrk="1" latinLnBrk="0" hangingPunct="1">
        <a:defRPr sz="3600" kern="1200">
          <a:solidFill>
            <a:schemeClr val="tx1"/>
          </a:solidFill>
          <a:latin typeface="+mn-lt"/>
          <a:ea typeface="+mn-ea"/>
          <a:cs typeface="+mn-cs"/>
        </a:defRPr>
      </a:lvl3pPr>
      <a:lvl4pPr marL="1751845" algn="l" defTabSz="1167923" rtl="0" eaLnBrk="1" latinLnBrk="0" hangingPunct="1">
        <a:defRPr sz="3600" kern="1200">
          <a:solidFill>
            <a:schemeClr val="tx1"/>
          </a:solidFill>
          <a:latin typeface="+mn-lt"/>
          <a:ea typeface="+mn-ea"/>
          <a:cs typeface="+mn-cs"/>
        </a:defRPr>
      </a:lvl4pPr>
      <a:lvl5pPr marL="2335817" algn="l" defTabSz="1167923" rtl="0" eaLnBrk="1" latinLnBrk="0" hangingPunct="1">
        <a:defRPr sz="3600" kern="1200">
          <a:solidFill>
            <a:schemeClr val="tx1"/>
          </a:solidFill>
          <a:latin typeface="+mn-lt"/>
          <a:ea typeface="+mn-ea"/>
          <a:cs typeface="+mn-cs"/>
        </a:defRPr>
      </a:lvl5pPr>
      <a:lvl6pPr marL="2919776" algn="l" defTabSz="1167923" rtl="0" eaLnBrk="1" latinLnBrk="0" hangingPunct="1">
        <a:defRPr sz="3600" kern="1200">
          <a:solidFill>
            <a:schemeClr val="tx1"/>
          </a:solidFill>
          <a:latin typeface="+mn-lt"/>
          <a:ea typeface="+mn-ea"/>
          <a:cs typeface="+mn-cs"/>
        </a:defRPr>
      </a:lvl6pPr>
      <a:lvl7pPr marL="3503675" algn="l" defTabSz="1167923" rtl="0" eaLnBrk="1" latinLnBrk="0" hangingPunct="1">
        <a:defRPr sz="3600" kern="1200">
          <a:solidFill>
            <a:schemeClr val="tx1"/>
          </a:solidFill>
          <a:latin typeface="+mn-lt"/>
          <a:ea typeface="+mn-ea"/>
          <a:cs typeface="+mn-cs"/>
        </a:defRPr>
      </a:lvl7pPr>
      <a:lvl8pPr marL="4087680" algn="l" defTabSz="1167923" rtl="0" eaLnBrk="1" latinLnBrk="0" hangingPunct="1">
        <a:defRPr sz="3600" kern="1200">
          <a:solidFill>
            <a:schemeClr val="tx1"/>
          </a:solidFill>
          <a:latin typeface="+mn-lt"/>
          <a:ea typeface="+mn-ea"/>
          <a:cs typeface="+mn-cs"/>
        </a:defRPr>
      </a:lvl8pPr>
      <a:lvl9pPr marL="4671634" algn="l" defTabSz="1167923"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2"/>
            <a:ext cx="723900" cy="365125"/>
          </a:xfrm>
          <a:prstGeom prst="rect">
            <a:avLst/>
          </a:prstGeom>
        </p:spPr>
        <p:txBody>
          <a:bodyPr vert="horz" lIns="116834" tIns="58408" rIns="116834" bIns="584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247">
              <a:defRPr/>
            </a:pPr>
            <a:fld id="{79C0BFF6-9B14-4446-AF07-628EFEB400B0}" type="slidenum">
              <a:rPr lang="th-TH" smtClean="0">
                <a:solidFill>
                  <a:prstClr val="black">
                    <a:tint val="75000"/>
                  </a:prstClr>
                </a:solidFill>
              </a:rPr>
              <a:pPr defTabSz="116824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06" tIns="63604" rIns="127206" bIns="63604" anchor="ctr"/>
          <a:lstStyle/>
          <a:p>
            <a:pPr algn="ctr" defTabSz="116824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2"/>
            <a:ext cx="4341284" cy="8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06" tIns="63604" rIns="127206" bIns="6360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24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7"/>
            <a:ext cx="4948767" cy="559337"/>
          </a:xfrm>
          <a:prstGeom prst="rect">
            <a:avLst/>
          </a:prstGeom>
          <a:noFill/>
        </p:spPr>
        <p:txBody>
          <a:bodyPr lIns="127206" tIns="63604" rIns="127206" bIns="63604">
            <a:spAutoFit/>
          </a:bodyPr>
          <a:lstStyle/>
          <a:p>
            <a:pPr defTabSz="116824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06" tIns="63604" rIns="127206" bIns="63604" anchor="ctr"/>
          <a:lstStyle/>
          <a:p>
            <a:pPr algn="ctr" defTabSz="1168247">
              <a:defRPr/>
            </a:pPr>
            <a:endParaRPr lang="th-TH" sz="3600" dirty="0">
              <a:solidFill>
                <a:prstClr val="white"/>
              </a:solidFill>
            </a:endParaRPr>
          </a:p>
        </p:txBody>
      </p:sp>
      <p:sp>
        <p:nvSpPr>
          <p:cNvPr id="12" name="TextBox 11"/>
          <p:cNvSpPr txBox="1"/>
          <p:nvPr/>
        </p:nvSpPr>
        <p:spPr>
          <a:xfrm>
            <a:off x="9290167" y="301678"/>
            <a:ext cx="2220383" cy="518066"/>
          </a:xfrm>
          <a:prstGeom prst="rect">
            <a:avLst/>
          </a:prstGeom>
          <a:noFill/>
          <a:effectLst>
            <a:outerShdw blurRad="50800" dist="38100" dir="5400000" algn="t" rotWithShape="0">
              <a:prstClr val="black">
                <a:alpha val="40000"/>
              </a:prstClr>
            </a:outerShdw>
          </a:effectLst>
        </p:spPr>
        <p:txBody>
          <a:bodyPr lIns="116834" tIns="58408" rIns="116834" bIns="58408">
            <a:spAutoFit/>
          </a:bodyPr>
          <a:lstStyle/>
          <a:p>
            <a:pPr algn="r" defTabSz="116824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67506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133" algn="ctr" rtl="0" fontAlgn="base">
        <a:spcBef>
          <a:spcPct val="0"/>
        </a:spcBef>
        <a:spcAft>
          <a:spcPct val="0"/>
        </a:spcAft>
        <a:defRPr sz="5600">
          <a:solidFill>
            <a:schemeClr val="tx1"/>
          </a:solidFill>
          <a:latin typeface="Arial" pitchFamily="34" charset="0"/>
          <a:cs typeface="Cordia New" pitchFamily="34" charset="-34"/>
        </a:defRPr>
      </a:lvl6pPr>
      <a:lvl7pPr marL="1168247" algn="ctr" rtl="0" fontAlgn="base">
        <a:spcBef>
          <a:spcPct val="0"/>
        </a:spcBef>
        <a:spcAft>
          <a:spcPct val="0"/>
        </a:spcAft>
        <a:defRPr sz="5600">
          <a:solidFill>
            <a:schemeClr val="tx1"/>
          </a:solidFill>
          <a:latin typeface="Arial" pitchFamily="34" charset="0"/>
          <a:cs typeface="Cordia New" pitchFamily="34" charset="-34"/>
        </a:defRPr>
      </a:lvl7pPr>
      <a:lvl8pPr marL="1752336" algn="ctr" rtl="0" fontAlgn="base">
        <a:spcBef>
          <a:spcPct val="0"/>
        </a:spcBef>
        <a:spcAft>
          <a:spcPct val="0"/>
        </a:spcAft>
        <a:defRPr sz="5600">
          <a:solidFill>
            <a:schemeClr val="tx1"/>
          </a:solidFill>
          <a:latin typeface="Arial" pitchFamily="34" charset="0"/>
          <a:cs typeface="Cordia New" pitchFamily="34" charset="-34"/>
        </a:defRPr>
      </a:lvl8pPr>
      <a:lvl9pPr marL="233647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062" indent="-43806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174" indent="-3651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263" indent="-2920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407" indent="-2920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8538" indent="-2920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2657"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6767"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0886"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4962" indent="-292073" algn="l" defTabSz="116824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247" rtl="0" eaLnBrk="1" latinLnBrk="0" hangingPunct="1">
        <a:defRPr sz="3600" kern="1200">
          <a:solidFill>
            <a:schemeClr val="tx1"/>
          </a:solidFill>
          <a:latin typeface="+mn-lt"/>
          <a:ea typeface="+mn-ea"/>
          <a:cs typeface="+mn-cs"/>
        </a:defRPr>
      </a:lvl1pPr>
      <a:lvl2pPr marL="584133" algn="l" defTabSz="1168247" rtl="0" eaLnBrk="1" latinLnBrk="0" hangingPunct="1">
        <a:defRPr sz="3600" kern="1200">
          <a:solidFill>
            <a:schemeClr val="tx1"/>
          </a:solidFill>
          <a:latin typeface="+mn-lt"/>
          <a:ea typeface="+mn-ea"/>
          <a:cs typeface="+mn-cs"/>
        </a:defRPr>
      </a:lvl2pPr>
      <a:lvl3pPr marL="1168247" algn="l" defTabSz="1168247" rtl="0" eaLnBrk="1" latinLnBrk="0" hangingPunct="1">
        <a:defRPr sz="3600" kern="1200">
          <a:solidFill>
            <a:schemeClr val="tx1"/>
          </a:solidFill>
          <a:latin typeface="+mn-lt"/>
          <a:ea typeface="+mn-ea"/>
          <a:cs typeface="+mn-cs"/>
        </a:defRPr>
      </a:lvl3pPr>
      <a:lvl4pPr marL="1752336" algn="l" defTabSz="1168247" rtl="0" eaLnBrk="1" latinLnBrk="0" hangingPunct="1">
        <a:defRPr sz="3600" kern="1200">
          <a:solidFill>
            <a:schemeClr val="tx1"/>
          </a:solidFill>
          <a:latin typeface="+mn-lt"/>
          <a:ea typeface="+mn-ea"/>
          <a:cs typeface="+mn-cs"/>
        </a:defRPr>
      </a:lvl4pPr>
      <a:lvl5pPr marL="2336472" algn="l" defTabSz="1168247" rtl="0" eaLnBrk="1" latinLnBrk="0" hangingPunct="1">
        <a:defRPr sz="3600" kern="1200">
          <a:solidFill>
            <a:schemeClr val="tx1"/>
          </a:solidFill>
          <a:latin typeface="+mn-lt"/>
          <a:ea typeface="+mn-ea"/>
          <a:cs typeface="+mn-cs"/>
        </a:defRPr>
      </a:lvl5pPr>
      <a:lvl6pPr marL="2920592" algn="l" defTabSz="1168247" rtl="0" eaLnBrk="1" latinLnBrk="0" hangingPunct="1">
        <a:defRPr sz="3600" kern="1200">
          <a:solidFill>
            <a:schemeClr val="tx1"/>
          </a:solidFill>
          <a:latin typeface="+mn-lt"/>
          <a:ea typeface="+mn-ea"/>
          <a:cs typeface="+mn-cs"/>
        </a:defRPr>
      </a:lvl6pPr>
      <a:lvl7pPr marL="3504662" algn="l" defTabSz="1168247" rtl="0" eaLnBrk="1" latinLnBrk="0" hangingPunct="1">
        <a:defRPr sz="3600" kern="1200">
          <a:solidFill>
            <a:schemeClr val="tx1"/>
          </a:solidFill>
          <a:latin typeface="+mn-lt"/>
          <a:ea typeface="+mn-ea"/>
          <a:cs typeface="+mn-cs"/>
        </a:defRPr>
      </a:lvl7pPr>
      <a:lvl8pPr marL="4088825" algn="l" defTabSz="1168247" rtl="0" eaLnBrk="1" latinLnBrk="0" hangingPunct="1">
        <a:defRPr sz="3600" kern="1200">
          <a:solidFill>
            <a:schemeClr val="tx1"/>
          </a:solidFill>
          <a:latin typeface="+mn-lt"/>
          <a:ea typeface="+mn-ea"/>
          <a:cs typeface="+mn-cs"/>
        </a:defRPr>
      </a:lvl8pPr>
      <a:lvl9pPr marL="4672941" algn="l" defTabSz="116824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31.xml"/><Relationship Id="rId5" Type="http://schemas.openxmlformats.org/officeDocument/2006/relationships/slide" Target="slide26.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7.xml"/><Relationship Id="rId5" Type="http://schemas.openxmlformats.org/officeDocument/2006/relationships/hyperlink" Target="http://www.aidsdatahub.org/" TargetMode="Externa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hart" Target="../charts/chart3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4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4802" y="4377295"/>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a:cs typeface="Cordia New" pitchFamily="34" charset="-34"/>
              </a:rPr>
              <a:t>Cambodia</a:t>
            </a:r>
            <a:endParaRPr lang="th-TH" dirty="0"/>
          </a:p>
        </p:txBody>
      </p:sp>
      <p:sp>
        <p:nvSpPr>
          <p:cNvPr id="2" name="TextBox 1">
            <a:extLst>
              <a:ext uri="{FF2B5EF4-FFF2-40B4-BE49-F238E27FC236}">
                <a16:creationId xmlns:a16="http://schemas.microsoft.com/office/drawing/2014/main" id="{011D7D59-D614-4A95-BE3D-CDF20BC53C32}"/>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2023</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DBF919E-CFB9-3729-46B9-67D201CAB676}"/>
              </a:ext>
            </a:extLst>
          </p:cNvPr>
          <p:cNvGraphicFramePr>
            <a:graphicFrameLocks/>
          </p:cNvGraphicFramePr>
          <p:nvPr>
            <p:extLst>
              <p:ext uri="{D42A27DB-BD31-4B8C-83A1-F6EECF244321}">
                <p14:modId xmlns:p14="http://schemas.microsoft.com/office/powerpoint/2010/main" val="4282545721"/>
              </p:ext>
            </p:extLst>
          </p:nvPr>
        </p:nvGraphicFramePr>
        <p:xfrm>
          <a:off x="1162627" y="2158797"/>
          <a:ext cx="9866745" cy="4165803"/>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p:cNvGrpSpPr/>
          <p:nvPr/>
        </p:nvGrpSpPr>
        <p:grpSpPr>
          <a:xfrm>
            <a:off x="8883479" y="5940623"/>
            <a:ext cx="1013896" cy="307777"/>
            <a:chOff x="7063289" y="5713511"/>
            <a:chExt cx="1013896" cy="307777"/>
          </a:xfrm>
        </p:grpSpPr>
        <p:sp>
          <p:nvSpPr>
            <p:cNvPr id="11" name="Rectangle 10"/>
            <p:cNvSpPr/>
            <p:nvPr/>
          </p:nvSpPr>
          <p:spPr>
            <a:xfrm>
              <a:off x="7063289" y="5822516"/>
              <a:ext cx="90000" cy="90000"/>
            </a:xfrm>
            <a:prstGeom prst="rect">
              <a:avLst/>
            </a:prstGeom>
            <a:pattFill prst="dkUpDiag">
              <a:fgClr>
                <a:schemeClr val="bg1">
                  <a:lumMod val="50000"/>
                </a:schemeClr>
              </a:fgClr>
              <a:bgClr>
                <a:schemeClr val="bg1"/>
              </a:bgClr>
            </a:patt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12" name="Rectangle 11"/>
            <p:cNvSpPr/>
            <p:nvPr/>
          </p:nvSpPr>
          <p:spPr>
            <a:xfrm>
              <a:off x="7114226" y="5713511"/>
              <a:ext cx="962959" cy="307777"/>
            </a:xfrm>
            <a:prstGeom prst="rect">
              <a:avLst/>
            </a:prstGeom>
          </p:spPr>
          <p:txBody>
            <a:bodyPr wrap="square">
              <a:spAutoFit/>
            </a:bodyPr>
            <a:lstStyle/>
            <a:p>
              <a:pPr>
                <a:defRPr/>
              </a:pPr>
              <a:r>
                <a:rPr lang="en-US" sz="1400" dirty="0">
                  <a:solidFill>
                    <a:prstClr val="black"/>
                  </a:solidFill>
                  <a:latin typeface="Arial" panose="020B0604020202020204" pitchFamily="34" charset="0"/>
                  <a:cs typeface="Arial" panose="020B0604020202020204" pitchFamily="34" charset="0"/>
                </a:rPr>
                <a:t>National</a:t>
              </a:r>
            </a:p>
          </p:txBody>
        </p:sp>
      </p:grpSp>
      <p:sp>
        <p:nvSpPr>
          <p:cNvPr id="16" name="TextBox 15"/>
          <p:cNvSpPr txBox="1"/>
          <p:nvPr/>
        </p:nvSpPr>
        <p:spPr>
          <a:xfrm>
            <a:off x="76200" y="6551337"/>
            <a:ext cx="10591800" cy="230463"/>
          </a:xfrm>
          <a:prstGeom prst="rect">
            <a:avLst/>
          </a:prstGeom>
          <a:noFill/>
        </p:spPr>
        <p:txBody>
          <a:bodyPr wrap="square" lIns="91058" tIns="45537" rIns="91058" bIns="45537">
            <a:spAutoFit/>
          </a:bodyPr>
          <a:lstStyle/>
          <a:p>
            <a:pPr>
              <a:defRPr/>
            </a:pPr>
            <a:r>
              <a:rPr lang="en-US" sz="900" kern="0" dirty="0">
                <a:solidFill>
                  <a:sysClr val="windowText" lastClr="000000"/>
                </a:solidFill>
                <a:latin typeface="Arial" pitchFamily="34" charset="0"/>
                <a:cs typeface="Arial" pitchFamily="34" charset="0"/>
                <a:sym typeface="Calibri"/>
              </a:rPr>
              <a:t>Source: Prepared by  </a:t>
            </a:r>
            <a:r>
              <a:rPr lang="en-US" sz="900" kern="0" dirty="0">
                <a:solidFill>
                  <a:sysClr val="windowText" lastClr="000000"/>
                </a:solidFill>
                <a:latin typeface="Arial" pitchFamily="34" charset="0"/>
                <a:cs typeface="Arial" pitchFamily="34" charset="0"/>
                <a:sym typeface="Calibri"/>
                <a:hlinkClick r:id="rId3"/>
              </a:rPr>
              <a:t>www.aidsdatahub.org</a:t>
            </a:r>
            <a:r>
              <a:rPr lang="en-US" sz="900" kern="0" dirty="0">
                <a:solidFill>
                  <a:sysClr val="windowText" lastClr="000000"/>
                </a:solidFill>
                <a:latin typeface="Arial" pitchFamily="34" charset="0"/>
                <a:cs typeface="Arial" pitchFamily="34" charset="0"/>
                <a:sym typeface="Calibri"/>
              </a:rPr>
              <a:t> based on HIV Sentinel Surveillance Reports, Integrated Biological and Behavioral Surveillance Reports </a:t>
            </a:r>
            <a:r>
              <a:rPr lang="en-US" sz="900" dirty="0">
                <a:solidFill>
                  <a:prstClr val="black"/>
                </a:solidFill>
                <a:latin typeface="Arial" pitchFamily="34" charset="0"/>
                <a:cs typeface="Arial" pitchFamily="34" charset="0"/>
                <a:sym typeface="Calibri"/>
              </a:rPr>
              <a:t>and other serological survey reports</a:t>
            </a:r>
            <a:endParaRPr lang="en-GB" sz="900" dirty="0">
              <a:solidFill>
                <a:prstClr val="black"/>
              </a:solidFill>
              <a:latin typeface="Arial" pitchFamily="34" charset="0"/>
              <a:cs typeface="Arial" pitchFamily="34" charset="0"/>
              <a:sym typeface="Calibri"/>
            </a:endParaRPr>
          </a:p>
        </p:txBody>
      </p:sp>
      <p:sp>
        <p:nvSpPr>
          <p:cNvPr id="22" name="Rectangle 21"/>
          <p:cNvSpPr/>
          <p:nvPr/>
        </p:nvSpPr>
        <p:spPr>
          <a:xfrm>
            <a:off x="228600" y="1512747"/>
            <a:ext cx="11430000" cy="504056"/>
          </a:xfrm>
          <a:prstGeom prst="rect">
            <a:avLst/>
          </a:prstGeom>
        </p:spPr>
        <p:txBody>
          <a:bodyPr lIns="91058" tIns="45537" rIns="91058" bIns="45537">
            <a:noAutofit/>
          </a:bodyPr>
          <a:lstStyle/>
          <a:p>
            <a:pPr eaLnBrk="0" fontAlgn="base" hangingPunct="0">
              <a:spcBef>
                <a:spcPct val="0"/>
              </a:spcBef>
              <a:spcAft>
                <a:spcPct val="0"/>
              </a:spcAft>
              <a:defRPr/>
            </a:pPr>
            <a:r>
              <a:rPr lang="en-US" sz="2400" b="1" dirty="0">
                <a:solidFill>
                  <a:srgbClr val="C00000"/>
                </a:solidFill>
                <a:latin typeface="Arial"/>
              </a:rPr>
              <a:t>HIV prevalence among key populations by geographic location, 2017-2022</a:t>
            </a:r>
            <a:br>
              <a:rPr lang="en-US" sz="2400" b="1" dirty="0">
                <a:solidFill>
                  <a:srgbClr val="C00000"/>
                </a:solidFill>
                <a:latin typeface="Arial"/>
              </a:rPr>
            </a:br>
            <a:endParaRPr lang="en-GB" sz="2400" b="1" dirty="0">
              <a:solidFill>
                <a:srgbClr val="C00000"/>
              </a:solidFill>
              <a:latin typeface="Arial"/>
            </a:endParaRPr>
          </a:p>
        </p:txBody>
      </p:sp>
    </p:spTree>
    <p:extLst>
      <p:ext uri="{BB962C8B-B14F-4D97-AF65-F5344CB8AC3E}">
        <p14:creationId xmlns:p14="http://schemas.microsoft.com/office/powerpoint/2010/main" val="2180625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7036-0E0F-FE29-C10F-29D8EB35054C}"/>
              </a:ext>
            </a:extLst>
          </p:cNvPr>
          <p:cNvSpPr>
            <a:spLocks noGrp="1"/>
          </p:cNvSpPr>
          <p:nvPr>
            <p:ph type="title"/>
          </p:nvPr>
        </p:nvSpPr>
        <p:spPr/>
        <p:txBody>
          <a:bodyPr/>
          <a:lstStyle/>
          <a:p>
            <a:r>
              <a:rPr lang="en-US" dirty="0"/>
              <a:t>HIV prevalence among female entertainment workers (FEW) by province, 2016 and 2022 </a:t>
            </a:r>
          </a:p>
        </p:txBody>
      </p:sp>
      <p:sp>
        <p:nvSpPr>
          <p:cNvPr id="3" name="Slide Number Placeholder 2">
            <a:extLst>
              <a:ext uri="{FF2B5EF4-FFF2-40B4-BE49-F238E27FC236}">
                <a16:creationId xmlns:a16="http://schemas.microsoft.com/office/drawing/2014/main" id="{336D23E4-CC94-51D7-6D2D-15A9AE06646F}"/>
              </a:ext>
            </a:extLst>
          </p:cNvPr>
          <p:cNvSpPr>
            <a:spLocks noGrp="1"/>
          </p:cNvSpPr>
          <p:nvPr>
            <p:ph type="sldNum" sz="quarter" idx="15"/>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4">
            <a:extLst>
              <a:ext uri="{FF2B5EF4-FFF2-40B4-BE49-F238E27FC236}">
                <a16:creationId xmlns:a16="http://schemas.microsoft.com/office/drawing/2014/main" id="{ACD751C8-51DA-127A-0B70-A15E67DD2F55}"/>
              </a:ext>
            </a:extLst>
          </p:cNvPr>
          <p:cNvSpPr txBox="1"/>
          <p:nvPr/>
        </p:nvSpPr>
        <p:spPr>
          <a:xfrm>
            <a:off x="5638800" y="5873341"/>
            <a:ext cx="5943603" cy="514885"/>
          </a:xfrm>
          <a:prstGeom prst="rect">
            <a:avLst/>
          </a:prstGeom>
          <a:noFill/>
        </p:spPr>
        <p:txBody>
          <a:bodyPr wrap="square">
            <a:spAutoFit/>
          </a:bodyPr>
          <a:lstStyle/>
          <a:p>
            <a:pPr defTabSz="914400">
              <a:lnSpc>
                <a:spcPct val="120000"/>
              </a:lnSpc>
            </a:pPr>
            <a:r>
              <a:rPr lang="en-US" sz="1200" dirty="0">
                <a:solidFill>
                  <a:prstClr val="black"/>
                </a:solidFill>
                <a:latin typeface="Arial Nova" panose="020B0504020202020204" pitchFamily="34" charset="0"/>
              </a:rPr>
              <a:t>* Data should be interpreted with caution. A finding of zero HIV prevalence does not mean that there is no HIV among FEW in Siem Reap or Kampong Cham.</a:t>
            </a:r>
          </a:p>
        </p:txBody>
      </p:sp>
      <p:sp>
        <p:nvSpPr>
          <p:cNvPr id="7" name="TextBox 6">
            <a:extLst>
              <a:ext uri="{FF2B5EF4-FFF2-40B4-BE49-F238E27FC236}">
                <a16:creationId xmlns:a16="http://schemas.microsoft.com/office/drawing/2014/main" id="{15DBD305-D330-07FC-4DFC-E2973E22306A}"/>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2"/>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graphicFrame>
        <p:nvGraphicFramePr>
          <p:cNvPr id="9" name="Chart 8">
            <a:extLst>
              <a:ext uri="{FF2B5EF4-FFF2-40B4-BE49-F238E27FC236}">
                <a16:creationId xmlns:a16="http://schemas.microsoft.com/office/drawing/2014/main" id="{B774F67A-517A-67A7-5DCF-4A2697CE0CDE}"/>
              </a:ext>
            </a:extLst>
          </p:cNvPr>
          <p:cNvGraphicFramePr>
            <a:graphicFrameLocks/>
          </p:cNvGraphicFramePr>
          <p:nvPr>
            <p:extLst>
              <p:ext uri="{D42A27DB-BD31-4B8C-83A1-F6EECF244321}">
                <p14:modId xmlns:p14="http://schemas.microsoft.com/office/powerpoint/2010/main" val="2033480603"/>
              </p:ext>
            </p:extLst>
          </p:nvPr>
        </p:nvGraphicFramePr>
        <p:xfrm>
          <a:off x="439790" y="2175653"/>
          <a:ext cx="11312420" cy="3818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262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0500" y="1511300"/>
            <a:ext cx="11277603" cy="504000"/>
          </a:xfrm>
        </p:spPr>
        <p:txBody>
          <a:bodyPr/>
          <a:lstStyle/>
          <a:p>
            <a:r>
              <a:rPr lang="en-US" dirty="0"/>
              <a:t>Trend in HIV prevalence among men who have sex with men and transgender women by province, 2010-2019</a:t>
            </a:r>
          </a:p>
        </p:txBody>
      </p:sp>
      <p:sp>
        <p:nvSpPr>
          <p:cNvPr id="3" name="Slide Number Placeholder 2"/>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9893D90A-320B-4AA3-9658-B9AF3E3CB7CD}"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0652"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7" name="TextBox 6">
            <a:extLst>
              <a:ext uri="{FF2B5EF4-FFF2-40B4-BE49-F238E27FC236}">
                <a16:creationId xmlns:a16="http://schemas.microsoft.com/office/drawing/2014/main" id="{78BA287C-6517-19D1-F7C4-100F21C2853E}"/>
              </a:ext>
            </a:extLst>
          </p:cNvPr>
          <p:cNvSpPr txBox="1"/>
          <p:nvPr/>
        </p:nvSpPr>
        <p:spPr>
          <a:xfrm>
            <a:off x="44663" y="6417678"/>
            <a:ext cx="10928137" cy="400110"/>
          </a:xfrm>
          <a:prstGeom prst="rect">
            <a:avLst/>
          </a:prstGeom>
          <a:noFill/>
        </p:spPr>
        <p:txBody>
          <a:bodyPr wrap="square">
            <a:spAutoFit/>
          </a:bodyPr>
          <a:lstStyle/>
          <a:p>
            <a:pPr marL="0" marR="0" lvl="0" indent="0" algn="l" defTabSz="910652"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Arial" pitchFamily="34" charset="0"/>
                <a:sym typeface="Calibri"/>
              </a:rPr>
              <a:t>Source: </a:t>
            </a:r>
            <a:r>
              <a:rPr kumimoji="0" lang="en-US" sz="1000" b="0" i="0" u="none" strike="noStrike" kern="1200" cap="none" spc="0" normalizeH="0" baseline="0" noProof="0" dirty="0">
                <a:ln>
                  <a:noFill/>
                </a:ln>
                <a:solidFill>
                  <a:srgbClr val="000000"/>
                </a:solidFill>
                <a:effectLst/>
                <a:uLnTx/>
                <a:uFillTx/>
                <a:latin typeface="Arial"/>
                <a:ea typeface="SimSun" pitchFamily="2" charset="-122"/>
                <a:cs typeface="+mn-cs"/>
              </a:rPr>
              <a:t>Prepared by </a:t>
            </a:r>
            <a:r>
              <a:rPr kumimoji="0" lang="en-US" sz="1000" b="0" i="0" u="none" strike="noStrike" kern="1200" cap="none" spc="0" normalizeH="0" baseline="0" noProof="0" dirty="0">
                <a:ln>
                  <a:noFill/>
                </a:ln>
                <a:solidFill>
                  <a:srgbClr val="000000"/>
                </a:solidFill>
                <a:effectLst/>
                <a:uLnTx/>
                <a:uFillTx/>
                <a:latin typeface="Arial"/>
                <a:ea typeface="SimSun" pitchFamily="2" charset="-122"/>
                <a:cs typeface="+mn-cs"/>
                <a:hlinkClick r:id="rId3"/>
              </a:rPr>
              <a:t>www.aidsdatahub.org</a:t>
            </a:r>
            <a:r>
              <a:rPr kumimoji="0" lang="en-US" sz="1000" b="0" i="0" u="none" strike="noStrike" kern="1200" cap="none" spc="0" normalizeH="0" baseline="0" noProof="0" dirty="0">
                <a:ln>
                  <a:noFill/>
                </a:ln>
                <a:solidFill>
                  <a:srgbClr val="000000"/>
                </a:solidFill>
                <a:effectLst/>
                <a:uLnTx/>
                <a:uFillTx/>
                <a:latin typeface="Arial"/>
                <a:ea typeface="SimSun" pitchFamily="2" charset="-122"/>
                <a:cs typeface="+mn-cs"/>
              </a:rPr>
              <a:t> based on </a:t>
            </a: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National Center for HIV/AIDS, Dermatology and STD (NCHADS) 2020, Integrated HIV Bio-Behavioral Surveillance Survey (IBBS) among Men who have sex with men and Transgender women in Cambodia, 2019 </a:t>
            </a:r>
          </a:p>
        </p:txBody>
      </p:sp>
      <p:sp>
        <p:nvSpPr>
          <p:cNvPr id="24" name="TextBox 23">
            <a:extLst>
              <a:ext uri="{FF2B5EF4-FFF2-40B4-BE49-F238E27FC236}">
                <a16:creationId xmlns:a16="http://schemas.microsoft.com/office/drawing/2014/main" id="{97EAAE27-8C45-6B0E-F14A-912BEC1F39D1}"/>
              </a:ext>
            </a:extLst>
          </p:cNvPr>
          <p:cNvSpPr txBox="1"/>
          <p:nvPr/>
        </p:nvSpPr>
        <p:spPr>
          <a:xfrm>
            <a:off x="1524000" y="2593403"/>
            <a:ext cx="3539290" cy="397890"/>
          </a:xfrm>
          <a:prstGeom prst="rect">
            <a:avLst/>
          </a:prstGeom>
          <a:noFill/>
        </p:spPr>
        <p:txBody>
          <a:bodyPr wrap="none" rtlCol="0">
            <a:spAutoFit/>
          </a:bodyPr>
          <a:lstStyle/>
          <a:p>
            <a:pPr marL="0" marR="0" lvl="0" indent="0" algn="l" defTabSz="91065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966FF"/>
                </a:solidFill>
                <a:effectLst/>
                <a:uLnTx/>
                <a:uFillTx/>
                <a:latin typeface="Arial"/>
                <a:ea typeface="+mn-ea"/>
                <a:cs typeface="+mn-cs"/>
              </a:rPr>
              <a:t>Men who have sex with men</a:t>
            </a:r>
          </a:p>
        </p:txBody>
      </p:sp>
      <p:sp>
        <p:nvSpPr>
          <p:cNvPr id="25" name="TextBox 24">
            <a:extLst>
              <a:ext uri="{FF2B5EF4-FFF2-40B4-BE49-F238E27FC236}">
                <a16:creationId xmlns:a16="http://schemas.microsoft.com/office/drawing/2014/main" id="{9443D73A-9536-8643-9FE4-1444B95344CC}"/>
              </a:ext>
            </a:extLst>
          </p:cNvPr>
          <p:cNvSpPr txBox="1"/>
          <p:nvPr/>
        </p:nvSpPr>
        <p:spPr>
          <a:xfrm>
            <a:off x="7705665" y="2589157"/>
            <a:ext cx="2428935" cy="369332"/>
          </a:xfrm>
          <a:prstGeom prst="rect">
            <a:avLst/>
          </a:prstGeom>
          <a:noFill/>
        </p:spPr>
        <p:txBody>
          <a:bodyPr wrap="none" rtlCol="0">
            <a:spAutoFit/>
          </a:bodyPr>
          <a:lstStyle/>
          <a:p>
            <a:pPr marL="0" marR="0" lvl="0" indent="0" algn="l" defTabSz="91065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67B00"/>
                </a:solidFill>
                <a:effectLst/>
                <a:uLnTx/>
                <a:uFillTx/>
                <a:latin typeface="Arial"/>
                <a:ea typeface="+mn-ea"/>
                <a:cs typeface="+mn-cs"/>
              </a:rPr>
              <a:t>Transgender women</a:t>
            </a:r>
          </a:p>
        </p:txBody>
      </p:sp>
      <p:graphicFrame>
        <p:nvGraphicFramePr>
          <p:cNvPr id="2" name="Chart 1">
            <a:extLst>
              <a:ext uri="{FF2B5EF4-FFF2-40B4-BE49-F238E27FC236}">
                <a16:creationId xmlns:a16="http://schemas.microsoft.com/office/drawing/2014/main" id="{D8310461-9B70-7F25-BBC5-A99A67ECA620}"/>
              </a:ext>
            </a:extLst>
          </p:cNvPr>
          <p:cNvGraphicFramePr>
            <a:graphicFrameLocks/>
          </p:cNvGraphicFramePr>
          <p:nvPr>
            <p:extLst>
              <p:ext uri="{D42A27DB-BD31-4B8C-83A1-F6EECF244321}">
                <p14:modId xmlns:p14="http://schemas.microsoft.com/office/powerpoint/2010/main" val="2895967846"/>
              </p:ext>
            </p:extLst>
          </p:nvPr>
        </p:nvGraphicFramePr>
        <p:xfrm>
          <a:off x="861863" y="302807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0E97AFF-2271-DF0E-EBC0-B1559DD969B0}"/>
              </a:ext>
            </a:extLst>
          </p:cNvPr>
          <p:cNvGraphicFramePr>
            <a:graphicFrameLocks/>
          </p:cNvGraphicFramePr>
          <p:nvPr>
            <p:extLst>
              <p:ext uri="{D42A27DB-BD31-4B8C-83A1-F6EECF244321}">
                <p14:modId xmlns:p14="http://schemas.microsoft.com/office/powerpoint/2010/main" val="3764113636"/>
              </p:ext>
            </p:extLst>
          </p:nvPr>
        </p:nvGraphicFramePr>
        <p:xfrm>
          <a:off x="6553200" y="302807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488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0500" y="1511300"/>
            <a:ext cx="11277603" cy="504000"/>
          </a:xfrm>
        </p:spPr>
        <p:txBody>
          <a:bodyPr/>
          <a:lstStyle/>
          <a:p>
            <a:r>
              <a:rPr lang="en-US" dirty="0"/>
              <a:t>HIV prevalence among men who have sex with men and transgender women by province, 2019</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grpSp>
        <p:nvGrpSpPr>
          <p:cNvPr id="105" name="Group 104">
            <a:extLst>
              <a:ext uri="{FF2B5EF4-FFF2-40B4-BE49-F238E27FC236}">
                <a16:creationId xmlns:a16="http://schemas.microsoft.com/office/drawing/2014/main" id="{9F3D66DE-9B05-66D9-223C-CE437615478D}"/>
              </a:ext>
            </a:extLst>
          </p:cNvPr>
          <p:cNvGrpSpPr/>
          <p:nvPr/>
        </p:nvGrpSpPr>
        <p:grpSpPr>
          <a:xfrm>
            <a:off x="1600200" y="2268854"/>
            <a:ext cx="9144001" cy="4512946"/>
            <a:chOff x="1752599" y="2268854"/>
            <a:chExt cx="8461852" cy="4189036"/>
          </a:xfrm>
        </p:grpSpPr>
        <p:grpSp>
          <p:nvGrpSpPr>
            <p:cNvPr id="104" name="Group 103">
              <a:extLst>
                <a:ext uri="{FF2B5EF4-FFF2-40B4-BE49-F238E27FC236}">
                  <a16:creationId xmlns:a16="http://schemas.microsoft.com/office/drawing/2014/main" id="{027A517A-E425-887D-9377-D8755EE267F3}"/>
                </a:ext>
              </a:extLst>
            </p:cNvPr>
            <p:cNvGrpSpPr/>
            <p:nvPr/>
          </p:nvGrpSpPr>
          <p:grpSpPr>
            <a:xfrm>
              <a:off x="1752599" y="2286000"/>
              <a:ext cx="8461852" cy="4171890"/>
              <a:chOff x="1752599" y="2286000"/>
              <a:chExt cx="8461852" cy="4171890"/>
            </a:xfrm>
          </p:grpSpPr>
          <p:pic>
            <p:nvPicPr>
              <p:cNvPr id="5" name="Picture 4">
                <a:extLst>
                  <a:ext uri="{FF2B5EF4-FFF2-40B4-BE49-F238E27FC236}">
                    <a16:creationId xmlns:a16="http://schemas.microsoft.com/office/drawing/2014/main" id="{A0669DFB-40C4-9EAA-A455-44A660F37926}"/>
                  </a:ext>
                </a:extLst>
              </p:cNvPr>
              <p:cNvPicPr>
                <a:picLocks noChangeAspect="1"/>
              </p:cNvPicPr>
              <p:nvPr/>
            </p:nvPicPr>
            <p:blipFill>
              <a:blip r:embed="rId3"/>
              <a:stretch>
                <a:fillRect/>
              </a:stretch>
            </p:blipFill>
            <p:spPr>
              <a:xfrm>
                <a:off x="1752599" y="2286000"/>
                <a:ext cx="8461852" cy="4171890"/>
              </a:xfrm>
              <a:prstGeom prst="rect">
                <a:avLst/>
              </a:prstGeom>
            </p:spPr>
          </p:pic>
          <p:grpSp>
            <p:nvGrpSpPr>
              <p:cNvPr id="8" name="Group 7">
                <a:extLst>
                  <a:ext uri="{FF2B5EF4-FFF2-40B4-BE49-F238E27FC236}">
                    <a16:creationId xmlns:a16="http://schemas.microsoft.com/office/drawing/2014/main" id="{58851EAD-F32B-093D-6819-C6E3BC7831E0}"/>
                  </a:ext>
                </a:extLst>
              </p:cNvPr>
              <p:cNvGrpSpPr/>
              <p:nvPr/>
            </p:nvGrpSpPr>
            <p:grpSpPr>
              <a:xfrm>
                <a:off x="2167275" y="2987245"/>
                <a:ext cx="389850" cy="307777"/>
                <a:chOff x="-1238018" y="2272043"/>
                <a:chExt cx="389850" cy="307777"/>
              </a:xfrm>
            </p:grpSpPr>
            <p:sp>
              <p:nvSpPr>
                <p:cNvPr id="2" name="Oval 1">
                  <a:extLst>
                    <a:ext uri="{FF2B5EF4-FFF2-40B4-BE49-F238E27FC236}">
                      <a16:creationId xmlns:a16="http://schemas.microsoft.com/office/drawing/2014/main" id="{EF157991-029C-7DB4-4D42-D0EE52844583}"/>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70ECF9-5795-2557-8EF2-10A9C35B3D44}"/>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3.7</a:t>
                  </a:r>
                </a:p>
              </p:txBody>
            </p:sp>
          </p:grpSp>
          <p:grpSp>
            <p:nvGrpSpPr>
              <p:cNvPr id="9" name="Group 8">
                <a:extLst>
                  <a:ext uri="{FF2B5EF4-FFF2-40B4-BE49-F238E27FC236}">
                    <a16:creationId xmlns:a16="http://schemas.microsoft.com/office/drawing/2014/main" id="{E267E05A-1A5E-2A30-1CEB-43A955B0242C}"/>
                  </a:ext>
                </a:extLst>
              </p:cNvPr>
              <p:cNvGrpSpPr/>
              <p:nvPr/>
            </p:nvGrpSpPr>
            <p:grpSpPr>
              <a:xfrm>
                <a:off x="2988348" y="3129690"/>
                <a:ext cx="389850" cy="307777"/>
                <a:chOff x="-1243097" y="2266089"/>
                <a:chExt cx="389850" cy="307777"/>
              </a:xfrm>
            </p:grpSpPr>
            <p:sp>
              <p:nvSpPr>
                <p:cNvPr id="10" name="Oval 9">
                  <a:extLst>
                    <a:ext uri="{FF2B5EF4-FFF2-40B4-BE49-F238E27FC236}">
                      <a16:creationId xmlns:a16="http://schemas.microsoft.com/office/drawing/2014/main" id="{3F58990B-EA9B-D87C-2EB4-5A05337E7176}"/>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40F1A75-9534-62D1-DBFF-3AA64E73EFA1}"/>
                    </a:ext>
                  </a:extLst>
                </p:cNvPr>
                <p:cNvSpPr txBox="1"/>
                <p:nvPr/>
              </p:nvSpPr>
              <p:spPr>
                <a:xfrm>
                  <a:off x="-1243097" y="2266089"/>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6.9</a:t>
                  </a:r>
                </a:p>
              </p:txBody>
            </p:sp>
          </p:grpSp>
          <p:grpSp>
            <p:nvGrpSpPr>
              <p:cNvPr id="12" name="Group 11">
                <a:extLst>
                  <a:ext uri="{FF2B5EF4-FFF2-40B4-BE49-F238E27FC236}">
                    <a16:creationId xmlns:a16="http://schemas.microsoft.com/office/drawing/2014/main" id="{EF9828FF-1BE1-E15B-EA27-CF5402C88C33}"/>
                  </a:ext>
                </a:extLst>
              </p:cNvPr>
              <p:cNvGrpSpPr/>
              <p:nvPr/>
            </p:nvGrpSpPr>
            <p:grpSpPr>
              <a:xfrm>
                <a:off x="2318364" y="3505200"/>
                <a:ext cx="389850" cy="307777"/>
                <a:chOff x="-1238018" y="2272043"/>
                <a:chExt cx="389850" cy="307777"/>
              </a:xfrm>
            </p:grpSpPr>
            <p:sp>
              <p:nvSpPr>
                <p:cNvPr id="13" name="Oval 12">
                  <a:extLst>
                    <a:ext uri="{FF2B5EF4-FFF2-40B4-BE49-F238E27FC236}">
                      <a16:creationId xmlns:a16="http://schemas.microsoft.com/office/drawing/2014/main" id="{667C31F6-D1E5-4AA2-3F41-3054EC991AA0}"/>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FC0042E-40E7-591F-0075-058572492ACF}"/>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4.1</a:t>
                  </a:r>
                </a:p>
              </p:txBody>
            </p:sp>
          </p:grpSp>
          <p:grpSp>
            <p:nvGrpSpPr>
              <p:cNvPr id="15" name="Group 14">
                <a:extLst>
                  <a:ext uri="{FF2B5EF4-FFF2-40B4-BE49-F238E27FC236}">
                    <a16:creationId xmlns:a16="http://schemas.microsoft.com/office/drawing/2014/main" id="{04162761-C059-9C7C-5BBE-523D986E86E7}"/>
                  </a:ext>
                </a:extLst>
              </p:cNvPr>
              <p:cNvGrpSpPr/>
              <p:nvPr/>
            </p:nvGrpSpPr>
            <p:grpSpPr>
              <a:xfrm>
                <a:off x="1911580" y="3598772"/>
                <a:ext cx="389850" cy="307777"/>
                <a:chOff x="-1238018" y="2272043"/>
                <a:chExt cx="389850" cy="307777"/>
              </a:xfrm>
            </p:grpSpPr>
            <p:sp>
              <p:nvSpPr>
                <p:cNvPr id="16" name="Oval 15">
                  <a:extLst>
                    <a:ext uri="{FF2B5EF4-FFF2-40B4-BE49-F238E27FC236}">
                      <a16:creationId xmlns:a16="http://schemas.microsoft.com/office/drawing/2014/main" id="{CCAE56F9-A886-7264-DFAC-A4089CBEE08F}"/>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A24F381-6576-7776-D679-6912CF1152F3}"/>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1.4</a:t>
                  </a:r>
                </a:p>
              </p:txBody>
            </p:sp>
          </p:grpSp>
          <p:grpSp>
            <p:nvGrpSpPr>
              <p:cNvPr id="18" name="Group 17">
                <a:extLst>
                  <a:ext uri="{FF2B5EF4-FFF2-40B4-BE49-F238E27FC236}">
                    <a16:creationId xmlns:a16="http://schemas.microsoft.com/office/drawing/2014/main" id="{1503F672-F575-C3CC-FEE0-FA1232D30317}"/>
                  </a:ext>
                </a:extLst>
              </p:cNvPr>
              <p:cNvGrpSpPr/>
              <p:nvPr/>
            </p:nvGrpSpPr>
            <p:grpSpPr>
              <a:xfrm>
                <a:off x="3733800" y="3637689"/>
                <a:ext cx="389850" cy="307777"/>
                <a:chOff x="-1238018" y="2272043"/>
                <a:chExt cx="389850" cy="307777"/>
              </a:xfrm>
            </p:grpSpPr>
            <p:sp>
              <p:nvSpPr>
                <p:cNvPr id="19" name="Oval 18">
                  <a:extLst>
                    <a:ext uri="{FF2B5EF4-FFF2-40B4-BE49-F238E27FC236}">
                      <a16:creationId xmlns:a16="http://schemas.microsoft.com/office/drawing/2014/main" id="{284BAC6A-5876-A725-C888-B63E3C65DEE6}"/>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410D2A-D12A-711B-71A2-2B9515EF7A0D}"/>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1.4</a:t>
                  </a:r>
                </a:p>
              </p:txBody>
            </p:sp>
          </p:grpSp>
          <p:grpSp>
            <p:nvGrpSpPr>
              <p:cNvPr id="21" name="Group 20">
                <a:extLst>
                  <a:ext uri="{FF2B5EF4-FFF2-40B4-BE49-F238E27FC236}">
                    <a16:creationId xmlns:a16="http://schemas.microsoft.com/office/drawing/2014/main" id="{06A87526-7D5B-5386-AB83-C6031BF062C6}"/>
                  </a:ext>
                </a:extLst>
              </p:cNvPr>
              <p:cNvGrpSpPr/>
              <p:nvPr/>
            </p:nvGrpSpPr>
            <p:grpSpPr>
              <a:xfrm>
                <a:off x="3283947" y="4110334"/>
                <a:ext cx="389850" cy="307777"/>
                <a:chOff x="-1238018" y="2272043"/>
                <a:chExt cx="389850" cy="307777"/>
              </a:xfrm>
            </p:grpSpPr>
            <p:sp>
              <p:nvSpPr>
                <p:cNvPr id="22" name="Oval 21">
                  <a:extLst>
                    <a:ext uri="{FF2B5EF4-FFF2-40B4-BE49-F238E27FC236}">
                      <a16:creationId xmlns:a16="http://schemas.microsoft.com/office/drawing/2014/main" id="{D3E780AA-3145-05C6-12E0-ADEF0915287E}"/>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EF25C28-2762-54AE-FB8F-896433289A5B}"/>
                    </a:ext>
                  </a:extLst>
                </p:cNvPr>
                <p:cNvSpPr txBox="1"/>
                <p:nvPr/>
              </p:nvSpPr>
              <p:spPr>
                <a:xfrm>
                  <a:off x="-1238018" y="2272043"/>
                  <a:ext cx="389850" cy="307777"/>
                </a:xfrm>
                <a:prstGeom prst="rect">
                  <a:avLst/>
                </a:prstGeom>
                <a:noFill/>
              </p:spPr>
              <p:txBody>
                <a:bodyPr wrap="none" rtlCol="0">
                  <a:spAutoFit/>
                </a:bodyPr>
                <a:lstStyle/>
                <a:p>
                  <a:r>
                    <a:rPr lang="en-US" sz="1400" b="1" dirty="0">
                      <a:latin typeface="Arial Narrow" panose="020B0606020202030204" pitchFamily="34" charset="0"/>
                    </a:rPr>
                    <a:t>1.5</a:t>
                  </a:r>
                </a:p>
              </p:txBody>
            </p:sp>
          </p:grpSp>
          <p:grpSp>
            <p:nvGrpSpPr>
              <p:cNvPr id="26" name="Group 25">
                <a:extLst>
                  <a:ext uri="{FF2B5EF4-FFF2-40B4-BE49-F238E27FC236}">
                    <a16:creationId xmlns:a16="http://schemas.microsoft.com/office/drawing/2014/main" id="{219E6CC7-AE5C-C87B-B587-7E7530AB2211}"/>
                  </a:ext>
                </a:extLst>
              </p:cNvPr>
              <p:cNvGrpSpPr/>
              <p:nvPr/>
            </p:nvGrpSpPr>
            <p:grpSpPr>
              <a:xfrm>
                <a:off x="3166725" y="4549708"/>
                <a:ext cx="389850" cy="307777"/>
                <a:chOff x="-1246485" y="2263576"/>
                <a:chExt cx="389850" cy="307777"/>
              </a:xfrm>
            </p:grpSpPr>
            <p:sp>
              <p:nvSpPr>
                <p:cNvPr id="27" name="Oval 26">
                  <a:extLst>
                    <a:ext uri="{FF2B5EF4-FFF2-40B4-BE49-F238E27FC236}">
                      <a16:creationId xmlns:a16="http://schemas.microsoft.com/office/drawing/2014/main" id="{0478A45E-51A3-6B36-4623-09BD25F2AC2F}"/>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5961A0E-9EBD-2A5B-CF89-2D5B2DA1D822}"/>
                    </a:ext>
                  </a:extLst>
                </p:cNvPr>
                <p:cNvSpPr txBox="1"/>
                <p:nvPr/>
              </p:nvSpPr>
              <p:spPr>
                <a:xfrm>
                  <a:off x="-1246485" y="2263576"/>
                  <a:ext cx="389850" cy="307777"/>
                </a:xfrm>
                <a:prstGeom prst="rect">
                  <a:avLst/>
                </a:prstGeom>
                <a:noFill/>
              </p:spPr>
              <p:txBody>
                <a:bodyPr wrap="none" rtlCol="0">
                  <a:spAutoFit/>
                </a:bodyPr>
                <a:lstStyle/>
                <a:p>
                  <a:r>
                    <a:rPr lang="en-US" sz="1400" b="1" dirty="0">
                      <a:latin typeface="Arial Narrow" panose="020B0606020202030204" pitchFamily="34" charset="0"/>
                    </a:rPr>
                    <a:t>1.8</a:t>
                  </a:r>
                </a:p>
              </p:txBody>
            </p:sp>
          </p:grpSp>
          <p:grpSp>
            <p:nvGrpSpPr>
              <p:cNvPr id="29" name="Group 28">
                <a:extLst>
                  <a:ext uri="{FF2B5EF4-FFF2-40B4-BE49-F238E27FC236}">
                    <a16:creationId xmlns:a16="http://schemas.microsoft.com/office/drawing/2014/main" id="{BE60E0A2-733C-D6A4-9568-3F3621B8CB72}"/>
                  </a:ext>
                </a:extLst>
              </p:cNvPr>
              <p:cNvGrpSpPr/>
              <p:nvPr/>
            </p:nvGrpSpPr>
            <p:grpSpPr>
              <a:xfrm>
                <a:off x="3674904" y="4721628"/>
                <a:ext cx="389850" cy="307777"/>
                <a:chOff x="-1246485" y="2263576"/>
                <a:chExt cx="389850" cy="307777"/>
              </a:xfrm>
            </p:grpSpPr>
            <p:sp>
              <p:nvSpPr>
                <p:cNvPr id="30" name="Oval 29">
                  <a:extLst>
                    <a:ext uri="{FF2B5EF4-FFF2-40B4-BE49-F238E27FC236}">
                      <a16:creationId xmlns:a16="http://schemas.microsoft.com/office/drawing/2014/main" id="{A3DD546C-2F2E-7432-3F4C-BC94F612DA9A}"/>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F98DC9D-045C-2510-A8EB-A9B512B30ACF}"/>
                    </a:ext>
                  </a:extLst>
                </p:cNvPr>
                <p:cNvSpPr txBox="1"/>
                <p:nvPr/>
              </p:nvSpPr>
              <p:spPr>
                <a:xfrm>
                  <a:off x="-1246485" y="2263576"/>
                  <a:ext cx="389850" cy="307777"/>
                </a:xfrm>
                <a:prstGeom prst="rect">
                  <a:avLst/>
                </a:prstGeom>
                <a:noFill/>
              </p:spPr>
              <p:txBody>
                <a:bodyPr wrap="none" rtlCol="0">
                  <a:spAutoFit/>
                </a:bodyPr>
                <a:lstStyle/>
                <a:p>
                  <a:r>
                    <a:rPr lang="en-US" sz="1400" b="1" dirty="0">
                      <a:latin typeface="Arial Narrow" panose="020B0606020202030204" pitchFamily="34" charset="0"/>
                    </a:rPr>
                    <a:t>1.9</a:t>
                  </a:r>
                </a:p>
              </p:txBody>
            </p:sp>
          </p:grpSp>
          <p:grpSp>
            <p:nvGrpSpPr>
              <p:cNvPr id="32" name="Group 31">
                <a:extLst>
                  <a:ext uri="{FF2B5EF4-FFF2-40B4-BE49-F238E27FC236}">
                    <a16:creationId xmlns:a16="http://schemas.microsoft.com/office/drawing/2014/main" id="{FB7571F3-4467-D5E7-2F5F-4135766AC1C3}"/>
                  </a:ext>
                </a:extLst>
              </p:cNvPr>
              <p:cNvGrpSpPr/>
              <p:nvPr/>
            </p:nvGrpSpPr>
            <p:grpSpPr>
              <a:xfrm>
                <a:off x="4315590" y="4819618"/>
                <a:ext cx="281678" cy="307777"/>
                <a:chOff x="-1188720" y="2263576"/>
                <a:chExt cx="281678" cy="307777"/>
              </a:xfrm>
            </p:grpSpPr>
            <p:sp>
              <p:nvSpPr>
                <p:cNvPr id="33" name="Oval 32">
                  <a:extLst>
                    <a:ext uri="{FF2B5EF4-FFF2-40B4-BE49-F238E27FC236}">
                      <a16:creationId xmlns:a16="http://schemas.microsoft.com/office/drawing/2014/main" id="{FC0F2717-A3C9-D2CC-C597-77F2E03046E5}"/>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681090A-FC65-1CF1-AE31-4165CD10F797}"/>
                    </a:ext>
                  </a:extLst>
                </p:cNvPr>
                <p:cNvSpPr txBox="1"/>
                <p:nvPr/>
              </p:nvSpPr>
              <p:spPr>
                <a:xfrm>
                  <a:off x="-1173462" y="2263576"/>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35" name="Group 34">
                <a:extLst>
                  <a:ext uri="{FF2B5EF4-FFF2-40B4-BE49-F238E27FC236}">
                    <a16:creationId xmlns:a16="http://schemas.microsoft.com/office/drawing/2014/main" id="{082AB94F-4595-D614-BFA1-7C19A7A9FCA3}"/>
                  </a:ext>
                </a:extLst>
              </p:cNvPr>
              <p:cNvGrpSpPr/>
              <p:nvPr/>
            </p:nvGrpSpPr>
            <p:grpSpPr>
              <a:xfrm>
                <a:off x="4029398" y="4660213"/>
                <a:ext cx="281678" cy="307777"/>
                <a:chOff x="-1188720" y="2263576"/>
                <a:chExt cx="281678" cy="307777"/>
              </a:xfrm>
            </p:grpSpPr>
            <p:sp>
              <p:nvSpPr>
                <p:cNvPr id="36" name="Oval 35">
                  <a:extLst>
                    <a:ext uri="{FF2B5EF4-FFF2-40B4-BE49-F238E27FC236}">
                      <a16:creationId xmlns:a16="http://schemas.microsoft.com/office/drawing/2014/main" id="{458AABBD-FB3C-E010-3451-41E6B26EF7D0}"/>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62D2BE2-A6D6-DD33-CBD1-BA69FDF49A1F}"/>
                    </a:ext>
                  </a:extLst>
                </p:cNvPr>
                <p:cNvSpPr txBox="1"/>
                <p:nvPr/>
              </p:nvSpPr>
              <p:spPr>
                <a:xfrm>
                  <a:off x="-1173462" y="2263576"/>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38" name="Group 37">
                <a:extLst>
                  <a:ext uri="{FF2B5EF4-FFF2-40B4-BE49-F238E27FC236}">
                    <a16:creationId xmlns:a16="http://schemas.microsoft.com/office/drawing/2014/main" id="{5297F3D0-99CC-2E44-896B-D2672FA8EAE1}"/>
                  </a:ext>
                </a:extLst>
              </p:cNvPr>
              <p:cNvGrpSpPr/>
              <p:nvPr/>
            </p:nvGrpSpPr>
            <p:grpSpPr>
              <a:xfrm>
                <a:off x="3888559" y="4155539"/>
                <a:ext cx="281678" cy="307777"/>
                <a:chOff x="-1188720" y="2263576"/>
                <a:chExt cx="281678" cy="307777"/>
              </a:xfrm>
            </p:grpSpPr>
            <p:sp>
              <p:nvSpPr>
                <p:cNvPr id="39" name="Oval 38">
                  <a:extLst>
                    <a:ext uri="{FF2B5EF4-FFF2-40B4-BE49-F238E27FC236}">
                      <a16:creationId xmlns:a16="http://schemas.microsoft.com/office/drawing/2014/main" id="{D4EF3510-C915-396D-617E-7473F5C2491A}"/>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33012A-1F4B-D6D3-A689-2C5B23FB34B5}"/>
                    </a:ext>
                  </a:extLst>
                </p:cNvPr>
                <p:cNvSpPr txBox="1"/>
                <p:nvPr/>
              </p:nvSpPr>
              <p:spPr>
                <a:xfrm>
                  <a:off x="-1173462" y="2263576"/>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41" name="Group 40">
                <a:extLst>
                  <a:ext uri="{FF2B5EF4-FFF2-40B4-BE49-F238E27FC236}">
                    <a16:creationId xmlns:a16="http://schemas.microsoft.com/office/drawing/2014/main" id="{E50324FF-0D44-1A8C-C1B5-0291E314DDEC}"/>
                  </a:ext>
                </a:extLst>
              </p:cNvPr>
              <p:cNvGrpSpPr/>
              <p:nvPr/>
            </p:nvGrpSpPr>
            <p:grpSpPr>
              <a:xfrm>
                <a:off x="3403136" y="4782115"/>
                <a:ext cx="389850" cy="307777"/>
                <a:chOff x="-1243097" y="2266089"/>
                <a:chExt cx="389850" cy="307777"/>
              </a:xfrm>
            </p:grpSpPr>
            <p:sp>
              <p:nvSpPr>
                <p:cNvPr id="42" name="Oval 41">
                  <a:extLst>
                    <a:ext uri="{FF2B5EF4-FFF2-40B4-BE49-F238E27FC236}">
                      <a16:creationId xmlns:a16="http://schemas.microsoft.com/office/drawing/2014/main" id="{4850FB8F-5AF9-1C52-DEDF-3411C5D719CD}"/>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D1B03BB-7FE7-77FB-920A-D99D5B404FB1}"/>
                    </a:ext>
                  </a:extLst>
                </p:cNvPr>
                <p:cNvSpPr txBox="1"/>
                <p:nvPr/>
              </p:nvSpPr>
              <p:spPr>
                <a:xfrm>
                  <a:off x="-1243097" y="2266089"/>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6.1</a:t>
                  </a:r>
                </a:p>
              </p:txBody>
            </p:sp>
          </p:grpSp>
          <p:grpSp>
            <p:nvGrpSpPr>
              <p:cNvPr id="44" name="Group 43">
                <a:extLst>
                  <a:ext uri="{FF2B5EF4-FFF2-40B4-BE49-F238E27FC236}">
                    <a16:creationId xmlns:a16="http://schemas.microsoft.com/office/drawing/2014/main" id="{CA0E999A-31F1-D9B8-7315-ECDDFBE4096E}"/>
                  </a:ext>
                </a:extLst>
              </p:cNvPr>
              <p:cNvGrpSpPr/>
              <p:nvPr/>
            </p:nvGrpSpPr>
            <p:grpSpPr>
              <a:xfrm>
                <a:off x="2849690" y="5047390"/>
                <a:ext cx="281678" cy="307777"/>
                <a:chOff x="-1188720" y="2263576"/>
                <a:chExt cx="281678" cy="307777"/>
              </a:xfrm>
            </p:grpSpPr>
            <p:sp>
              <p:nvSpPr>
                <p:cNvPr id="45" name="Oval 44">
                  <a:extLst>
                    <a:ext uri="{FF2B5EF4-FFF2-40B4-BE49-F238E27FC236}">
                      <a16:creationId xmlns:a16="http://schemas.microsoft.com/office/drawing/2014/main" id="{2461B40B-EA80-03E5-650B-107C8524AB6F}"/>
                    </a:ext>
                  </a:extLst>
                </p:cNvPr>
                <p:cNvSpPr/>
                <p:nvPr/>
              </p:nvSpPr>
              <p:spPr>
                <a:xfrm>
                  <a:off x="-1188720" y="2286000"/>
                  <a:ext cx="274320" cy="274320"/>
                </a:xfrm>
                <a:prstGeom prst="ellipse">
                  <a:avLst/>
                </a:prstGeom>
                <a:solidFill>
                  <a:schemeClr val="bg1"/>
                </a:solidFill>
                <a:ln>
                  <a:solidFill>
                    <a:srgbClr val="99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C365FBE-B028-B6A4-51AF-2E9858352099}"/>
                    </a:ext>
                  </a:extLst>
                </p:cNvPr>
                <p:cNvSpPr txBox="1"/>
                <p:nvPr/>
              </p:nvSpPr>
              <p:spPr>
                <a:xfrm>
                  <a:off x="-1173462" y="2263576"/>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47" name="Group 46">
                <a:extLst>
                  <a:ext uri="{FF2B5EF4-FFF2-40B4-BE49-F238E27FC236}">
                    <a16:creationId xmlns:a16="http://schemas.microsoft.com/office/drawing/2014/main" id="{C573FB02-4457-EEFC-3646-D5874C0942BA}"/>
                  </a:ext>
                </a:extLst>
              </p:cNvPr>
              <p:cNvGrpSpPr/>
              <p:nvPr/>
            </p:nvGrpSpPr>
            <p:grpSpPr>
              <a:xfrm>
                <a:off x="6400800" y="2961171"/>
                <a:ext cx="471604" cy="307777"/>
                <a:chOff x="-1287362" y="2266007"/>
                <a:chExt cx="471604" cy="307777"/>
              </a:xfrm>
            </p:grpSpPr>
            <p:sp>
              <p:nvSpPr>
                <p:cNvPr id="48" name="Oval 47">
                  <a:extLst>
                    <a:ext uri="{FF2B5EF4-FFF2-40B4-BE49-F238E27FC236}">
                      <a16:creationId xmlns:a16="http://schemas.microsoft.com/office/drawing/2014/main" id="{7E78CB47-841D-A8A1-23A6-E237DB939F5F}"/>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FCD0E9E-42DC-B5A5-B08A-882A0FDE2F6F}"/>
                    </a:ext>
                  </a:extLst>
                </p:cNvPr>
                <p:cNvSpPr txBox="1"/>
                <p:nvPr/>
              </p:nvSpPr>
              <p:spPr>
                <a:xfrm>
                  <a:off x="-1287362" y="2266007"/>
                  <a:ext cx="471604"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17.7</a:t>
                  </a:r>
                </a:p>
              </p:txBody>
            </p:sp>
          </p:grpSp>
          <p:grpSp>
            <p:nvGrpSpPr>
              <p:cNvPr id="50" name="Group 49">
                <a:extLst>
                  <a:ext uri="{FF2B5EF4-FFF2-40B4-BE49-F238E27FC236}">
                    <a16:creationId xmlns:a16="http://schemas.microsoft.com/office/drawing/2014/main" id="{245D263E-D3B5-B8C0-99C7-5353786B561B}"/>
                  </a:ext>
                </a:extLst>
              </p:cNvPr>
              <p:cNvGrpSpPr/>
              <p:nvPr/>
            </p:nvGrpSpPr>
            <p:grpSpPr>
              <a:xfrm>
                <a:off x="7243129" y="3121633"/>
                <a:ext cx="471604" cy="307777"/>
                <a:chOff x="-1287362" y="2266007"/>
                <a:chExt cx="471604" cy="307777"/>
              </a:xfrm>
            </p:grpSpPr>
            <p:sp>
              <p:nvSpPr>
                <p:cNvPr id="51" name="Oval 50">
                  <a:extLst>
                    <a:ext uri="{FF2B5EF4-FFF2-40B4-BE49-F238E27FC236}">
                      <a16:creationId xmlns:a16="http://schemas.microsoft.com/office/drawing/2014/main" id="{6FE3BF3E-4482-AA8F-BF14-059126CCEFE6}"/>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9C0EA88-AFB9-1894-CFBA-A824C9B143DA}"/>
                    </a:ext>
                  </a:extLst>
                </p:cNvPr>
                <p:cNvSpPr txBox="1"/>
                <p:nvPr/>
              </p:nvSpPr>
              <p:spPr>
                <a:xfrm>
                  <a:off x="-1287362" y="2266007"/>
                  <a:ext cx="471604"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16.4</a:t>
                  </a:r>
                </a:p>
              </p:txBody>
            </p:sp>
          </p:grpSp>
          <p:grpSp>
            <p:nvGrpSpPr>
              <p:cNvPr id="53" name="Group 52">
                <a:extLst>
                  <a:ext uri="{FF2B5EF4-FFF2-40B4-BE49-F238E27FC236}">
                    <a16:creationId xmlns:a16="http://schemas.microsoft.com/office/drawing/2014/main" id="{5118E976-A460-5DC9-55D2-E92D05DD8241}"/>
                  </a:ext>
                </a:extLst>
              </p:cNvPr>
              <p:cNvGrpSpPr/>
              <p:nvPr/>
            </p:nvGrpSpPr>
            <p:grpSpPr>
              <a:xfrm>
                <a:off x="8061264" y="3585159"/>
                <a:ext cx="389850" cy="307777"/>
                <a:chOff x="-1242945" y="2266007"/>
                <a:chExt cx="389850" cy="307777"/>
              </a:xfrm>
            </p:grpSpPr>
            <p:sp>
              <p:nvSpPr>
                <p:cNvPr id="54" name="Oval 53">
                  <a:extLst>
                    <a:ext uri="{FF2B5EF4-FFF2-40B4-BE49-F238E27FC236}">
                      <a16:creationId xmlns:a16="http://schemas.microsoft.com/office/drawing/2014/main" id="{5B10B12D-13AA-C3D9-A5F3-656B94A3974D}"/>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8DF53A1-D796-0FE1-1256-699E74FB39A6}"/>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7.4</a:t>
                  </a:r>
                </a:p>
              </p:txBody>
            </p:sp>
          </p:grpSp>
          <p:grpSp>
            <p:nvGrpSpPr>
              <p:cNvPr id="56" name="Group 55">
                <a:extLst>
                  <a:ext uri="{FF2B5EF4-FFF2-40B4-BE49-F238E27FC236}">
                    <a16:creationId xmlns:a16="http://schemas.microsoft.com/office/drawing/2014/main" id="{027854D3-4790-73B7-5467-3338A7C23DC1}"/>
                  </a:ext>
                </a:extLst>
              </p:cNvPr>
              <p:cNvGrpSpPr/>
              <p:nvPr/>
            </p:nvGrpSpPr>
            <p:grpSpPr>
              <a:xfrm>
                <a:off x="8238473" y="4179946"/>
                <a:ext cx="389850" cy="307777"/>
                <a:chOff x="-1242945" y="2266007"/>
                <a:chExt cx="389850" cy="307777"/>
              </a:xfrm>
            </p:grpSpPr>
            <p:sp>
              <p:nvSpPr>
                <p:cNvPr id="57" name="Oval 56">
                  <a:extLst>
                    <a:ext uri="{FF2B5EF4-FFF2-40B4-BE49-F238E27FC236}">
                      <a16:creationId xmlns:a16="http://schemas.microsoft.com/office/drawing/2014/main" id="{32765A18-AD70-194A-7BB4-4CA49E578392}"/>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D80C906-B416-4DCA-479E-5EB747066E62}"/>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5.6</a:t>
                  </a:r>
                </a:p>
              </p:txBody>
            </p:sp>
          </p:grpSp>
          <p:grpSp>
            <p:nvGrpSpPr>
              <p:cNvPr id="59" name="Group 58">
                <a:extLst>
                  <a:ext uri="{FF2B5EF4-FFF2-40B4-BE49-F238E27FC236}">
                    <a16:creationId xmlns:a16="http://schemas.microsoft.com/office/drawing/2014/main" id="{0BD87E81-12FF-A4FA-7379-AF39BD7BAC0F}"/>
                  </a:ext>
                </a:extLst>
              </p:cNvPr>
              <p:cNvGrpSpPr/>
              <p:nvPr/>
            </p:nvGrpSpPr>
            <p:grpSpPr>
              <a:xfrm>
                <a:off x="6572508" y="3483800"/>
                <a:ext cx="389850" cy="307777"/>
                <a:chOff x="-1242945" y="2266007"/>
                <a:chExt cx="389850" cy="307777"/>
              </a:xfrm>
            </p:grpSpPr>
            <p:sp>
              <p:nvSpPr>
                <p:cNvPr id="60" name="Oval 59">
                  <a:extLst>
                    <a:ext uri="{FF2B5EF4-FFF2-40B4-BE49-F238E27FC236}">
                      <a16:creationId xmlns:a16="http://schemas.microsoft.com/office/drawing/2014/main" id="{1408C42B-9A51-9460-51AB-69118AB85C98}"/>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C97E6958-D0F7-AF03-B316-62D243A4AAE1}"/>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5.4</a:t>
                  </a:r>
                </a:p>
              </p:txBody>
            </p:sp>
          </p:grpSp>
          <p:grpSp>
            <p:nvGrpSpPr>
              <p:cNvPr id="62" name="Group 61">
                <a:extLst>
                  <a:ext uri="{FF2B5EF4-FFF2-40B4-BE49-F238E27FC236}">
                    <a16:creationId xmlns:a16="http://schemas.microsoft.com/office/drawing/2014/main" id="{A6A2BE19-3139-7A78-FAAC-99884253C761}"/>
                  </a:ext>
                </a:extLst>
              </p:cNvPr>
              <p:cNvGrpSpPr/>
              <p:nvPr/>
            </p:nvGrpSpPr>
            <p:grpSpPr>
              <a:xfrm>
                <a:off x="8673121" y="4870198"/>
                <a:ext cx="389850" cy="307777"/>
                <a:chOff x="-1242945" y="2266007"/>
                <a:chExt cx="389850" cy="307777"/>
              </a:xfrm>
            </p:grpSpPr>
            <p:sp>
              <p:nvSpPr>
                <p:cNvPr id="63" name="Oval 62">
                  <a:extLst>
                    <a:ext uri="{FF2B5EF4-FFF2-40B4-BE49-F238E27FC236}">
                      <a16:creationId xmlns:a16="http://schemas.microsoft.com/office/drawing/2014/main" id="{2A80C57D-4183-4881-3F96-47C7235A2DE2}"/>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BC9B04E3-BBE4-3B45-9460-B92BB23C60E9}"/>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7.1</a:t>
                  </a:r>
                </a:p>
              </p:txBody>
            </p:sp>
          </p:grpSp>
          <p:grpSp>
            <p:nvGrpSpPr>
              <p:cNvPr id="65" name="Group 64">
                <a:extLst>
                  <a:ext uri="{FF2B5EF4-FFF2-40B4-BE49-F238E27FC236}">
                    <a16:creationId xmlns:a16="http://schemas.microsoft.com/office/drawing/2014/main" id="{B03A99E7-B745-2B4A-753F-E3A41F00770B}"/>
                  </a:ext>
                </a:extLst>
              </p:cNvPr>
              <p:cNvGrpSpPr/>
              <p:nvPr/>
            </p:nvGrpSpPr>
            <p:grpSpPr>
              <a:xfrm>
                <a:off x="7084838" y="5129161"/>
                <a:ext cx="389850" cy="307777"/>
                <a:chOff x="-1242945" y="2266007"/>
                <a:chExt cx="389850" cy="307777"/>
              </a:xfrm>
            </p:grpSpPr>
            <p:sp>
              <p:nvSpPr>
                <p:cNvPr id="66" name="Oval 65">
                  <a:extLst>
                    <a:ext uri="{FF2B5EF4-FFF2-40B4-BE49-F238E27FC236}">
                      <a16:creationId xmlns:a16="http://schemas.microsoft.com/office/drawing/2014/main" id="{FF3C1606-2A2C-A967-DF52-CFE21FFAD474}"/>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468AF9F-80E8-23F8-2129-E9DD87D05819}"/>
                    </a:ext>
                  </a:extLst>
                </p:cNvPr>
                <p:cNvSpPr txBox="1"/>
                <p:nvPr/>
              </p:nvSpPr>
              <p:spPr>
                <a:xfrm>
                  <a:off x="-1242945" y="2266007"/>
                  <a:ext cx="389850"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5.3</a:t>
                  </a:r>
                </a:p>
              </p:txBody>
            </p:sp>
          </p:grpSp>
          <p:grpSp>
            <p:nvGrpSpPr>
              <p:cNvPr id="68" name="Group 67">
                <a:extLst>
                  <a:ext uri="{FF2B5EF4-FFF2-40B4-BE49-F238E27FC236}">
                    <a16:creationId xmlns:a16="http://schemas.microsoft.com/office/drawing/2014/main" id="{C59636EC-7E39-19E9-E3EE-5EC09B5DDBB2}"/>
                  </a:ext>
                </a:extLst>
              </p:cNvPr>
              <p:cNvGrpSpPr/>
              <p:nvPr/>
            </p:nvGrpSpPr>
            <p:grpSpPr>
              <a:xfrm>
                <a:off x="8053344" y="4686057"/>
                <a:ext cx="389850" cy="307777"/>
                <a:chOff x="-1242945" y="2266007"/>
                <a:chExt cx="389850" cy="307777"/>
              </a:xfrm>
            </p:grpSpPr>
            <p:sp>
              <p:nvSpPr>
                <p:cNvPr id="69" name="Oval 68">
                  <a:extLst>
                    <a:ext uri="{FF2B5EF4-FFF2-40B4-BE49-F238E27FC236}">
                      <a16:creationId xmlns:a16="http://schemas.microsoft.com/office/drawing/2014/main" id="{475EFF93-03B5-4CB9-A4BC-542A432A4342}"/>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C6BF4F9-031A-415F-E818-5853288CA077}"/>
                    </a:ext>
                  </a:extLst>
                </p:cNvPr>
                <p:cNvSpPr txBox="1"/>
                <p:nvPr/>
              </p:nvSpPr>
              <p:spPr>
                <a:xfrm>
                  <a:off x="-1242945" y="2266007"/>
                  <a:ext cx="389850" cy="307777"/>
                </a:xfrm>
                <a:prstGeom prst="rect">
                  <a:avLst/>
                </a:prstGeom>
                <a:noFill/>
              </p:spPr>
              <p:txBody>
                <a:bodyPr wrap="none" rtlCol="0">
                  <a:spAutoFit/>
                </a:bodyPr>
                <a:lstStyle/>
                <a:p>
                  <a:r>
                    <a:rPr lang="en-US" sz="1400" b="1" dirty="0">
                      <a:latin typeface="Arial Narrow" panose="020B0606020202030204" pitchFamily="34" charset="0"/>
                    </a:rPr>
                    <a:t>4.3</a:t>
                  </a:r>
                </a:p>
              </p:txBody>
            </p:sp>
          </p:grpSp>
          <p:grpSp>
            <p:nvGrpSpPr>
              <p:cNvPr id="71" name="Group 70">
                <a:extLst>
                  <a:ext uri="{FF2B5EF4-FFF2-40B4-BE49-F238E27FC236}">
                    <a16:creationId xmlns:a16="http://schemas.microsoft.com/office/drawing/2014/main" id="{1C543B14-7FDB-8325-DD01-635CE025273A}"/>
                  </a:ext>
                </a:extLst>
              </p:cNvPr>
              <p:cNvGrpSpPr/>
              <p:nvPr/>
            </p:nvGrpSpPr>
            <p:grpSpPr>
              <a:xfrm>
                <a:off x="7795669" y="4569023"/>
                <a:ext cx="348172" cy="307777"/>
                <a:chOff x="-1227455" y="2266007"/>
                <a:chExt cx="348172" cy="307777"/>
              </a:xfrm>
            </p:grpSpPr>
            <p:sp>
              <p:nvSpPr>
                <p:cNvPr id="72" name="Oval 71">
                  <a:extLst>
                    <a:ext uri="{FF2B5EF4-FFF2-40B4-BE49-F238E27FC236}">
                      <a16:creationId xmlns:a16="http://schemas.microsoft.com/office/drawing/2014/main" id="{444A8B0C-9122-EFA7-1AEB-0752E5190508}"/>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664AC6D-A2A6-9EE7-9984-911CEFB5E3A8}"/>
                    </a:ext>
                  </a:extLst>
                </p:cNvPr>
                <p:cNvSpPr txBox="1"/>
                <p:nvPr/>
              </p:nvSpPr>
              <p:spPr>
                <a:xfrm>
                  <a:off x="-1227455" y="2266007"/>
                  <a:ext cx="348172" cy="307777"/>
                </a:xfrm>
                <a:prstGeom prst="rect">
                  <a:avLst/>
                </a:prstGeom>
                <a:noFill/>
              </p:spPr>
              <p:txBody>
                <a:bodyPr wrap="none" rtlCol="0">
                  <a:spAutoFit/>
                </a:bodyPr>
                <a:lstStyle/>
                <a:p>
                  <a:r>
                    <a:rPr lang="en-US" sz="1400" b="1" dirty="0">
                      <a:solidFill>
                        <a:srgbClr val="FF0000"/>
                      </a:solidFill>
                      <a:latin typeface="Arial Narrow" panose="020B0606020202030204" pitchFamily="34" charset="0"/>
                    </a:rPr>
                    <a:t>14</a:t>
                  </a:r>
                </a:p>
              </p:txBody>
            </p:sp>
          </p:grpSp>
          <p:grpSp>
            <p:nvGrpSpPr>
              <p:cNvPr id="74" name="Group 73">
                <a:extLst>
                  <a:ext uri="{FF2B5EF4-FFF2-40B4-BE49-F238E27FC236}">
                    <a16:creationId xmlns:a16="http://schemas.microsoft.com/office/drawing/2014/main" id="{E3B01341-9A96-5F81-8C54-367AEAC7D6B2}"/>
                  </a:ext>
                </a:extLst>
              </p:cNvPr>
              <p:cNvGrpSpPr/>
              <p:nvPr/>
            </p:nvGrpSpPr>
            <p:grpSpPr>
              <a:xfrm>
                <a:off x="7655734" y="4121888"/>
                <a:ext cx="389850" cy="307777"/>
                <a:chOff x="-1242945" y="2266007"/>
                <a:chExt cx="389850" cy="307777"/>
              </a:xfrm>
            </p:grpSpPr>
            <p:sp>
              <p:nvSpPr>
                <p:cNvPr id="75" name="Oval 74">
                  <a:extLst>
                    <a:ext uri="{FF2B5EF4-FFF2-40B4-BE49-F238E27FC236}">
                      <a16:creationId xmlns:a16="http://schemas.microsoft.com/office/drawing/2014/main" id="{CB977693-271C-1E68-7424-2F8228252F23}"/>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6A249A9-C35A-E7D7-D9E3-3171D99ADFE0}"/>
                    </a:ext>
                  </a:extLst>
                </p:cNvPr>
                <p:cNvSpPr txBox="1"/>
                <p:nvPr/>
              </p:nvSpPr>
              <p:spPr>
                <a:xfrm>
                  <a:off x="-1242945" y="2266007"/>
                  <a:ext cx="389850" cy="307777"/>
                </a:xfrm>
                <a:prstGeom prst="rect">
                  <a:avLst/>
                </a:prstGeom>
                <a:noFill/>
              </p:spPr>
              <p:txBody>
                <a:bodyPr wrap="none" rtlCol="0">
                  <a:spAutoFit/>
                </a:bodyPr>
                <a:lstStyle/>
                <a:p>
                  <a:r>
                    <a:rPr lang="en-US" sz="1400" b="1" dirty="0">
                      <a:latin typeface="Arial Narrow" panose="020B0606020202030204" pitchFamily="34" charset="0"/>
                    </a:rPr>
                    <a:t>3.3</a:t>
                  </a:r>
                </a:p>
              </p:txBody>
            </p:sp>
          </p:grpSp>
          <p:grpSp>
            <p:nvGrpSpPr>
              <p:cNvPr id="77" name="Group 76">
                <a:extLst>
                  <a:ext uri="{FF2B5EF4-FFF2-40B4-BE49-F238E27FC236}">
                    <a16:creationId xmlns:a16="http://schemas.microsoft.com/office/drawing/2014/main" id="{E94D74F1-55E4-7291-C361-3F88C35EB5FC}"/>
                  </a:ext>
                </a:extLst>
              </p:cNvPr>
              <p:cNvGrpSpPr/>
              <p:nvPr/>
            </p:nvGrpSpPr>
            <p:grpSpPr>
              <a:xfrm>
                <a:off x="7451933" y="4585148"/>
                <a:ext cx="389850" cy="307777"/>
                <a:chOff x="-1242945" y="2266007"/>
                <a:chExt cx="389850" cy="307777"/>
              </a:xfrm>
            </p:grpSpPr>
            <p:sp>
              <p:nvSpPr>
                <p:cNvPr id="78" name="Oval 77">
                  <a:extLst>
                    <a:ext uri="{FF2B5EF4-FFF2-40B4-BE49-F238E27FC236}">
                      <a16:creationId xmlns:a16="http://schemas.microsoft.com/office/drawing/2014/main" id="{9B9285C0-CE9D-76D9-9914-0C66B8B64E4F}"/>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A397861D-35DF-10E5-3254-8522BB9777A1}"/>
                    </a:ext>
                  </a:extLst>
                </p:cNvPr>
                <p:cNvSpPr txBox="1"/>
                <p:nvPr/>
              </p:nvSpPr>
              <p:spPr>
                <a:xfrm>
                  <a:off x="-1242945" y="2266007"/>
                  <a:ext cx="389850" cy="307777"/>
                </a:xfrm>
                <a:prstGeom prst="rect">
                  <a:avLst/>
                </a:prstGeom>
                <a:noFill/>
              </p:spPr>
              <p:txBody>
                <a:bodyPr wrap="none" rtlCol="0">
                  <a:spAutoFit/>
                </a:bodyPr>
                <a:lstStyle/>
                <a:p>
                  <a:r>
                    <a:rPr lang="en-US" sz="1400" b="1" dirty="0">
                      <a:latin typeface="Arial Narrow" panose="020B0606020202030204" pitchFamily="34" charset="0"/>
                    </a:rPr>
                    <a:t>3.9</a:t>
                  </a:r>
                </a:p>
              </p:txBody>
            </p:sp>
          </p:grpSp>
          <p:grpSp>
            <p:nvGrpSpPr>
              <p:cNvPr id="95" name="Group 94">
                <a:extLst>
                  <a:ext uri="{FF2B5EF4-FFF2-40B4-BE49-F238E27FC236}">
                    <a16:creationId xmlns:a16="http://schemas.microsoft.com/office/drawing/2014/main" id="{1EA0B585-9D4D-49A6-DB60-D7D14B71DB62}"/>
                  </a:ext>
                </a:extLst>
              </p:cNvPr>
              <p:cNvGrpSpPr/>
              <p:nvPr/>
            </p:nvGrpSpPr>
            <p:grpSpPr>
              <a:xfrm>
                <a:off x="6282809" y="3571695"/>
                <a:ext cx="279892" cy="307777"/>
                <a:chOff x="-1188720" y="2266007"/>
                <a:chExt cx="279892" cy="307777"/>
              </a:xfrm>
            </p:grpSpPr>
            <p:sp>
              <p:nvSpPr>
                <p:cNvPr id="96" name="Oval 95">
                  <a:extLst>
                    <a:ext uri="{FF2B5EF4-FFF2-40B4-BE49-F238E27FC236}">
                      <a16:creationId xmlns:a16="http://schemas.microsoft.com/office/drawing/2014/main" id="{CD098B44-FFDA-30F7-D926-0DDB0BF05AB3}"/>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B783B23-208D-3C3F-747F-827AB45A7D7A}"/>
                    </a:ext>
                  </a:extLst>
                </p:cNvPr>
                <p:cNvSpPr txBox="1"/>
                <p:nvPr/>
              </p:nvSpPr>
              <p:spPr>
                <a:xfrm>
                  <a:off x="-1175248" y="2266007"/>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nvGrpSpPr>
              <p:cNvPr id="98" name="Group 97">
                <a:extLst>
                  <a:ext uri="{FF2B5EF4-FFF2-40B4-BE49-F238E27FC236}">
                    <a16:creationId xmlns:a16="http://schemas.microsoft.com/office/drawing/2014/main" id="{E11F44D2-1D69-8EC1-8FB9-FED1826C211E}"/>
                  </a:ext>
                </a:extLst>
              </p:cNvPr>
              <p:cNvGrpSpPr/>
              <p:nvPr/>
            </p:nvGrpSpPr>
            <p:grpSpPr>
              <a:xfrm>
                <a:off x="8393229" y="4782115"/>
                <a:ext cx="279892" cy="307777"/>
                <a:chOff x="-1188720" y="2266007"/>
                <a:chExt cx="279892" cy="307777"/>
              </a:xfrm>
            </p:grpSpPr>
            <p:sp>
              <p:nvSpPr>
                <p:cNvPr id="99" name="Oval 98">
                  <a:extLst>
                    <a:ext uri="{FF2B5EF4-FFF2-40B4-BE49-F238E27FC236}">
                      <a16:creationId xmlns:a16="http://schemas.microsoft.com/office/drawing/2014/main" id="{1399E700-7533-BDE4-6C4B-30616B391FB0}"/>
                    </a:ext>
                  </a:extLst>
                </p:cNvPr>
                <p:cNvSpPr/>
                <p:nvPr/>
              </p:nvSpPr>
              <p:spPr>
                <a:xfrm>
                  <a:off x="-1188720" y="2286000"/>
                  <a:ext cx="274320" cy="274320"/>
                </a:xfrm>
                <a:prstGeom prst="ellipse">
                  <a:avLst/>
                </a:prstGeom>
                <a:solidFill>
                  <a:schemeClr val="bg1"/>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D6FB6CBC-28BD-A88C-BBE3-D7E22B61CDC2}"/>
                    </a:ext>
                  </a:extLst>
                </p:cNvPr>
                <p:cNvSpPr txBox="1"/>
                <p:nvPr/>
              </p:nvSpPr>
              <p:spPr>
                <a:xfrm>
                  <a:off x="-1175248" y="2266007"/>
                  <a:ext cx="266420" cy="307777"/>
                </a:xfrm>
                <a:prstGeom prst="rect">
                  <a:avLst/>
                </a:prstGeom>
                <a:noFill/>
              </p:spPr>
              <p:txBody>
                <a:bodyPr wrap="none" rtlCol="0">
                  <a:spAutoFit/>
                </a:bodyPr>
                <a:lstStyle/>
                <a:p>
                  <a:r>
                    <a:rPr lang="en-US" sz="1400" b="1" dirty="0">
                      <a:latin typeface="Arial Narrow" panose="020B0606020202030204" pitchFamily="34" charset="0"/>
                    </a:rPr>
                    <a:t>0</a:t>
                  </a:r>
                </a:p>
              </p:txBody>
            </p:sp>
          </p:grpSp>
        </p:grpSp>
        <p:sp>
          <p:nvSpPr>
            <p:cNvPr id="101" name="TextBox 100">
              <a:extLst>
                <a:ext uri="{FF2B5EF4-FFF2-40B4-BE49-F238E27FC236}">
                  <a16:creationId xmlns:a16="http://schemas.microsoft.com/office/drawing/2014/main" id="{AC6502FF-1A63-F700-9BF9-A8AB9F9D2F44}"/>
                </a:ext>
              </a:extLst>
            </p:cNvPr>
            <p:cNvSpPr txBox="1"/>
            <p:nvPr/>
          </p:nvSpPr>
          <p:spPr>
            <a:xfrm>
              <a:off x="2146728" y="2272795"/>
              <a:ext cx="3275256" cy="369332"/>
            </a:xfrm>
            <a:prstGeom prst="rect">
              <a:avLst/>
            </a:prstGeom>
            <a:solidFill>
              <a:schemeClr val="bg1"/>
            </a:solidFill>
          </p:spPr>
          <p:txBody>
            <a:bodyPr wrap="none" rtlCol="0">
              <a:spAutoFit/>
            </a:bodyPr>
            <a:lstStyle/>
            <a:p>
              <a:r>
                <a:rPr lang="en-US" b="1" dirty="0">
                  <a:solidFill>
                    <a:srgbClr val="9966FF"/>
                  </a:solidFill>
                </a:rPr>
                <a:t>Men who have sex with men</a:t>
              </a:r>
            </a:p>
          </p:txBody>
        </p:sp>
        <p:sp>
          <p:nvSpPr>
            <p:cNvPr id="102" name="TextBox 101">
              <a:extLst>
                <a:ext uri="{FF2B5EF4-FFF2-40B4-BE49-F238E27FC236}">
                  <a16:creationId xmlns:a16="http://schemas.microsoft.com/office/drawing/2014/main" id="{54FD1C01-3E72-2E77-6C8D-6F3B58F86746}"/>
                </a:ext>
              </a:extLst>
            </p:cNvPr>
            <p:cNvSpPr txBox="1"/>
            <p:nvPr/>
          </p:nvSpPr>
          <p:spPr>
            <a:xfrm>
              <a:off x="6791265" y="2268854"/>
              <a:ext cx="2247735" cy="342824"/>
            </a:xfrm>
            <a:prstGeom prst="rect">
              <a:avLst/>
            </a:prstGeom>
            <a:solidFill>
              <a:schemeClr val="bg1"/>
            </a:solidFill>
          </p:spPr>
          <p:txBody>
            <a:bodyPr wrap="none" rtlCol="0">
              <a:spAutoFit/>
            </a:bodyPr>
            <a:lstStyle/>
            <a:p>
              <a:r>
                <a:rPr lang="en-US" b="1" dirty="0">
                  <a:solidFill>
                    <a:srgbClr val="F67B00"/>
                  </a:solidFill>
                </a:rPr>
                <a:t>Transgender women</a:t>
              </a:r>
            </a:p>
          </p:txBody>
        </p:sp>
      </p:grpSp>
      <p:sp>
        <p:nvSpPr>
          <p:cNvPr id="7" name="TextBox 6">
            <a:extLst>
              <a:ext uri="{FF2B5EF4-FFF2-40B4-BE49-F238E27FC236}">
                <a16:creationId xmlns:a16="http://schemas.microsoft.com/office/drawing/2014/main" id="{78BA287C-6517-19D1-F7C4-100F21C2853E}"/>
              </a:ext>
            </a:extLst>
          </p:cNvPr>
          <p:cNvSpPr txBox="1"/>
          <p:nvPr/>
        </p:nvSpPr>
        <p:spPr>
          <a:xfrm>
            <a:off x="44663" y="6417678"/>
            <a:ext cx="7934551"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a:t>
            </a:r>
            <a:r>
              <a:rPr lang="en-US" sz="1000" dirty="0">
                <a:solidFill>
                  <a:srgbClr val="000000"/>
                </a:solidFill>
                <a:ea typeface="SimSun" pitchFamily="2" charset="-122"/>
              </a:rPr>
              <a:t>Prepared by </a:t>
            </a:r>
            <a:r>
              <a:rPr lang="en-US" sz="1000" dirty="0">
                <a:solidFill>
                  <a:srgbClr val="000000"/>
                </a:solidFill>
                <a:ea typeface="SimSun" pitchFamily="2" charset="-122"/>
                <a:hlinkClick r:id="rId4"/>
              </a:rPr>
              <a:t>www.aidsdatahub.org</a:t>
            </a:r>
            <a:r>
              <a:rPr lang="en-US" sz="1000" dirty="0">
                <a:solidFill>
                  <a:srgbClr val="000000"/>
                </a:solidFill>
                <a:ea typeface="SimSun" pitchFamily="2" charset="-122"/>
              </a:rPr>
              <a:t> based on </a:t>
            </a:r>
            <a:r>
              <a:rPr lang="en-US" sz="1000" dirty="0">
                <a:latin typeface="Arial Nova" panose="020B0504020202020204" pitchFamily="34" charset="0"/>
              </a:rPr>
              <a:t>National Center for HIV/AIDS, Dermatology and STD (NCHADS) 2020, Integrated HIV Bio-Behavioral Surveillance Survey (IBBS) among Men who have sex with men and Transgender women in Cambodia, 2019 </a:t>
            </a:r>
          </a:p>
        </p:txBody>
      </p:sp>
    </p:spTree>
    <p:extLst>
      <p:ext uri="{BB962C8B-B14F-4D97-AF65-F5344CB8AC3E}">
        <p14:creationId xmlns:p14="http://schemas.microsoft.com/office/powerpoint/2010/main" val="156803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1" y="1509502"/>
            <a:ext cx="11203563" cy="504000"/>
          </a:xfrm>
        </p:spPr>
        <p:txBody>
          <a:bodyPr/>
          <a:lstStyle/>
          <a:p>
            <a:r>
              <a:rPr lang="en-US" dirty="0"/>
              <a:t>HIV prevalence among people who inject drugs by province, 2017</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3" y="6478913"/>
            <a:ext cx="10858500" cy="281764"/>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latin typeface="Arial" pitchFamily="34" charset="0"/>
                <a:cs typeface="Arial" pitchFamily="34" charset="0"/>
              </a:rPr>
              <a:t>Mun</a:t>
            </a:r>
            <a:r>
              <a:rPr lang="en-US" sz="800" dirty="0">
                <a:latin typeface="Arial" pitchFamily="34" charset="0"/>
                <a:cs typeface="Arial" pitchFamily="34" charset="0"/>
              </a:rPr>
              <a:t> P., Yi S., and </a:t>
            </a:r>
            <a:r>
              <a:rPr lang="en-US" sz="800" dirty="0" err="1">
                <a:latin typeface="Arial" pitchFamily="34" charset="0"/>
                <a:cs typeface="Arial" pitchFamily="34" charset="0"/>
              </a:rPr>
              <a:t>Tuot</a:t>
            </a:r>
            <a:r>
              <a:rPr lang="en-US" sz="800" dirty="0">
                <a:latin typeface="Arial" pitchFamily="34" charset="0"/>
                <a:cs typeface="Arial" pitchFamily="34" charset="0"/>
              </a:rPr>
              <a:t> S. (2018). National Population Size Estimation, Integrated Biological and Behavioral Survey, and HCV among PWID and PWUD in Cambodia, 2017. Presentation at Sunway Hotel, May 21, 2018; and Global AIDS Monitoring (GAM) Reporting</a:t>
            </a:r>
          </a:p>
        </p:txBody>
      </p:sp>
      <p:graphicFrame>
        <p:nvGraphicFramePr>
          <p:cNvPr id="7" name="Chart 6"/>
          <p:cNvGraphicFramePr>
            <a:graphicFrameLocks/>
          </p:cNvGraphicFramePr>
          <p:nvPr>
            <p:extLst>
              <p:ext uri="{D42A27DB-BD31-4B8C-83A1-F6EECF244321}">
                <p14:modId xmlns:p14="http://schemas.microsoft.com/office/powerpoint/2010/main" val="2180798680"/>
              </p:ext>
            </p:extLst>
          </p:nvPr>
        </p:nvGraphicFramePr>
        <p:xfrm>
          <a:off x="2324100" y="2209800"/>
          <a:ext cx="75438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737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HIV prevalence among people who inject drugs by age and gender, 2017</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TextBox 1"/>
          <p:cNvSpPr txBox="1"/>
          <p:nvPr/>
        </p:nvSpPr>
        <p:spPr>
          <a:xfrm>
            <a:off x="1" y="6478913"/>
            <a:ext cx="11203563" cy="281764"/>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latin typeface="Arial" pitchFamily="34" charset="0"/>
                <a:cs typeface="Arial" pitchFamily="34" charset="0"/>
              </a:rPr>
              <a:t>Mun</a:t>
            </a:r>
            <a:r>
              <a:rPr lang="en-US" sz="800" dirty="0">
                <a:latin typeface="Arial" pitchFamily="34" charset="0"/>
                <a:cs typeface="Arial" pitchFamily="34" charset="0"/>
              </a:rPr>
              <a:t> P., Yi S., and </a:t>
            </a:r>
            <a:r>
              <a:rPr lang="en-US" sz="800" dirty="0" err="1">
                <a:latin typeface="Arial" pitchFamily="34" charset="0"/>
                <a:cs typeface="Arial" pitchFamily="34" charset="0"/>
              </a:rPr>
              <a:t>Tuot</a:t>
            </a:r>
            <a:r>
              <a:rPr lang="en-US" sz="800" dirty="0">
                <a:latin typeface="Arial" pitchFamily="34" charset="0"/>
                <a:cs typeface="Arial" pitchFamily="34" charset="0"/>
              </a:rPr>
              <a:t> S. (2018). National Population Size Estimation, Integrated Biological and Behavioral Survey, and HCV among PWID and PWUD in Cambodia, 2017. Presentation at Sunway Hotel, May 21, 2018.</a:t>
            </a:r>
          </a:p>
        </p:txBody>
      </p:sp>
      <p:graphicFrame>
        <p:nvGraphicFramePr>
          <p:cNvPr id="9" name="Chart 8"/>
          <p:cNvGraphicFramePr>
            <a:graphicFrameLocks/>
          </p:cNvGraphicFramePr>
          <p:nvPr>
            <p:extLst>
              <p:ext uri="{D42A27DB-BD31-4B8C-83A1-F6EECF244321}">
                <p14:modId xmlns:p14="http://schemas.microsoft.com/office/powerpoint/2010/main" val="1208447647"/>
              </p:ext>
            </p:extLst>
          </p:nvPr>
        </p:nvGraphicFramePr>
        <p:xfrm>
          <a:off x="2438400" y="2133600"/>
          <a:ext cx="73152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874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a:latin typeface="Arial" pitchFamily="34" charset="0"/>
                <a:ea typeface="ＭＳ Ｐゴシック" pitchFamily="34" charset="-128"/>
                <a:cs typeface="Cordia New" pitchFamily="34" charset="-34"/>
              </a:rPr>
              <a:t>HIV prevalence among pregnant women, 1996-2014</a:t>
            </a:r>
            <a:br>
              <a:rPr lang="en-US">
                <a:latin typeface="Arial" pitchFamily="34" charset="0"/>
                <a:ea typeface="ＭＳ Ｐゴシック" pitchFamily="34" charset="-128"/>
                <a:cs typeface="Cordia New" pitchFamily="34" charset="-34"/>
              </a:rPr>
            </a:br>
            <a:endParaRPr lang="en-US" dirty="0">
              <a:latin typeface="Arial" pitchFamily="34" charset="0"/>
              <a:ea typeface="ＭＳ Ｐゴシック" pitchFamily="34" charset="-128"/>
              <a:cs typeface="Cordia New" pitchFamily="34" charset="-34"/>
            </a:endParaRP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smtClean="0">
                <a:solidFill>
                  <a:srgbClr val="898989"/>
                </a:solidFill>
              </a:rPr>
              <a:pPr eaLnBrk="1" hangingPunct="1"/>
              <a:t>16</a:t>
            </a:fld>
            <a:endParaRPr lang="th-TH" sz="1200">
              <a:solidFill>
                <a:srgbClr val="898989"/>
              </a:solidFill>
            </a:endParaRPr>
          </a:p>
        </p:txBody>
      </p:sp>
      <p:sp>
        <p:nvSpPr>
          <p:cNvPr id="46084" name="Text Box 96"/>
          <p:cNvSpPr txBox="1">
            <a:spLocks noChangeArrowheads="1"/>
          </p:cNvSpPr>
          <p:nvPr/>
        </p:nvSpPr>
        <p:spPr bwMode="auto">
          <a:xfrm>
            <a:off x="1" y="6477037"/>
            <a:ext cx="11203563"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 (NCHADS). (2015). National HSS among ANC and MSM 2014 (Dissemination Presentation by Dr. </a:t>
            </a:r>
            <a:r>
              <a:rPr lang="en-US" sz="800" dirty="0" err="1">
                <a:solidFill>
                  <a:prstClr val="black"/>
                </a:solidFill>
              </a:rPr>
              <a:t>Mun</a:t>
            </a:r>
            <a:r>
              <a:rPr lang="en-US" sz="800" dirty="0">
                <a:solidFill>
                  <a:prstClr val="black"/>
                </a:solidFill>
              </a:rPr>
              <a:t> </a:t>
            </a:r>
            <a:r>
              <a:rPr lang="en-US" sz="800" dirty="0" err="1">
                <a:solidFill>
                  <a:prstClr val="black"/>
                </a:solidFill>
              </a:rPr>
              <a:t>Phalkun</a:t>
            </a:r>
            <a:r>
              <a:rPr lang="en-US" sz="800" dirty="0">
                <a:solidFill>
                  <a:prstClr val="black"/>
                </a:solidFill>
              </a:rPr>
              <a:t>, Surveillance Unit, NCHADS, 04 August, 2015).</a:t>
            </a:r>
          </a:p>
        </p:txBody>
      </p:sp>
      <p:graphicFrame>
        <p:nvGraphicFramePr>
          <p:cNvPr id="7" name="Chart 6"/>
          <p:cNvGraphicFramePr>
            <a:graphicFrameLocks/>
          </p:cNvGraphicFramePr>
          <p:nvPr>
            <p:extLst>
              <p:ext uri="{D42A27DB-BD31-4B8C-83A1-F6EECF244321}">
                <p14:modId xmlns:p14="http://schemas.microsoft.com/office/powerpoint/2010/main" val="3443853396"/>
              </p:ext>
            </p:extLst>
          </p:nvPr>
        </p:nvGraphicFramePr>
        <p:xfrm>
          <a:off x="1752600" y="2194685"/>
          <a:ext cx="7924800" cy="3962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11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8600" y="1371600"/>
            <a:ext cx="8915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a:latin typeface="Arial" pitchFamily="34" charset="0"/>
                <a:ea typeface="ＭＳ Ｐゴシック" pitchFamily="34" charset="-128"/>
                <a:cs typeface="Cordia New" pitchFamily="34" charset="-34"/>
              </a:rPr>
              <a:t>HIV prevalence among pregnant women by province, 2014</a:t>
            </a:r>
            <a:endParaRPr lang="en-US" dirty="0">
              <a:latin typeface="Arial" pitchFamily="34" charset="0"/>
              <a:ea typeface="ＭＳ Ｐゴシック" pitchFamily="34" charset="-128"/>
              <a:cs typeface="Cordia New" pitchFamily="34" charset="-34"/>
            </a:endParaRPr>
          </a:p>
        </p:txBody>
      </p:sp>
      <p:sp>
        <p:nvSpPr>
          <p:cNvPr id="4608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5D9DD064-8729-4835-955B-7E439E915E3C}" type="slidenum">
              <a:rPr lang="th-TH" sz="1200" smtClean="0">
                <a:solidFill>
                  <a:srgbClr val="898989"/>
                </a:solidFill>
              </a:rPr>
              <a:pPr eaLnBrk="1" hangingPunct="1"/>
              <a:t>17</a:t>
            </a:fld>
            <a:endParaRPr lang="th-TH" sz="1200">
              <a:solidFill>
                <a:srgbClr val="898989"/>
              </a:solidFill>
            </a:endParaRPr>
          </a:p>
        </p:txBody>
      </p:sp>
      <p:sp>
        <p:nvSpPr>
          <p:cNvPr id="46084" name="Text Box 96"/>
          <p:cNvSpPr txBox="1">
            <a:spLocks noChangeArrowheads="1"/>
          </p:cNvSpPr>
          <p:nvPr/>
        </p:nvSpPr>
        <p:spPr bwMode="auto">
          <a:xfrm>
            <a:off x="152400" y="6477037"/>
            <a:ext cx="109728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800" dirty="0">
                <a:solidFill>
                  <a:prstClr val="black"/>
                </a:solidFill>
                <a:ea typeface="SimSun" pitchFamily="2" charset="-122"/>
              </a:rPr>
              <a:t>Source: </a:t>
            </a:r>
            <a:r>
              <a:rPr lang="en-US" sz="800" dirty="0">
                <a:solidFill>
                  <a:srgbClr val="000000"/>
                </a:solidFill>
                <a:ea typeface="SimSun" pitchFamily="2" charset="-122"/>
              </a:rPr>
              <a:t>Prepared by </a:t>
            </a:r>
            <a:r>
              <a:rPr lang="en-US" sz="800" dirty="0">
                <a:solidFill>
                  <a:srgbClr val="000000"/>
                </a:solidFill>
                <a:ea typeface="SimSun" pitchFamily="2" charset="-122"/>
                <a:hlinkClick r:id="rId3"/>
              </a:rPr>
              <a:t>www.aidsdatahub.org</a:t>
            </a:r>
            <a:r>
              <a:rPr lang="en-US" sz="800" dirty="0">
                <a:solidFill>
                  <a:srgbClr val="000000"/>
                </a:solidFill>
                <a:ea typeface="SimSun" pitchFamily="2" charset="-122"/>
              </a:rPr>
              <a:t>  based on </a:t>
            </a:r>
            <a:r>
              <a:rPr lang="en-US" sz="800" dirty="0">
                <a:solidFill>
                  <a:prstClr val="black"/>
                </a:solidFill>
              </a:rPr>
              <a:t>National Center for HIV/AIDS, Dermatology and STD (NCHADS). (2015). National HSS among ANC and MSM 2014 (Dissemination Presentation by Dr. </a:t>
            </a:r>
            <a:r>
              <a:rPr lang="en-US" sz="800" dirty="0" err="1">
                <a:solidFill>
                  <a:prstClr val="black"/>
                </a:solidFill>
              </a:rPr>
              <a:t>Mun</a:t>
            </a:r>
            <a:r>
              <a:rPr lang="en-US" sz="800" dirty="0">
                <a:solidFill>
                  <a:prstClr val="black"/>
                </a:solidFill>
              </a:rPr>
              <a:t> </a:t>
            </a:r>
            <a:r>
              <a:rPr lang="en-US" sz="800" dirty="0" err="1">
                <a:solidFill>
                  <a:prstClr val="black"/>
                </a:solidFill>
              </a:rPr>
              <a:t>Phalkun</a:t>
            </a:r>
            <a:r>
              <a:rPr lang="en-US" sz="800" dirty="0">
                <a:solidFill>
                  <a:prstClr val="black"/>
                </a:solidFill>
              </a:rPr>
              <a:t>, Surveillance Unit, NCHADS, 04 August, 2015).</a:t>
            </a:r>
          </a:p>
        </p:txBody>
      </p:sp>
      <p:graphicFrame>
        <p:nvGraphicFramePr>
          <p:cNvPr id="6" name="Chart 5"/>
          <p:cNvGraphicFramePr>
            <a:graphicFrameLocks/>
          </p:cNvGraphicFramePr>
          <p:nvPr>
            <p:extLst>
              <p:ext uri="{D42A27DB-BD31-4B8C-83A1-F6EECF244321}">
                <p14:modId xmlns:p14="http://schemas.microsoft.com/office/powerpoint/2010/main" val="48162482"/>
              </p:ext>
            </p:extLst>
          </p:nvPr>
        </p:nvGraphicFramePr>
        <p:xfrm>
          <a:off x="2133600" y="1875605"/>
          <a:ext cx="7467600" cy="46776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421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8816-E285-B7F8-2DB2-57872926EF04}"/>
              </a:ext>
            </a:extLst>
          </p:cNvPr>
          <p:cNvSpPr>
            <a:spLocks noGrp="1"/>
          </p:cNvSpPr>
          <p:nvPr>
            <p:ph type="title"/>
          </p:nvPr>
        </p:nvSpPr>
        <p:spPr>
          <a:xfrm>
            <a:off x="226477" y="1571612"/>
            <a:ext cx="11965523" cy="504000"/>
          </a:xfrm>
        </p:spPr>
        <p:txBody>
          <a:bodyPr/>
          <a:lstStyle/>
          <a:p>
            <a:r>
              <a:rPr lang="en-US" dirty="0"/>
              <a:t>Syphilis, Chlamydia and Gonorrhea prevalence among female entertainment workers, 2022 </a:t>
            </a:r>
          </a:p>
        </p:txBody>
      </p:sp>
      <p:sp>
        <p:nvSpPr>
          <p:cNvPr id="3" name="Slide Number Placeholder 2">
            <a:extLst>
              <a:ext uri="{FF2B5EF4-FFF2-40B4-BE49-F238E27FC236}">
                <a16:creationId xmlns:a16="http://schemas.microsoft.com/office/drawing/2014/main" id="{1698E476-80C1-B12C-A4AC-F6A9AC14F248}"/>
              </a:ext>
            </a:extLst>
          </p:cNvPr>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5E430DCE-A971-6DF2-3CF0-C5806E07C699}"/>
              </a:ext>
            </a:extLst>
          </p:cNvPr>
          <p:cNvGraphicFramePr>
            <a:graphicFrameLocks/>
          </p:cNvGraphicFramePr>
          <p:nvPr>
            <p:extLst>
              <p:ext uri="{D42A27DB-BD31-4B8C-83A1-F6EECF244321}">
                <p14:modId xmlns:p14="http://schemas.microsoft.com/office/powerpoint/2010/main" val="2691029261"/>
              </p:ext>
            </p:extLst>
          </p:nvPr>
        </p:nvGraphicFramePr>
        <p:xfrm>
          <a:off x="226476" y="2514600"/>
          <a:ext cx="11660723" cy="39813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5E27DA9-F355-DBD9-84CE-52208E3B5666}"/>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301323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83A7-48E5-B763-2D3B-5078CCB49781}"/>
              </a:ext>
            </a:extLst>
          </p:cNvPr>
          <p:cNvSpPr>
            <a:spLocks noGrp="1"/>
          </p:cNvSpPr>
          <p:nvPr>
            <p:ph type="title"/>
          </p:nvPr>
        </p:nvSpPr>
        <p:spPr>
          <a:xfrm>
            <a:off x="226477" y="1571612"/>
            <a:ext cx="11736923" cy="504000"/>
          </a:xfrm>
        </p:spPr>
        <p:txBody>
          <a:bodyPr/>
          <a:lstStyle/>
          <a:p>
            <a:r>
              <a:rPr lang="en-US" dirty="0"/>
              <a:t>Syphilis prevalence among female entertainment workers by age group, 2022</a:t>
            </a:r>
          </a:p>
        </p:txBody>
      </p:sp>
      <p:sp>
        <p:nvSpPr>
          <p:cNvPr id="3" name="Slide Number Placeholder 2">
            <a:extLst>
              <a:ext uri="{FF2B5EF4-FFF2-40B4-BE49-F238E27FC236}">
                <a16:creationId xmlns:a16="http://schemas.microsoft.com/office/drawing/2014/main" id="{83B1EE91-E235-EFFA-CCA8-F297A4B8474C}"/>
              </a:ext>
            </a:extLst>
          </p:cNvPr>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5" name="Chart 4">
            <a:extLst>
              <a:ext uri="{FF2B5EF4-FFF2-40B4-BE49-F238E27FC236}">
                <a16:creationId xmlns:a16="http://schemas.microsoft.com/office/drawing/2014/main" id="{89F81E4C-DE58-9089-50EA-CB95E744E58C}"/>
              </a:ext>
            </a:extLst>
          </p:cNvPr>
          <p:cNvGraphicFramePr>
            <a:graphicFrameLocks/>
          </p:cNvGraphicFramePr>
          <p:nvPr>
            <p:extLst>
              <p:ext uri="{D42A27DB-BD31-4B8C-83A1-F6EECF244321}">
                <p14:modId xmlns:p14="http://schemas.microsoft.com/office/powerpoint/2010/main" val="3564804411"/>
              </p:ext>
            </p:extLst>
          </p:nvPr>
        </p:nvGraphicFramePr>
        <p:xfrm>
          <a:off x="457200" y="2124889"/>
          <a:ext cx="11353800" cy="421247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3125A95-088E-136A-FB29-4509208B11BB}"/>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267930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smtClean="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515936" y="236220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rmAutofit/>
          </a:bodyPr>
          <a:lstStyle/>
          <a:p>
            <a:pPr fontAlgn="base">
              <a:spcAft>
                <a:spcPct val="0"/>
              </a:spcAft>
            </a:pPr>
            <a:r>
              <a:rPr lang="en-US">
                <a:latin typeface="Arial" pitchFamily="34" charset="0"/>
                <a:ea typeface="ＭＳ Ｐゴシック" pitchFamily="34" charset="-128"/>
                <a:cs typeface="Cordia New" pitchFamily="34" charset="-34"/>
                <a:hlinkClick r:id="rId2" action="ppaction://hlinksldjump"/>
              </a:rPr>
              <a:t>Basic socio-demographic indicators</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3" action="ppaction://hlinksldjump"/>
              </a:rPr>
              <a:t>HIV prevalence and epidemiological status </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4" action="ppaction://hlinksldjump"/>
              </a:rPr>
              <a:t>Risk behaviors</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5" action="ppaction://hlinksldjump"/>
              </a:rPr>
              <a:t>Vulnerability and HIV knowledge</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6" action="ppaction://hlinksldjump"/>
              </a:rPr>
              <a:t>HIV expenditure </a:t>
            </a:r>
            <a:endParaRPr lang="en-US">
              <a:latin typeface="Arial" pitchFamily="34" charset="0"/>
              <a:ea typeface="ＭＳ Ｐゴシック" pitchFamily="34" charset="-128"/>
              <a:cs typeface="Cordia New" pitchFamily="34" charset="-34"/>
            </a:endParaRPr>
          </a:p>
          <a:p>
            <a:pPr fontAlgn="base">
              <a:spcAft>
                <a:spcPct val="0"/>
              </a:spcAft>
            </a:pPr>
            <a:r>
              <a:rPr lang="en-US">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190499" y="16002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390820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2766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altLang="zh-CN" sz="5400">
                <a:cs typeface="Cordia New" pitchFamily="34" charset="-34"/>
              </a:rPr>
              <a:t>Risk behaviours</a:t>
            </a:r>
            <a:br>
              <a:rPr lang="zh-CN" altLang="en-US" sz="540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9856"/>
            <a:ext cx="11658600" cy="504000"/>
          </a:xfrm>
        </p:spPr>
        <p:txBody>
          <a:bodyPr/>
          <a:lstStyle/>
          <a:p>
            <a:r>
              <a:rPr lang="en-US" dirty="0"/>
              <a:t>Proportion of key populations who reported condom use at last sex, 2003-2022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0" y="6492875"/>
            <a:ext cx="9753600" cy="365125"/>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Surveys, Behavioral Surveillance Surveys, other behavioral survey reports and Global AIDS Monitoring </a:t>
            </a:r>
            <a:r>
              <a:rPr lang="en-GB" sz="800" dirty="0">
                <a:latin typeface="Arial" pitchFamily="34" charset="0"/>
                <a:cs typeface="Arial" pitchFamily="34" charset="0"/>
              </a:rPr>
              <a:t>(GAM) reporting</a:t>
            </a:r>
            <a:endParaRPr lang="en-GB" sz="800" dirty="0"/>
          </a:p>
          <a:p>
            <a:pPr algn="just"/>
            <a:endParaRPr lang="en-US" sz="800" dirty="0">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CB06E4D0-F895-64BD-0F2F-DBDB6C598661}"/>
              </a:ext>
            </a:extLst>
          </p:cNvPr>
          <p:cNvGraphicFramePr>
            <a:graphicFrameLocks/>
          </p:cNvGraphicFramePr>
          <p:nvPr>
            <p:extLst>
              <p:ext uri="{D42A27DB-BD31-4B8C-83A1-F6EECF244321}">
                <p14:modId xmlns:p14="http://schemas.microsoft.com/office/powerpoint/2010/main" val="4219389579"/>
              </p:ext>
            </p:extLst>
          </p:nvPr>
        </p:nvGraphicFramePr>
        <p:xfrm>
          <a:off x="609599" y="2514600"/>
          <a:ext cx="10972803" cy="35814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BFEE4520-8BB6-2D92-1C7B-9838028DDA2F}"/>
              </a:ext>
            </a:extLst>
          </p:cNvPr>
          <p:cNvCxnSpPr>
            <a:cxnSpLocks/>
          </p:cNvCxnSpPr>
          <p:nvPr/>
        </p:nvCxnSpPr>
        <p:spPr>
          <a:xfrm>
            <a:off x="1143000" y="2971800"/>
            <a:ext cx="10241280"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28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8D4F-B48D-A923-B8B4-5BCB8A29A4F6}"/>
              </a:ext>
            </a:extLst>
          </p:cNvPr>
          <p:cNvSpPr>
            <a:spLocks noGrp="1"/>
          </p:cNvSpPr>
          <p:nvPr>
            <p:ph type="title"/>
          </p:nvPr>
        </p:nvSpPr>
        <p:spPr>
          <a:xfrm>
            <a:off x="226477" y="1524000"/>
            <a:ext cx="11203563" cy="504000"/>
          </a:xfrm>
        </p:spPr>
        <p:txBody>
          <a:bodyPr/>
          <a:lstStyle/>
          <a:p>
            <a:r>
              <a:rPr lang="en-US" dirty="0"/>
              <a:t>Proportion of condom use at last sex with paying partner among female entertainment workers, 2022</a:t>
            </a:r>
          </a:p>
        </p:txBody>
      </p:sp>
      <p:sp>
        <p:nvSpPr>
          <p:cNvPr id="3" name="Slide Number Placeholder 2">
            <a:extLst>
              <a:ext uri="{FF2B5EF4-FFF2-40B4-BE49-F238E27FC236}">
                <a16:creationId xmlns:a16="http://schemas.microsoft.com/office/drawing/2014/main" id="{5C252FBA-97C9-2F3B-177B-4F3B3F395234}"/>
              </a:ext>
            </a:extLst>
          </p:cNvPr>
          <p:cNvSpPr>
            <a:spLocks noGrp="1"/>
          </p:cNvSpPr>
          <p:nvPr>
            <p:ph type="sldNum" sz="quarter" idx="10"/>
          </p:nvPr>
        </p:nvSpPr>
        <p:spPr/>
        <p:txBody>
          <a:bodyPr/>
          <a:lstStyle/>
          <a:p>
            <a:fld id="{1B052574-CDEA-4BBD-B2CD-610ED7EB691A}" type="slidenum">
              <a:rPr lang="th-TH" smtClean="0"/>
              <a:pPr/>
              <a:t>22</a:t>
            </a:fld>
            <a:endParaRPr lang="th-TH"/>
          </a:p>
        </p:txBody>
      </p:sp>
      <p:graphicFrame>
        <p:nvGraphicFramePr>
          <p:cNvPr id="6" name="Chart 5">
            <a:extLst>
              <a:ext uri="{FF2B5EF4-FFF2-40B4-BE49-F238E27FC236}">
                <a16:creationId xmlns:a16="http://schemas.microsoft.com/office/drawing/2014/main" id="{878F2CC8-73BF-49A9-9B07-2D9E99A3A8BA}"/>
              </a:ext>
            </a:extLst>
          </p:cNvPr>
          <p:cNvGraphicFramePr>
            <a:graphicFrameLocks/>
          </p:cNvGraphicFramePr>
          <p:nvPr>
            <p:extLst>
              <p:ext uri="{D42A27DB-BD31-4B8C-83A1-F6EECF244321}">
                <p14:modId xmlns:p14="http://schemas.microsoft.com/office/powerpoint/2010/main" val="4244706387"/>
              </p:ext>
            </p:extLst>
          </p:nvPr>
        </p:nvGraphicFramePr>
        <p:xfrm>
          <a:off x="457200" y="2438399"/>
          <a:ext cx="10972840" cy="39196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464CEE9-48B4-FBAB-D52D-06D1C786F04A}"/>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232002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0C14-F533-AC0C-D469-0CD4CD03005E}"/>
              </a:ext>
            </a:extLst>
          </p:cNvPr>
          <p:cNvSpPr>
            <a:spLocks noGrp="1"/>
          </p:cNvSpPr>
          <p:nvPr>
            <p:ph type="title"/>
          </p:nvPr>
        </p:nvSpPr>
        <p:spPr/>
        <p:txBody>
          <a:bodyPr/>
          <a:lstStyle/>
          <a:p>
            <a:r>
              <a:rPr lang="en-US" dirty="0"/>
              <a:t>Consistent condom use among men who have sex with men, 2010 and 2019</a:t>
            </a:r>
          </a:p>
        </p:txBody>
      </p:sp>
      <p:sp>
        <p:nvSpPr>
          <p:cNvPr id="3" name="Slide Number Placeholder 2">
            <a:extLst>
              <a:ext uri="{FF2B5EF4-FFF2-40B4-BE49-F238E27FC236}">
                <a16:creationId xmlns:a16="http://schemas.microsoft.com/office/drawing/2014/main" id="{1B4F3C7E-64C7-88D2-4AB0-E6FD8982AB40}"/>
              </a:ext>
            </a:extLst>
          </p:cNvPr>
          <p:cNvSpPr>
            <a:spLocks noGrp="1"/>
          </p:cNvSpPr>
          <p:nvPr>
            <p:ph type="sldNum" sz="quarter" idx="10"/>
          </p:nvPr>
        </p:nvSpPr>
        <p:spPr/>
        <p:txBody>
          <a:bodyPr/>
          <a:lstStyle/>
          <a:p>
            <a:fld id="{1B052574-CDEA-4BBD-B2CD-610ED7EB691A}" type="slidenum">
              <a:rPr lang="th-TH" smtClean="0"/>
              <a:pPr/>
              <a:t>23</a:t>
            </a:fld>
            <a:endParaRPr lang="th-TH"/>
          </a:p>
        </p:txBody>
      </p:sp>
      <p:graphicFrame>
        <p:nvGraphicFramePr>
          <p:cNvPr id="4" name="Chart 3">
            <a:extLst>
              <a:ext uri="{FF2B5EF4-FFF2-40B4-BE49-F238E27FC236}">
                <a16:creationId xmlns:a16="http://schemas.microsoft.com/office/drawing/2014/main" id="{F08F4E4B-8937-9C14-A49B-3A25D31FD874}"/>
              </a:ext>
            </a:extLst>
          </p:cNvPr>
          <p:cNvGraphicFramePr>
            <a:graphicFrameLocks/>
          </p:cNvGraphicFramePr>
          <p:nvPr>
            <p:extLst>
              <p:ext uri="{D42A27DB-BD31-4B8C-83A1-F6EECF244321}">
                <p14:modId xmlns:p14="http://schemas.microsoft.com/office/powerpoint/2010/main" val="3899202361"/>
              </p:ext>
            </p:extLst>
          </p:nvPr>
        </p:nvGraphicFramePr>
        <p:xfrm>
          <a:off x="2514600" y="2438401"/>
          <a:ext cx="6553200" cy="39196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5CB59AE-2493-A356-CCA8-83B0C86EB7AB}"/>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2020, Integrated HIV Bio-Behavioral Surveillance Survey (IBBS) among Men who have sex with men and Transgender women in Cambodia, 2019 </a:t>
            </a:r>
          </a:p>
        </p:txBody>
      </p:sp>
    </p:spTree>
    <p:extLst>
      <p:ext uri="{BB962C8B-B14F-4D97-AF65-F5344CB8AC3E}">
        <p14:creationId xmlns:p14="http://schemas.microsoft.com/office/powerpoint/2010/main" val="357651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0C14-F533-AC0C-D469-0CD4CD03005E}"/>
              </a:ext>
            </a:extLst>
          </p:cNvPr>
          <p:cNvSpPr>
            <a:spLocks noGrp="1"/>
          </p:cNvSpPr>
          <p:nvPr>
            <p:ph type="title"/>
          </p:nvPr>
        </p:nvSpPr>
        <p:spPr/>
        <p:txBody>
          <a:bodyPr/>
          <a:lstStyle/>
          <a:p>
            <a:r>
              <a:rPr lang="en-US" dirty="0"/>
              <a:t>Consistent condom use among transgender women, 2012 - 2019</a:t>
            </a:r>
          </a:p>
        </p:txBody>
      </p:sp>
      <p:sp>
        <p:nvSpPr>
          <p:cNvPr id="3" name="Slide Number Placeholder 2">
            <a:extLst>
              <a:ext uri="{FF2B5EF4-FFF2-40B4-BE49-F238E27FC236}">
                <a16:creationId xmlns:a16="http://schemas.microsoft.com/office/drawing/2014/main" id="{1B4F3C7E-64C7-88D2-4AB0-E6FD8982AB40}"/>
              </a:ext>
            </a:extLst>
          </p:cNvPr>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1B052574-CDEA-4BBD-B2CD-610ED7EB691A}"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0652"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graphicFrame>
        <p:nvGraphicFramePr>
          <p:cNvPr id="5" name="Chart 4">
            <a:extLst>
              <a:ext uri="{FF2B5EF4-FFF2-40B4-BE49-F238E27FC236}">
                <a16:creationId xmlns:a16="http://schemas.microsoft.com/office/drawing/2014/main" id="{CDACF0D1-BEAF-643E-20AE-1E4C0DB5EA15}"/>
              </a:ext>
            </a:extLst>
          </p:cNvPr>
          <p:cNvGraphicFramePr>
            <a:graphicFrameLocks/>
          </p:cNvGraphicFramePr>
          <p:nvPr>
            <p:extLst>
              <p:ext uri="{D42A27DB-BD31-4B8C-83A1-F6EECF244321}">
                <p14:modId xmlns:p14="http://schemas.microsoft.com/office/powerpoint/2010/main" val="1574016714"/>
              </p:ext>
            </p:extLst>
          </p:nvPr>
        </p:nvGraphicFramePr>
        <p:xfrm>
          <a:off x="2514600" y="2362200"/>
          <a:ext cx="6096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17D56F3-90CA-61D9-7B5E-3A693AEAB56D}"/>
              </a:ext>
            </a:extLst>
          </p:cNvPr>
          <p:cNvSpPr txBox="1"/>
          <p:nvPr/>
        </p:nvSpPr>
        <p:spPr>
          <a:xfrm>
            <a:off x="226477" y="6457890"/>
            <a:ext cx="10632026" cy="400110"/>
          </a:xfrm>
          <a:prstGeom prst="rect">
            <a:avLst/>
          </a:prstGeom>
          <a:noFill/>
        </p:spPr>
        <p:txBody>
          <a:bodyPr wrap="square">
            <a:spAutoFit/>
          </a:bodyPr>
          <a:lstStyle/>
          <a:p>
            <a:r>
              <a:rPr lang="en-US" sz="1000" kern="0" dirty="0">
                <a:solidFill>
                  <a:sysClr val="windowText" lastClr="000000"/>
                </a:solidFill>
                <a:latin typeface="Arial Nova" panose="020B0504020202020204" pitchFamily="34" charset="0"/>
                <a:cs typeface="Arial" pitchFamily="34" charset="0"/>
                <a:sym typeface="Calibri"/>
              </a:rPr>
              <a:t>Source: Prepared by  </a:t>
            </a:r>
            <a:r>
              <a:rPr lang="en-US" sz="1000" kern="0" dirty="0">
                <a:solidFill>
                  <a:sysClr val="windowText" lastClr="000000"/>
                </a:solidFill>
                <a:latin typeface="Arial Nova" panose="020B0504020202020204" pitchFamily="34" charset="0"/>
                <a:cs typeface="Arial" pitchFamily="34" charset="0"/>
                <a:sym typeface="Calibri"/>
                <a:hlinkClick r:id="rId3"/>
              </a:rPr>
              <a:t>www.aidsdatahub.org</a:t>
            </a:r>
            <a:r>
              <a:rPr lang="en-US" sz="1000" kern="0" dirty="0">
                <a:solidFill>
                  <a:sysClr val="windowText" lastClr="000000"/>
                </a:solidFill>
                <a:latin typeface="Arial Nova" panose="020B0504020202020204" pitchFamily="34" charset="0"/>
                <a:cs typeface="Arial" pitchFamily="34" charset="0"/>
                <a:sym typeface="Calibri"/>
              </a:rPr>
              <a:t> based on </a:t>
            </a:r>
            <a:r>
              <a:rPr lang="en-US" sz="1000" dirty="0">
                <a:latin typeface="Arial Nova" panose="020B0504020202020204" pitchFamily="34" charset="0"/>
              </a:rPr>
              <a:t>National Center for HIV/AIDS, Dermatology and STD (NCHADS) 2020, Integrated HIV Bio-Behavioral Surveillance Survey (IBBS) among Men who have sex with men and Transgender women in Cambodia, 2019 </a:t>
            </a:r>
          </a:p>
        </p:txBody>
      </p:sp>
    </p:spTree>
    <p:extLst>
      <p:ext uri="{BB962C8B-B14F-4D97-AF65-F5344CB8AC3E}">
        <p14:creationId xmlns:p14="http://schemas.microsoft.com/office/powerpoint/2010/main" val="286781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734800" cy="504000"/>
          </a:xfrm>
        </p:spPr>
        <p:txBody>
          <a:bodyPr/>
          <a:lstStyle/>
          <a:p>
            <a:r>
              <a:rPr lang="en-US" dirty="0"/>
              <a:t>Proportion of PWID who reported their sexual activities and consistent </a:t>
            </a:r>
            <a:br>
              <a:rPr lang="en-US" dirty="0"/>
            </a:br>
            <a:r>
              <a:rPr lang="en-US" dirty="0"/>
              <a:t>condom use by partner type in the last 3 months, 2017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0" y="6477003"/>
            <a:ext cx="11201400" cy="494096"/>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t>Mun</a:t>
            </a:r>
            <a:r>
              <a:rPr lang="en-US" sz="800" dirty="0"/>
              <a:t> P., Yi S., and </a:t>
            </a:r>
            <a:r>
              <a:rPr lang="en-US" sz="800" dirty="0" err="1"/>
              <a:t>Tuot</a:t>
            </a:r>
            <a:r>
              <a:rPr lang="en-US" sz="800" dirty="0"/>
              <a:t> S. (2018). National Population Size Estimation, Integrated Biological and Behavioral Survey, and HCV among PWID and PWUD in Cambodia, 2017. Presentation at Sunway Hotel, May 21, 2018.</a:t>
            </a:r>
          </a:p>
        </p:txBody>
      </p:sp>
      <p:graphicFrame>
        <p:nvGraphicFramePr>
          <p:cNvPr id="6" name="Chart 5"/>
          <p:cNvGraphicFramePr>
            <a:graphicFrameLocks/>
          </p:cNvGraphicFramePr>
          <p:nvPr>
            <p:extLst>
              <p:ext uri="{D42A27DB-BD31-4B8C-83A1-F6EECF244321}">
                <p14:modId xmlns:p14="http://schemas.microsoft.com/office/powerpoint/2010/main" val="1369254839"/>
              </p:ext>
            </p:extLst>
          </p:nvPr>
        </p:nvGraphicFramePr>
        <p:xfrm>
          <a:off x="2438400" y="2743200"/>
          <a:ext cx="70866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6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5400"/>
              <a:t>Vulnerability and HIV knowledge</a:t>
            </a:r>
            <a:br>
              <a:rPr lang="en-US" altLang="zh-CN" sz="5400"/>
            </a:br>
            <a:br>
              <a:rPr lang="zh-CN" altLang="en-US" sz="5400"/>
            </a:br>
            <a:r>
              <a:rPr lang="zh-CN" altLang="en-US" sz="5400"/>
              <a:t> </a:t>
            </a:r>
            <a:endParaRPr lang="en-US" dirty="0"/>
          </a:p>
        </p:txBody>
      </p:sp>
    </p:spTree>
    <p:extLst>
      <p:ext uri="{BB962C8B-B14F-4D97-AF65-F5344CB8AC3E}">
        <p14:creationId xmlns:p14="http://schemas.microsoft.com/office/powerpoint/2010/main" val="37207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5019-45BD-773A-C3FF-9269B2A4AF65}"/>
              </a:ext>
            </a:extLst>
          </p:cNvPr>
          <p:cNvSpPr>
            <a:spLocks noGrp="1"/>
          </p:cNvSpPr>
          <p:nvPr>
            <p:ph type="title"/>
          </p:nvPr>
        </p:nvSpPr>
        <p:spPr>
          <a:xfrm>
            <a:off x="228600" y="1324784"/>
            <a:ext cx="11963400" cy="504000"/>
          </a:xfrm>
        </p:spPr>
        <p:txBody>
          <a:bodyPr/>
          <a:lstStyle/>
          <a:p>
            <a:r>
              <a:rPr lang="en-US" dirty="0"/>
              <a:t>Knowledge on HIV prevention and treatment among female entertainment workers, 2022</a:t>
            </a:r>
          </a:p>
        </p:txBody>
      </p:sp>
      <p:graphicFrame>
        <p:nvGraphicFramePr>
          <p:cNvPr id="8" name="Table 7">
            <a:extLst>
              <a:ext uri="{FF2B5EF4-FFF2-40B4-BE49-F238E27FC236}">
                <a16:creationId xmlns:a16="http://schemas.microsoft.com/office/drawing/2014/main" id="{69BD9156-DDCC-F4C0-0C44-1CD625F4A2EA}"/>
              </a:ext>
            </a:extLst>
          </p:cNvPr>
          <p:cNvGraphicFramePr>
            <a:graphicFrameLocks noGrp="1"/>
          </p:cNvGraphicFramePr>
          <p:nvPr>
            <p:extLst>
              <p:ext uri="{D42A27DB-BD31-4B8C-83A1-F6EECF244321}">
                <p14:modId xmlns:p14="http://schemas.microsoft.com/office/powerpoint/2010/main" val="1054059827"/>
              </p:ext>
            </p:extLst>
          </p:nvPr>
        </p:nvGraphicFramePr>
        <p:xfrm>
          <a:off x="6643466" y="4800600"/>
          <a:ext cx="2133600" cy="1657350"/>
        </p:xfrm>
        <a:graphic>
          <a:graphicData uri="http://schemas.openxmlformats.org/drawingml/2006/table">
            <a:tbl>
              <a:tblPr/>
              <a:tblGrid>
                <a:gridCol w="487680">
                  <a:extLst>
                    <a:ext uri="{9D8B030D-6E8A-4147-A177-3AD203B41FA5}">
                      <a16:colId xmlns:a16="http://schemas.microsoft.com/office/drawing/2014/main" val="2529247405"/>
                    </a:ext>
                  </a:extLst>
                </a:gridCol>
                <a:gridCol w="1645920">
                  <a:extLst>
                    <a:ext uri="{9D8B030D-6E8A-4147-A177-3AD203B41FA5}">
                      <a16:colId xmlns:a16="http://schemas.microsoft.com/office/drawing/2014/main" val="594523537"/>
                    </a:ext>
                  </a:extLst>
                </a:gridCol>
              </a:tblGrid>
              <a:tr h="184150">
                <a:tc>
                  <a:txBody>
                    <a:bodyPr/>
                    <a:lstStyle/>
                    <a:p>
                      <a:pPr algn="l" fontAlgn="b"/>
                      <a:r>
                        <a:rPr lang="en-US" sz="1100" b="0" i="0" u="none" strike="noStrike">
                          <a:solidFill>
                            <a:srgbClr val="000000"/>
                          </a:solidFill>
                          <a:effectLst/>
                          <a:latin typeface="Arial Nova" panose="020B0504020202020204" pitchFamily="34" charset="0"/>
                        </a:rPr>
                        <a:t>BMC</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Banteay Meanchey</a:t>
                      </a:r>
                    </a:p>
                  </a:txBody>
                  <a:tcPr marL="0" marR="0" marT="0" marB="0" anchor="b">
                    <a:lnL>
                      <a:noFill/>
                    </a:lnL>
                    <a:lnR>
                      <a:noFill/>
                    </a:lnR>
                    <a:lnT>
                      <a:noFill/>
                    </a:lnT>
                    <a:lnB>
                      <a:noFill/>
                    </a:lnB>
                  </a:tcPr>
                </a:tc>
                <a:extLst>
                  <a:ext uri="{0D108BD9-81ED-4DB2-BD59-A6C34878D82A}">
                    <a16:rowId xmlns:a16="http://schemas.microsoft.com/office/drawing/2014/main" val="2859010729"/>
                  </a:ext>
                </a:extLst>
              </a:tr>
              <a:tr h="184150">
                <a:tc>
                  <a:txBody>
                    <a:bodyPr/>
                    <a:lstStyle/>
                    <a:p>
                      <a:pPr algn="l" fontAlgn="b"/>
                      <a:r>
                        <a:rPr lang="en-US" sz="1100" b="0" i="0" u="none" strike="noStrike">
                          <a:solidFill>
                            <a:srgbClr val="000000"/>
                          </a:solidFill>
                          <a:effectLst/>
                          <a:latin typeface="Arial Nova" panose="020B0504020202020204" pitchFamily="34" charset="0"/>
                        </a:rPr>
                        <a:t>BTB</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Battambang</a:t>
                      </a:r>
                    </a:p>
                  </a:txBody>
                  <a:tcPr marL="0" marR="0" marT="0" marB="0" anchor="b">
                    <a:lnL>
                      <a:noFill/>
                    </a:lnL>
                    <a:lnR>
                      <a:noFill/>
                    </a:lnR>
                    <a:lnT>
                      <a:noFill/>
                    </a:lnT>
                    <a:lnB>
                      <a:noFill/>
                    </a:lnB>
                  </a:tcPr>
                </a:tc>
                <a:extLst>
                  <a:ext uri="{0D108BD9-81ED-4DB2-BD59-A6C34878D82A}">
                    <a16:rowId xmlns:a16="http://schemas.microsoft.com/office/drawing/2014/main" val="330022685"/>
                  </a:ext>
                </a:extLst>
              </a:tr>
              <a:tr h="184150">
                <a:tc>
                  <a:txBody>
                    <a:bodyPr/>
                    <a:lstStyle/>
                    <a:p>
                      <a:pPr algn="l" fontAlgn="b"/>
                      <a:r>
                        <a:rPr lang="en-US" sz="1100" b="0" i="0" u="none" strike="noStrike">
                          <a:solidFill>
                            <a:srgbClr val="000000"/>
                          </a:solidFill>
                          <a:effectLst/>
                          <a:latin typeface="Arial Nova" panose="020B0504020202020204" pitchFamily="34" charset="0"/>
                        </a:rPr>
                        <a:t>KCN</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Kampong Chhnang</a:t>
                      </a:r>
                    </a:p>
                  </a:txBody>
                  <a:tcPr marL="0" marR="0" marT="0" marB="0" anchor="b">
                    <a:lnL>
                      <a:noFill/>
                    </a:lnL>
                    <a:lnR>
                      <a:noFill/>
                    </a:lnR>
                    <a:lnT>
                      <a:noFill/>
                    </a:lnT>
                    <a:lnB>
                      <a:noFill/>
                    </a:lnB>
                  </a:tcPr>
                </a:tc>
                <a:extLst>
                  <a:ext uri="{0D108BD9-81ED-4DB2-BD59-A6C34878D82A}">
                    <a16:rowId xmlns:a16="http://schemas.microsoft.com/office/drawing/2014/main" val="1623841666"/>
                  </a:ext>
                </a:extLst>
              </a:tr>
              <a:tr h="184150">
                <a:tc>
                  <a:txBody>
                    <a:bodyPr/>
                    <a:lstStyle/>
                    <a:p>
                      <a:pPr algn="l" fontAlgn="b"/>
                      <a:r>
                        <a:rPr lang="en-US" sz="1100" b="0" i="0" u="none" strike="noStrike">
                          <a:solidFill>
                            <a:srgbClr val="000000"/>
                          </a:solidFill>
                          <a:effectLst/>
                          <a:latin typeface="Arial Nova" panose="020B0504020202020204" pitchFamily="34" charset="0"/>
                        </a:rPr>
                        <a:t>KCM</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Kampong Cham</a:t>
                      </a:r>
                    </a:p>
                  </a:txBody>
                  <a:tcPr marL="0" marR="0" marT="0" marB="0" anchor="b">
                    <a:lnL>
                      <a:noFill/>
                    </a:lnL>
                    <a:lnR>
                      <a:noFill/>
                    </a:lnR>
                    <a:lnT>
                      <a:noFill/>
                    </a:lnT>
                    <a:lnB>
                      <a:noFill/>
                    </a:lnB>
                  </a:tcPr>
                </a:tc>
                <a:extLst>
                  <a:ext uri="{0D108BD9-81ED-4DB2-BD59-A6C34878D82A}">
                    <a16:rowId xmlns:a16="http://schemas.microsoft.com/office/drawing/2014/main" val="163524679"/>
                  </a:ext>
                </a:extLst>
              </a:tr>
              <a:tr h="184150">
                <a:tc>
                  <a:txBody>
                    <a:bodyPr/>
                    <a:lstStyle/>
                    <a:p>
                      <a:pPr algn="l" fontAlgn="b"/>
                      <a:r>
                        <a:rPr lang="en-US" sz="1100" b="0" i="0" u="none" strike="noStrike">
                          <a:solidFill>
                            <a:srgbClr val="000000"/>
                          </a:solidFill>
                          <a:effectLst/>
                          <a:latin typeface="Arial Nova" panose="020B0504020202020204" pitchFamily="34" charset="0"/>
                        </a:rPr>
                        <a:t>KTH</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Nova" panose="020B0504020202020204" pitchFamily="34" charset="0"/>
                        </a:rPr>
                        <a:t>Kampong Thom</a:t>
                      </a:r>
                    </a:p>
                  </a:txBody>
                  <a:tcPr marL="0" marR="0" marT="0" marB="0" anchor="b">
                    <a:lnL>
                      <a:noFill/>
                    </a:lnL>
                    <a:lnR>
                      <a:noFill/>
                    </a:lnR>
                    <a:lnT>
                      <a:noFill/>
                    </a:lnT>
                    <a:lnB>
                      <a:noFill/>
                    </a:lnB>
                  </a:tcPr>
                </a:tc>
                <a:extLst>
                  <a:ext uri="{0D108BD9-81ED-4DB2-BD59-A6C34878D82A}">
                    <a16:rowId xmlns:a16="http://schemas.microsoft.com/office/drawing/2014/main" val="3949517425"/>
                  </a:ext>
                </a:extLst>
              </a:tr>
              <a:tr h="184150">
                <a:tc>
                  <a:txBody>
                    <a:bodyPr/>
                    <a:lstStyle/>
                    <a:p>
                      <a:pPr algn="l" fontAlgn="b"/>
                      <a:r>
                        <a:rPr lang="en-US" sz="1100" b="0" i="0" u="none" strike="noStrike">
                          <a:solidFill>
                            <a:srgbClr val="000000"/>
                          </a:solidFill>
                          <a:effectLst/>
                          <a:latin typeface="Arial Nova" panose="020B0504020202020204" pitchFamily="34" charset="0"/>
                        </a:rPr>
                        <a:t>PNP</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Phnom Penh</a:t>
                      </a:r>
                    </a:p>
                  </a:txBody>
                  <a:tcPr marL="0" marR="0" marT="0" marB="0" anchor="b">
                    <a:lnL>
                      <a:noFill/>
                    </a:lnL>
                    <a:lnR>
                      <a:noFill/>
                    </a:lnR>
                    <a:lnT>
                      <a:noFill/>
                    </a:lnT>
                    <a:lnB>
                      <a:noFill/>
                    </a:lnB>
                  </a:tcPr>
                </a:tc>
                <a:extLst>
                  <a:ext uri="{0D108BD9-81ED-4DB2-BD59-A6C34878D82A}">
                    <a16:rowId xmlns:a16="http://schemas.microsoft.com/office/drawing/2014/main" val="959576429"/>
                  </a:ext>
                </a:extLst>
              </a:tr>
              <a:tr h="184150">
                <a:tc>
                  <a:txBody>
                    <a:bodyPr/>
                    <a:lstStyle/>
                    <a:p>
                      <a:pPr algn="l" fontAlgn="b"/>
                      <a:r>
                        <a:rPr lang="en-US" sz="1100" b="0" i="0" u="none" strike="noStrike">
                          <a:solidFill>
                            <a:srgbClr val="000000"/>
                          </a:solidFill>
                          <a:effectLst/>
                          <a:latin typeface="Arial Nova" panose="020B0504020202020204" pitchFamily="34" charset="0"/>
                        </a:rPr>
                        <a:t>SHV</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Preah Sihanouk</a:t>
                      </a:r>
                    </a:p>
                  </a:txBody>
                  <a:tcPr marL="0" marR="0" marT="0" marB="0" anchor="b">
                    <a:lnL>
                      <a:noFill/>
                    </a:lnL>
                    <a:lnR>
                      <a:noFill/>
                    </a:lnR>
                    <a:lnT>
                      <a:noFill/>
                    </a:lnT>
                    <a:lnB>
                      <a:noFill/>
                    </a:lnB>
                  </a:tcPr>
                </a:tc>
                <a:extLst>
                  <a:ext uri="{0D108BD9-81ED-4DB2-BD59-A6C34878D82A}">
                    <a16:rowId xmlns:a16="http://schemas.microsoft.com/office/drawing/2014/main" val="4273173503"/>
                  </a:ext>
                </a:extLst>
              </a:tr>
              <a:tr h="184150">
                <a:tc>
                  <a:txBody>
                    <a:bodyPr/>
                    <a:lstStyle/>
                    <a:p>
                      <a:pPr algn="l" fontAlgn="b"/>
                      <a:r>
                        <a:rPr lang="en-US" sz="1100" b="0" i="0" u="none" strike="noStrike">
                          <a:solidFill>
                            <a:srgbClr val="000000"/>
                          </a:solidFill>
                          <a:effectLst/>
                          <a:latin typeface="Arial Nova" panose="020B0504020202020204" pitchFamily="34" charset="0"/>
                        </a:rPr>
                        <a:t>RTK</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Nova" panose="020B0504020202020204" pitchFamily="34" charset="0"/>
                        </a:rPr>
                        <a:t>Ratanak kiri</a:t>
                      </a:r>
                    </a:p>
                  </a:txBody>
                  <a:tcPr marL="0" marR="0" marT="0" marB="0" anchor="b">
                    <a:lnL>
                      <a:noFill/>
                    </a:lnL>
                    <a:lnR>
                      <a:noFill/>
                    </a:lnR>
                    <a:lnT>
                      <a:noFill/>
                    </a:lnT>
                    <a:lnB>
                      <a:noFill/>
                    </a:lnB>
                  </a:tcPr>
                </a:tc>
                <a:extLst>
                  <a:ext uri="{0D108BD9-81ED-4DB2-BD59-A6C34878D82A}">
                    <a16:rowId xmlns:a16="http://schemas.microsoft.com/office/drawing/2014/main" val="4127410371"/>
                  </a:ext>
                </a:extLst>
              </a:tr>
              <a:tr h="184150">
                <a:tc>
                  <a:txBody>
                    <a:bodyPr/>
                    <a:lstStyle/>
                    <a:p>
                      <a:pPr algn="l" fontAlgn="b"/>
                      <a:r>
                        <a:rPr lang="en-US" sz="1100" b="0" i="0" u="none" strike="noStrike">
                          <a:solidFill>
                            <a:srgbClr val="000000"/>
                          </a:solidFill>
                          <a:effectLst/>
                          <a:latin typeface="Arial Nova" panose="020B0504020202020204" pitchFamily="34" charset="0"/>
                        </a:rPr>
                        <a:t>SRP</a:t>
                      </a:r>
                    </a:p>
                  </a:txBody>
                  <a:tcPr marL="0" marR="0" marT="0" marB="0" anchor="b">
                    <a:lnL>
                      <a:noFill/>
                    </a:lnL>
                    <a:lnR>
                      <a:noFill/>
                    </a:lnR>
                    <a:lnT>
                      <a:noFill/>
                    </a:lnT>
                    <a:lnB>
                      <a:noFill/>
                    </a:lnB>
                  </a:tcPr>
                </a:tc>
                <a:tc>
                  <a:txBody>
                    <a:bodyPr/>
                    <a:lstStyle/>
                    <a:p>
                      <a:pPr algn="l" fontAlgn="b"/>
                      <a:r>
                        <a:rPr lang="en-US" sz="1100" b="0" i="0" u="none" strike="noStrike" dirty="0" err="1">
                          <a:solidFill>
                            <a:srgbClr val="000000"/>
                          </a:solidFill>
                          <a:effectLst/>
                          <a:latin typeface="Arial Nova" panose="020B0504020202020204" pitchFamily="34" charset="0"/>
                        </a:rPr>
                        <a:t>Siem</a:t>
                      </a:r>
                      <a:r>
                        <a:rPr lang="en-US" sz="1100" b="0" i="0" u="none" strike="noStrike" dirty="0">
                          <a:solidFill>
                            <a:srgbClr val="000000"/>
                          </a:solidFill>
                          <a:effectLst/>
                          <a:latin typeface="Arial Nova" panose="020B0504020202020204" pitchFamily="34" charset="0"/>
                        </a:rPr>
                        <a:t> Reap</a:t>
                      </a:r>
                    </a:p>
                  </a:txBody>
                  <a:tcPr marL="0" marR="0" marT="0" marB="0" anchor="b">
                    <a:lnL>
                      <a:noFill/>
                    </a:lnL>
                    <a:lnR>
                      <a:noFill/>
                    </a:lnR>
                    <a:lnT>
                      <a:noFill/>
                    </a:lnT>
                    <a:lnB>
                      <a:noFill/>
                    </a:lnB>
                  </a:tcPr>
                </a:tc>
                <a:extLst>
                  <a:ext uri="{0D108BD9-81ED-4DB2-BD59-A6C34878D82A}">
                    <a16:rowId xmlns:a16="http://schemas.microsoft.com/office/drawing/2014/main" val="1249584970"/>
                  </a:ext>
                </a:extLst>
              </a:tr>
            </a:tbl>
          </a:graphicData>
        </a:graphic>
      </p:graphicFrame>
      <p:grpSp>
        <p:nvGrpSpPr>
          <p:cNvPr id="13" name="Group 12">
            <a:extLst>
              <a:ext uri="{FF2B5EF4-FFF2-40B4-BE49-F238E27FC236}">
                <a16:creationId xmlns:a16="http://schemas.microsoft.com/office/drawing/2014/main" id="{8D4FD27F-3CBC-5B23-AD9D-C259CEB6D7E4}"/>
              </a:ext>
            </a:extLst>
          </p:cNvPr>
          <p:cNvGrpSpPr/>
          <p:nvPr/>
        </p:nvGrpSpPr>
        <p:grpSpPr>
          <a:xfrm>
            <a:off x="457200" y="2136202"/>
            <a:ext cx="11681536" cy="4721798"/>
            <a:chOff x="457200" y="1981200"/>
            <a:chExt cx="11681536" cy="4721798"/>
          </a:xfrm>
        </p:grpSpPr>
        <p:graphicFrame>
          <p:nvGraphicFramePr>
            <p:cNvPr id="5" name="Chart 4">
              <a:extLst>
                <a:ext uri="{FF2B5EF4-FFF2-40B4-BE49-F238E27FC236}">
                  <a16:creationId xmlns:a16="http://schemas.microsoft.com/office/drawing/2014/main" id="{4444CDBA-A551-3531-95E3-BE214B5DB5AD}"/>
                </a:ext>
              </a:extLst>
            </p:cNvPr>
            <p:cNvGraphicFramePr/>
            <p:nvPr>
              <p:extLst>
                <p:ext uri="{D42A27DB-BD31-4B8C-83A1-F6EECF244321}">
                  <p14:modId xmlns:p14="http://schemas.microsoft.com/office/powerpoint/2010/main" val="484301953"/>
                </p:ext>
              </p:extLst>
            </p:nvPr>
          </p:nvGraphicFramePr>
          <p:xfrm>
            <a:off x="516933" y="4361149"/>
            <a:ext cx="5458268" cy="2341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7487C2C-5E03-A816-5B07-0EE83391514F}"/>
                </a:ext>
              </a:extLst>
            </p:cNvPr>
            <p:cNvGraphicFramePr/>
            <p:nvPr>
              <p:extLst>
                <p:ext uri="{D42A27DB-BD31-4B8C-83A1-F6EECF244321}">
                  <p14:modId xmlns:p14="http://schemas.microsoft.com/office/powerpoint/2010/main" val="2337663142"/>
                </p:ext>
              </p:extLst>
            </p:nvPr>
          </p:nvGraphicFramePr>
          <p:xfrm>
            <a:off x="6047933" y="2095500"/>
            <a:ext cx="5458267"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9A6A6EA-9C93-6C8B-F46F-A1D8E1A94EFF}"/>
                </a:ext>
              </a:extLst>
            </p:cNvPr>
            <p:cNvGraphicFramePr/>
            <p:nvPr>
              <p:extLst>
                <p:ext uri="{D42A27DB-BD31-4B8C-83A1-F6EECF244321}">
                  <p14:modId xmlns:p14="http://schemas.microsoft.com/office/powerpoint/2010/main" val="2745798747"/>
                </p:ext>
              </p:extLst>
            </p:nvPr>
          </p:nvGraphicFramePr>
          <p:xfrm>
            <a:off x="457200" y="2019300"/>
            <a:ext cx="5518001" cy="23418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B88A863-0CD1-EDE0-A0F5-C3E100D2E47B}"/>
                </a:ext>
              </a:extLst>
            </p:cNvPr>
            <p:cNvSpPr txBox="1"/>
            <p:nvPr/>
          </p:nvSpPr>
          <p:spPr>
            <a:xfrm>
              <a:off x="564189" y="1981200"/>
              <a:ext cx="5317532" cy="523220"/>
            </a:xfrm>
            <a:prstGeom prst="rect">
              <a:avLst/>
            </a:prstGeom>
            <a:noFill/>
          </p:spPr>
          <p:txBody>
            <a:bodyPr wrap="square">
              <a:spAutoFit/>
            </a:bodyPr>
            <a:lstStyle/>
            <a:p>
              <a:pPr algn="ctr"/>
              <a:r>
                <a:rPr lang="en-US" sz="1400" dirty="0">
                  <a:latin typeface="Arial Nova" panose="020B0504020202020204" pitchFamily="34" charset="0"/>
                </a:rPr>
                <a:t>Correct and </a:t>
              </a:r>
              <a:r>
                <a:rPr lang="en-US" sz="1400" dirty="0">
                  <a:solidFill>
                    <a:sysClr val="windowText" lastClr="000000"/>
                  </a:solidFill>
                  <a:latin typeface="Arial Nova" panose="020B0504020202020204" pitchFamily="34" charset="0"/>
                  <a:cs typeface="Calibri" panose="020F0502020204030204" pitchFamily="34" charset="0"/>
                </a:rPr>
                <a:t>systematic</a:t>
              </a:r>
              <a:r>
                <a:rPr lang="en-US" sz="1400" dirty="0">
                  <a:latin typeface="Arial Nova" panose="020B0504020202020204" pitchFamily="34" charset="0"/>
                </a:rPr>
                <a:t> use of condoms during sexual intercourse can prevent HIV/AIDS transmission</a:t>
              </a:r>
            </a:p>
          </p:txBody>
        </p:sp>
        <p:sp>
          <p:nvSpPr>
            <p:cNvPr id="12" name="TextBox 11">
              <a:extLst>
                <a:ext uri="{FF2B5EF4-FFF2-40B4-BE49-F238E27FC236}">
                  <a16:creationId xmlns:a16="http://schemas.microsoft.com/office/drawing/2014/main" id="{5E89BB5C-BA81-B126-4853-AE671E0074F1}"/>
                </a:ext>
              </a:extLst>
            </p:cNvPr>
            <p:cNvSpPr txBox="1"/>
            <p:nvPr/>
          </p:nvSpPr>
          <p:spPr>
            <a:xfrm>
              <a:off x="6044468" y="1984664"/>
              <a:ext cx="6094268" cy="307777"/>
            </a:xfrm>
            <a:prstGeom prst="rect">
              <a:avLst/>
            </a:prstGeom>
            <a:noFill/>
          </p:spPr>
          <p:txBody>
            <a:bodyPr wrap="square">
              <a:spAutoFit/>
            </a:bodyPr>
            <a:lstStyle>
              <a:defPPr>
                <a:defRPr lang="en-US"/>
              </a:defPPr>
              <a:lvl1pPr algn="ctr">
                <a:defRPr sz="1400">
                  <a:latin typeface="Arial Nova" panose="020B0504020202020204" pitchFamily="34" charset="0"/>
                </a:defRPr>
              </a:lvl1pPr>
            </a:lstStyle>
            <a:p>
              <a:r>
                <a:rPr lang="en-US" dirty="0"/>
                <a:t>Regular ARV treatment can prevent HIV transmission to partner(s)</a:t>
              </a:r>
            </a:p>
          </p:txBody>
        </p:sp>
      </p:grpSp>
      <p:sp>
        <p:nvSpPr>
          <p:cNvPr id="14" name="TextBox 13">
            <a:extLst>
              <a:ext uri="{FF2B5EF4-FFF2-40B4-BE49-F238E27FC236}">
                <a16:creationId xmlns:a16="http://schemas.microsoft.com/office/drawing/2014/main" id="{027F7009-891D-5729-C1DB-53207939F22F}"/>
              </a:ext>
            </a:extLst>
          </p:cNvPr>
          <p:cNvSpPr txBox="1"/>
          <p:nvPr/>
        </p:nvSpPr>
        <p:spPr>
          <a:xfrm>
            <a:off x="5752257" y="6488668"/>
            <a:ext cx="6386479" cy="369332"/>
          </a:xfrm>
          <a:prstGeom prst="rect">
            <a:avLst/>
          </a:prstGeom>
          <a:noFill/>
        </p:spPr>
        <p:txBody>
          <a:bodyPr wrap="square">
            <a:spAutoFit/>
          </a:bodyPr>
          <a:lstStyle/>
          <a:p>
            <a:r>
              <a:rPr lang="en-US" sz="900" kern="0" dirty="0">
                <a:solidFill>
                  <a:sysClr val="windowText" lastClr="000000"/>
                </a:solidFill>
                <a:latin typeface="Arial Nova" panose="020B0504020202020204" pitchFamily="34" charset="0"/>
                <a:cs typeface="Arial" pitchFamily="34" charset="0"/>
                <a:sym typeface="Calibri"/>
              </a:rPr>
              <a:t>Source: Prepared by  </a:t>
            </a:r>
            <a:r>
              <a:rPr lang="en-US" sz="900" kern="0" dirty="0">
                <a:solidFill>
                  <a:sysClr val="windowText" lastClr="000000"/>
                </a:solidFill>
                <a:latin typeface="Arial Nova" panose="020B0504020202020204" pitchFamily="34" charset="0"/>
                <a:cs typeface="Arial" pitchFamily="34" charset="0"/>
                <a:sym typeface="Calibri"/>
                <a:hlinkClick r:id="rId5"/>
              </a:rPr>
              <a:t>www.aidsdatahub.org</a:t>
            </a:r>
            <a:r>
              <a:rPr lang="en-US" sz="900" kern="0" dirty="0">
                <a:solidFill>
                  <a:sysClr val="windowText" lastClr="000000"/>
                </a:solidFill>
                <a:latin typeface="Arial Nova" panose="020B0504020202020204" pitchFamily="34" charset="0"/>
                <a:cs typeface="Arial" pitchFamily="34" charset="0"/>
                <a:sym typeface="Calibri"/>
              </a:rPr>
              <a:t> based on </a:t>
            </a:r>
            <a:r>
              <a:rPr lang="en-US" sz="900" dirty="0">
                <a:latin typeface="Arial Nova" panose="020B0504020202020204" pitchFamily="34" charset="0"/>
              </a:rPr>
              <a:t>National Center for HIV/AIDS, Dermatology and STD (NCHADS) 2022, Integrated HIV Bio-Behavioral Surveillance Survey (IBBS) among Female Entertainment Workers in Cambodia, 2022 </a:t>
            </a:r>
          </a:p>
        </p:txBody>
      </p:sp>
    </p:spTree>
    <p:extLst>
      <p:ext uri="{BB962C8B-B14F-4D97-AF65-F5344CB8AC3E}">
        <p14:creationId xmlns:p14="http://schemas.microsoft.com/office/powerpoint/2010/main" val="3076408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447800"/>
            <a:ext cx="11430000" cy="504000"/>
          </a:xfrm>
        </p:spPr>
        <p:txBody>
          <a:bodyPr/>
          <a:lstStyle/>
          <a:p>
            <a:r>
              <a:rPr lang="en-US" dirty="0"/>
              <a:t>Proportion of MSM and transgender who perceive themselves at risk of HIV, and who know that condom use can reduce HIV transmission, 2013</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28</a:t>
            </a:fld>
            <a:endParaRPr lang="th-TH" dirty="0">
              <a:solidFill>
                <a:prstClr val="black">
                  <a:tint val="75000"/>
                </a:prstClr>
              </a:solidFill>
            </a:endParaRPr>
          </a:p>
        </p:txBody>
      </p:sp>
      <p:sp>
        <p:nvSpPr>
          <p:cNvPr id="5" name="Rectangle 6"/>
          <p:cNvSpPr>
            <a:spLocks noChangeArrowheads="1"/>
          </p:cNvSpPr>
          <p:nvPr/>
        </p:nvSpPr>
        <p:spPr bwMode="auto">
          <a:xfrm>
            <a:off x="152400" y="6507688"/>
            <a:ext cx="9562605" cy="21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National Center for HIV/AIDS Dermatology and STD Cambodia. (2013). Behavioral Sentinel Surveillance (BSS 2013). Dissemination Presentation, 2013.</a:t>
            </a:r>
            <a:endParaRPr lang="en-US" sz="800" dirty="0">
              <a:solidFill>
                <a:prstClr val="black"/>
              </a:solidFill>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983197297"/>
              </p:ext>
            </p:extLst>
          </p:nvPr>
        </p:nvGraphicFramePr>
        <p:xfrm>
          <a:off x="2667000" y="2667000"/>
          <a:ext cx="65532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063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757" y="1505896"/>
            <a:ext cx="11563243" cy="504000"/>
          </a:xfrm>
        </p:spPr>
        <p:txBody>
          <a:bodyPr/>
          <a:lstStyle/>
          <a:p>
            <a:r>
              <a:rPr lang="en-US"/>
              <a:t>People who inject drugs who knew where to get clean needles and syringes, 2012</a:t>
            </a:r>
            <a:br>
              <a:rPr lang="en-US"/>
            </a:br>
            <a:endParaRPr lang="en-US" dirty="0"/>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29</a:t>
            </a:fld>
            <a:endParaRPr lang="th-TH" dirty="0">
              <a:solidFill>
                <a:prstClr val="black">
                  <a:tint val="75000"/>
                </a:prstClr>
              </a:solidFill>
            </a:endParaRPr>
          </a:p>
        </p:txBody>
      </p:sp>
      <p:sp>
        <p:nvSpPr>
          <p:cNvPr id="4" name="Rectangle 6"/>
          <p:cNvSpPr>
            <a:spLocks noChangeArrowheads="1"/>
          </p:cNvSpPr>
          <p:nvPr/>
        </p:nvSpPr>
        <p:spPr bwMode="auto">
          <a:xfrm>
            <a:off x="152400" y="6477037"/>
            <a:ext cx="108204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US" sz="800" dirty="0" err="1">
                <a:solidFill>
                  <a:prstClr val="black"/>
                </a:solidFill>
                <a:latin typeface="Arial" pitchFamily="34" charset="0"/>
                <a:cs typeface="Arial" pitchFamily="34" charset="0"/>
              </a:rPr>
              <a:t>Chhorvann</a:t>
            </a:r>
            <a:r>
              <a:rPr lang="en-US" sz="800" dirty="0">
                <a:solidFill>
                  <a:prstClr val="black"/>
                </a:solidFill>
                <a:latin typeface="Arial" pitchFamily="34" charset="0"/>
                <a:cs typeface="Arial" pitchFamily="34" charset="0"/>
              </a:rPr>
              <a:t>, C.  </a:t>
            </a:r>
            <a:r>
              <a:rPr lang="en-US" sz="800" dirty="0" err="1">
                <a:solidFill>
                  <a:prstClr val="black"/>
                </a:solidFill>
                <a:latin typeface="Arial" pitchFamily="34" charset="0"/>
                <a:cs typeface="Arial" pitchFamily="34" charset="0"/>
              </a:rPr>
              <a:t>Sopheab</a:t>
            </a:r>
            <a:r>
              <a:rPr lang="en-US" sz="800" dirty="0">
                <a:solidFill>
                  <a:prstClr val="black"/>
                </a:solidFill>
                <a:latin typeface="Arial" pitchFamily="34" charset="0"/>
                <a:cs typeface="Arial" pitchFamily="34" charset="0"/>
              </a:rPr>
              <a:t>, H. </a:t>
            </a:r>
            <a:r>
              <a:rPr lang="en-US" sz="800" dirty="0" err="1">
                <a:solidFill>
                  <a:prstClr val="black"/>
                </a:solidFill>
                <a:latin typeface="Arial" pitchFamily="34" charset="0"/>
                <a:cs typeface="Arial" pitchFamily="34" charset="0"/>
              </a:rPr>
              <a:t>Sovannary</a:t>
            </a:r>
            <a:r>
              <a:rPr lang="en-US" sz="800" dirty="0">
                <a:solidFill>
                  <a:prstClr val="black"/>
                </a:solidFill>
                <a:latin typeface="Arial" pitchFamily="34" charset="0"/>
                <a:cs typeface="Arial" pitchFamily="34" charset="0"/>
              </a:rPr>
              <a:t>, T.  (2014). National Population Size Estimation, HIV Related Risk Behaviors and HIV Prevalence among People Who Use Drugs in Cambodia in 2012.</a:t>
            </a:r>
          </a:p>
        </p:txBody>
      </p:sp>
      <p:sp>
        <p:nvSpPr>
          <p:cNvPr id="6" name="Title 1"/>
          <p:cNvSpPr txBox="1">
            <a:spLocks/>
          </p:cNvSpPr>
          <p:nvPr/>
        </p:nvSpPr>
        <p:spPr>
          <a:xfrm>
            <a:off x="1828800" y="609600"/>
            <a:ext cx="8610600" cy="838200"/>
          </a:xfrm>
          <a:prstGeom prst="rect">
            <a:avLst/>
          </a:prstGeom>
        </p:spPr>
        <p:txBody>
          <a:bodyPr lIns="91058" tIns="45537" rIns="91058" bIns="45537">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198514617"/>
              </p:ext>
            </p:extLst>
          </p:nvPr>
        </p:nvGraphicFramePr>
        <p:xfrm>
          <a:off x="2057404" y="2471740"/>
          <a:ext cx="7350919"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137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noAutofit/>
          </a:bodyPr>
          <a:lstStyle/>
          <a:p>
            <a:pPr eaLnBrk="1" hangingPunct="1"/>
            <a:r>
              <a:rPr lang="en-US"/>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88481301"/>
              </p:ext>
            </p:extLst>
          </p:nvPr>
        </p:nvGraphicFramePr>
        <p:xfrm>
          <a:off x="1847528" y="1988843"/>
          <a:ext cx="8208912" cy="4032448"/>
        </p:xfrm>
        <a:graphic>
          <a:graphicData uri="http://schemas.openxmlformats.org/drawingml/2006/table">
            <a:tbl>
              <a:tblPr/>
              <a:tblGrid>
                <a:gridCol w="6462899">
                  <a:extLst>
                    <a:ext uri="{9D8B030D-6E8A-4147-A177-3AD203B41FA5}">
                      <a16:colId xmlns:a16="http://schemas.microsoft.com/office/drawing/2014/main" val="20000"/>
                    </a:ext>
                  </a:extLst>
                </a:gridCol>
                <a:gridCol w="1746013">
                  <a:extLst>
                    <a:ext uri="{9D8B030D-6E8A-4147-A177-3AD203B41FA5}">
                      <a16:colId xmlns:a16="http://schemas.microsoft.com/office/drawing/2014/main" val="20001"/>
                    </a:ext>
                  </a:extLst>
                </a:gridCol>
              </a:tblGrid>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15,578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8,425(2015)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21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95.3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24.1 (2014)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143/0.555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74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74 (2009)</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41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3,483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603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183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32251"/>
            <a:ext cx="12039600" cy="707517"/>
          </a:xfrm>
          <a:prstGeom prst="rect">
            <a:avLst/>
          </a:prstGeom>
        </p:spPr>
        <p:txBody>
          <a:bodyPr wrap="square" lIns="91058" tIns="45537" rIns="91058" bIns="45537">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366184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19646"/>
            <a:ext cx="11506200" cy="504000"/>
          </a:xfrm>
        </p:spPr>
        <p:txBody>
          <a:bodyPr/>
          <a:lstStyle/>
          <a:p>
            <a:r>
              <a:rPr lang="en-US" dirty="0"/>
              <a:t>Comprehensive knowledge of HIV among adults (15 - 49 </a:t>
            </a:r>
            <a:r>
              <a:rPr lang="en-US" dirty="0" err="1"/>
              <a:t>yr</a:t>
            </a:r>
            <a:r>
              <a:rPr lang="en-US" dirty="0"/>
              <a:t>) by age group, gender and area of residence, 2014</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30</a:t>
            </a:fld>
            <a:endParaRPr lang="th-TH" dirty="0">
              <a:solidFill>
                <a:prstClr val="black">
                  <a:tint val="75000"/>
                </a:prstClr>
              </a:solidFill>
            </a:endParaRPr>
          </a:p>
        </p:txBody>
      </p:sp>
      <p:sp>
        <p:nvSpPr>
          <p:cNvPr id="5" name="Rectangle 6"/>
          <p:cNvSpPr>
            <a:spLocks noChangeArrowheads="1"/>
          </p:cNvSpPr>
          <p:nvPr/>
        </p:nvSpPr>
        <p:spPr bwMode="auto">
          <a:xfrm>
            <a:off x="76200" y="6396115"/>
            <a:ext cx="11201400"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National Institute of Statistics, Directorate General for Health, and ICF International, 2015. Cambodia  Demographic and Health Survey 2014.Phnom Penh, Cambodia, and Rockville, Maryland, USA: National Institute of Statistics, Directorate General for Health, and ICF International. </a:t>
            </a:r>
            <a:endParaRPr lang="en-US" sz="800" dirty="0">
              <a:solidFill>
                <a:prstClr val="black"/>
              </a:solidFill>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780889669"/>
              </p:ext>
            </p:extLst>
          </p:nvPr>
        </p:nvGraphicFramePr>
        <p:xfrm>
          <a:off x="1828800" y="2362200"/>
          <a:ext cx="8534400" cy="4033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594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sz="540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798662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647731" y="1510389"/>
            <a:ext cx="4799860" cy="523220"/>
          </a:xfrm>
          <a:prstGeom prst="rect">
            <a:avLst/>
          </a:prstGeom>
        </p:spPr>
        <p:txBody>
          <a:bodyPr lIns="91058" tIns="45537" rIns="91058" bIns="45537" anchor="ctr"/>
          <a:lstStyle>
            <a:lvl1pPr algn="ctr" fontAlgn="base">
              <a:spcBef>
                <a:spcPct val="0"/>
              </a:spcBef>
              <a:spcAft>
                <a:spcPct val="0"/>
              </a:spcAft>
              <a:defRPr b="1">
                <a:solidFill>
                  <a:srgbClr val="00B0F0"/>
                </a:solidFill>
                <a:latin typeface="Arial" panose="020B0604020202020204" pitchFamily="34" charset="0"/>
                <a:ea typeface="+mj-ea"/>
                <a:cs typeface="Arial" panose="020B0604020202020204" pitchFamily="34" charset="0"/>
              </a:defRPr>
            </a:lvl1pPr>
            <a:lvl2pPr algn="ctr" eaLnBrk="0" fontAlgn="base" hangingPunct="0">
              <a:spcBef>
                <a:spcPct val="0"/>
              </a:spcBef>
              <a:spcAft>
                <a:spcPct val="0"/>
              </a:spcAft>
              <a:defRPr sz="4400">
                <a:solidFill>
                  <a:schemeClr val="tx2"/>
                </a:solidFill>
                <a:latin typeface="Arial" charset="0"/>
                <a:ea typeface="ＭＳ Ｐゴシック" pitchFamily="4" charset="-128"/>
              </a:defRPr>
            </a:lvl2pPr>
            <a:lvl3pPr algn="ctr" eaLnBrk="0" fontAlgn="base" hangingPunct="0">
              <a:spcBef>
                <a:spcPct val="0"/>
              </a:spcBef>
              <a:spcAft>
                <a:spcPct val="0"/>
              </a:spcAft>
              <a:defRPr sz="4400">
                <a:solidFill>
                  <a:schemeClr val="tx2"/>
                </a:solidFill>
                <a:latin typeface="Arial" charset="0"/>
                <a:ea typeface="ＭＳ Ｐゴシック" pitchFamily="4" charset="-128"/>
              </a:defRPr>
            </a:lvl3pPr>
            <a:lvl4pPr algn="ctr" eaLnBrk="0" fontAlgn="base" hangingPunct="0">
              <a:spcBef>
                <a:spcPct val="0"/>
              </a:spcBef>
              <a:spcAft>
                <a:spcPct val="0"/>
              </a:spcAft>
              <a:defRPr sz="4400">
                <a:solidFill>
                  <a:schemeClr val="tx2"/>
                </a:solidFill>
                <a:latin typeface="Arial" charset="0"/>
                <a:ea typeface="ＭＳ Ｐゴシック" pitchFamily="4" charset="-128"/>
              </a:defRPr>
            </a:lvl4pPr>
            <a:lvl5pPr algn="ctr"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endParaRPr lang="en-GB" dirty="0"/>
          </a:p>
        </p:txBody>
      </p:sp>
      <p:sp>
        <p:nvSpPr>
          <p:cNvPr id="5" name="Title 4"/>
          <p:cNvSpPr>
            <a:spLocks noGrp="1"/>
          </p:cNvSpPr>
          <p:nvPr>
            <p:ph type="title"/>
          </p:nvPr>
        </p:nvSpPr>
        <p:spPr>
          <a:xfrm>
            <a:off x="294393" y="1551480"/>
            <a:ext cx="8402672" cy="504000"/>
          </a:xfrm>
        </p:spPr>
        <p:txBody>
          <a:bodyPr/>
          <a:lstStyle/>
          <a:p>
            <a:r>
              <a:rPr lang="en-GB"/>
              <a:t>AIDS financing, 2017</a:t>
            </a:r>
            <a:br>
              <a:rPr lang="en-GB"/>
            </a:br>
            <a:endParaRPr lang="en-GB" dirty="0"/>
          </a:p>
        </p:txBody>
      </p:sp>
      <p:sp>
        <p:nvSpPr>
          <p:cNvPr id="35" name="TextBox 34"/>
          <p:cNvSpPr txBox="1"/>
          <p:nvPr/>
        </p:nvSpPr>
        <p:spPr>
          <a:xfrm>
            <a:off x="34212" y="6588685"/>
            <a:ext cx="6804760" cy="230463"/>
          </a:xfrm>
          <a:prstGeom prst="rect">
            <a:avLst/>
          </a:prstGeom>
          <a:noFill/>
        </p:spPr>
        <p:txBody>
          <a:bodyPr wrap="square" lIns="91058" tIns="45537" rIns="91058" bIns="45537" rtlCol="0">
            <a:spAutoFit/>
          </a:bodyPr>
          <a:lstStyle/>
          <a:p>
            <a:pPr>
              <a:defRPr/>
            </a:pPr>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3"/>
              </a:rPr>
              <a:t>www.aidsdatahub.org</a:t>
            </a:r>
            <a:r>
              <a:rPr lang="en-US" sz="900" dirty="0">
                <a:solidFill>
                  <a:prstClr val="black"/>
                </a:solidFill>
                <a:latin typeface="Arial" panose="020B0604020202020204" pitchFamily="34" charset="0"/>
                <a:cs typeface="Arial" panose="020B0604020202020204" pitchFamily="34" charset="0"/>
              </a:rPr>
              <a:t> based on Cambodia NASA 2016-17</a:t>
            </a:r>
            <a:endParaRPr lang="en-GB" sz="900" dirty="0">
              <a:solidFill>
                <a:prstClr val="black"/>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79D3AAF5-677E-4118-835B-F09B0326CACE}"/>
              </a:ext>
            </a:extLst>
          </p:cNvPr>
          <p:cNvGrpSpPr/>
          <p:nvPr/>
        </p:nvGrpSpPr>
        <p:grpSpPr>
          <a:xfrm>
            <a:off x="1384010" y="2679922"/>
            <a:ext cx="9423980" cy="3568478"/>
            <a:chOff x="0" y="0"/>
            <a:chExt cx="9423980" cy="3568478"/>
          </a:xfrm>
        </p:grpSpPr>
        <p:grpSp>
          <p:nvGrpSpPr>
            <p:cNvPr id="51" name="Group 50">
              <a:extLst>
                <a:ext uri="{FF2B5EF4-FFF2-40B4-BE49-F238E27FC236}">
                  <a16:creationId xmlns:a16="http://schemas.microsoft.com/office/drawing/2014/main" id="{B10C7829-EB21-4D63-9631-CAEB752448FE}"/>
                </a:ext>
              </a:extLst>
            </p:cNvPr>
            <p:cNvGrpSpPr/>
            <p:nvPr/>
          </p:nvGrpSpPr>
          <p:grpSpPr>
            <a:xfrm>
              <a:off x="0" y="0"/>
              <a:ext cx="9149421" cy="3568478"/>
              <a:chOff x="0" y="0"/>
              <a:chExt cx="8663516" cy="3612575"/>
            </a:xfrm>
          </p:grpSpPr>
          <p:graphicFrame>
            <p:nvGraphicFramePr>
              <p:cNvPr id="63" name="Chart 62">
                <a:extLst>
                  <a:ext uri="{FF2B5EF4-FFF2-40B4-BE49-F238E27FC236}">
                    <a16:creationId xmlns:a16="http://schemas.microsoft.com/office/drawing/2014/main" id="{95B9A900-0F1E-41A4-BBEE-2139299795C3}"/>
                  </a:ext>
                </a:extLst>
              </p:cNvPr>
              <p:cNvGraphicFramePr>
                <a:graphicFrameLocks/>
              </p:cNvGraphicFramePr>
              <p:nvPr/>
            </p:nvGraphicFramePr>
            <p:xfrm>
              <a:off x="4494909" y="180819"/>
              <a:ext cx="4168607" cy="34317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Chart 63">
                <a:extLst>
                  <a:ext uri="{FF2B5EF4-FFF2-40B4-BE49-F238E27FC236}">
                    <a16:creationId xmlns:a16="http://schemas.microsoft.com/office/drawing/2014/main" id="{02F0B9A8-9C75-4C53-BA28-900B920289FB}"/>
                  </a:ext>
                </a:extLst>
              </p:cNvPr>
              <p:cNvGraphicFramePr>
                <a:graphicFrameLocks/>
              </p:cNvGraphicFramePr>
              <p:nvPr>
                <p:extLst>
                  <p:ext uri="{D42A27DB-BD31-4B8C-83A1-F6EECF244321}">
                    <p14:modId xmlns:p14="http://schemas.microsoft.com/office/powerpoint/2010/main" val="2928699631"/>
                  </p:ext>
                </p:extLst>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5"/>
              </a:graphicData>
            </a:graphic>
          </p:graphicFrame>
          <p:grpSp>
            <p:nvGrpSpPr>
              <p:cNvPr id="65" name="Group 64">
                <a:extLst>
                  <a:ext uri="{FF2B5EF4-FFF2-40B4-BE49-F238E27FC236}">
                    <a16:creationId xmlns:a16="http://schemas.microsoft.com/office/drawing/2014/main" id="{C569CB04-3987-440F-AF52-8D807BD33D99}"/>
                  </a:ext>
                </a:extLst>
              </p:cNvPr>
              <p:cNvGrpSpPr/>
              <p:nvPr/>
            </p:nvGrpSpPr>
            <p:grpSpPr>
              <a:xfrm>
                <a:off x="1047749" y="2515780"/>
                <a:ext cx="1512000" cy="984660"/>
                <a:chOff x="1047749" y="2515783"/>
                <a:chExt cx="1512000" cy="984660"/>
              </a:xfrm>
            </p:grpSpPr>
            <p:sp>
              <p:nvSpPr>
                <p:cNvPr id="72" name="TextBox 5">
                  <a:extLst>
                    <a:ext uri="{FF2B5EF4-FFF2-40B4-BE49-F238E27FC236}">
                      <a16:creationId xmlns:a16="http://schemas.microsoft.com/office/drawing/2014/main" id="{46CC6EB3-1F11-4923-AFB2-71849B53330F}"/>
                    </a:ext>
                  </a:extLst>
                </p:cNvPr>
                <p:cNvSpPr txBox="1"/>
                <p:nvPr/>
              </p:nvSpPr>
              <p:spPr>
                <a:xfrm>
                  <a:off x="1047749" y="303609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76%</a:t>
                  </a:r>
                </a:p>
              </p:txBody>
            </p:sp>
            <p:cxnSp>
              <p:nvCxnSpPr>
                <p:cNvPr id="73" name="Straight Connector 72">
                  <a:extLst>
                    <a:ext uri="{FF2B5EF4-FFF2-40B4-BE49-F238E27FC236}">
                      <a16:creationId xmlns:a16="http://schemas.microsoft.com/office/drawing/2014/main" id="{D5C55EDF-1EE7-4853-88E0-6868B0B67B73}"/>
                    </a:ext>
                  </a:extLst>
                </p:cNvPr>
                <p:cNvCxnSpPr/>
                <p:nvPr/>
              </p:nvCxnSpPr>
              <p:spPr>
                <a:xfrm rot="5400000">
                  <a:off x="881345" y="2785783"/>
                  <a:ext cx="540000" cy="0"/>
                </a:xfrm>
                <a:prstGeom prst="line">
                  <a:avLst/>
                </a:prstGeom>
                <a:noFill/>
                <a:ln w="12700" cap="flat" cmpd="sng" algn="ctr">
                  <a:solidFill>
                    <a:sysClr val="windowText" lastClr="000000"/>
                  </a:solidFill>
                  <a:prstDash val="solid"/>
                </a:ln>
                <a:effectLst/>
              </p:spPr>
            </p:cxnSp>
          </p:grpSp>
          <p:grpSp>
            <p:nvGrpSpPr>
              <p:cNvPr id="66" name="Group 65">
                <a:extLst>
                  <a:ext uri="{FF2B5EF4-FFF2-40B4-BE49-F238E27FC236}">
                    <a16:creationId xmlns:a16="http://schemas.microsoft.com/office/drawing/2014/main" id="{F7B15613-B0D5-4D22-B1F6-212E2C91737F}"/>
                  </a:ext>
                </a:extLst>
              </p:cNvPr>
              <p:cNvGrpSpPr/>
              <p:nvPr/>
            </p:nvGrpSpPr>
            <p:grpSpPr>
              <a:xfrm>
                <a:off x="1035840" y="523894"/>
                <a:ext cx="1654972" cy="466870"/>
                <a:chOff x="1035840" y="523894"/>
                <a:chExt cx="1654972" cy="466869"/>
              </a:xfrm>
            </p:grpSpPr>
            <p:sp>
              <p:nvSpPr>
                <p:cNvPr id="70" name="TextBox 5">
                  <a:extLst>
                    <a:ext uri="{FF2B5EF4-FFF2-40B4-BE49-F238E27FC236}">
                      <a16:creationId xmlns:a16="http://schemas.microsoft.com/office/drawing/2014/main" id="{D1CA234C-E0DB-4B23-B0ED-68CCF33914B7}"/>
                    </a:ext>
                  </a:extLst>
                </p:cNvPr>
                <p:cNvSpPr txBox="1"/>
                <p:nvPr/>
              </p:nvSpPr>
              <p:spPr>
                <a:xfrm>
                  <a:off x="1035840" y="523894"/>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24%</a:t>
                  </a:r>
                </a:p>
              </p:txBody>
            </p:sp>
            <p:cxnSp>
              <p:nvCxnSpPr>
                <p:cNvPr id="71" name="Straight Connector 70">
                  <a:extLst>
                    <a:ext uri="{FF2B5EF4-FFF2-40B4-BE49-F238E27FC236}">
                      <a16:creationId xmlns:a16="http://schemas.microsoft.com/office/drawing/2014/main" id="{7215A736-B257-452B-8D9D-23DD36C9668D}"/>
                    </a:ext>
                  </a:extLst>
                </p:cNvPr>
                <p:cNvCxnSpPr/>
                <p:nvPr/>
              </p:nvCxnSpPr>
              <p:spPr>
                <a:xfrm rot="5400000">
                  <a:off x="2528812" y="828764"/>
                  <a:ext cx="323999" cy="0"/>
                </a:xfrm>
                <a:prstGeom prst="line">
                  <a:avLst/>
                </a:prstGeom>
                <a:noFill/>
                <a:ln w="12700" cap="flat" cmpd="sng" algn="ctr">
                  <a:solidFill>
                    <a:sysClr val="windowText" lastClr="000000"/>
                  </a:solidFill>
                  <a:prstDash val="solid"/>
                </a:ln>
                <a:effectLst/>
              </p:spPr>
            </p:cxnSp>
          </p:grpSp>
          <p:cxnSp>
            <p:nvCxnSpPr>
              <p:cNvPr id="67" name="Straight Connector 66">
                <a:extLst>
                  <a:ext uri="{FF2B5EF4-FFF2-40B4-BE49-F238E27FC236}">
                    <a16:creationId xmlns:a16="http://schemas.microsoft.com/office/drawing/2014/main" id="{DD2D6827-CE83-408C-AD94-0C82B58DE3B0}"/>
                  </a:ext>
                </a:extLst>
              </p:cNvPr>
              <p:cNvCxnSpPr/>
              <p:nvPr/>
            </p:nvCxnSpPr>
            <p:spPr>
              <a:xfrm>
                <a:off x="2250279" y="666750"/>
                <a:ext cx="432000" cy="0"/>
              </a:xfrm>
              <a:prstGeom prst="line">
                <a:avLst/>
              </a:prstGeom>
              <a:noFill/>
              <a:ln w="12700" cap="flat" cmpd="sng" algn="ctr">
                <a:solidFill>
                  <a:sysClr val="windowText" lastClr="000000"/>
                </a:solidFill>
                <a:prstDash val="solid"/>
              </a:ln>
              <a:effectLst/>
            </p:spPr>
          </p:cxnSp>
          <p:sp>
            <p:nvSpPr>
              <p:cNvPr id="68" name="Rectangle 67">
                <a:extLst>
                  <a:ext uri="{FF2B5EF4-FFF2-40B4-BE49-F238E27FC236}">
                    <a16:creationId xmlns:a16="http://schemas.microsoft.com/office/drawing/2014/main" id="{9CA12EC4-FC8D-4161-86BF-88A867482034}"/>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69" name="Rectangle 68">
                <a:extLst>
                  <a:ext uri="{FF2B5EF4-FFF2-40B4-BE49-F238E27FC236}">
                    <a16:creationId xmlns:a16="http://schemas.microsoft.com/office/drawing/2014/main" id="{820533B4-B303-4F5E-8296-E2D15B2B1A5A}"/>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grpSp>
        <p:grpSp>
          <p:nvGrpSpPr>
            <p:cNvPr id="52" name="Group 51">
              <a:extLst>
                <a:ext uri="{FF2B5EF4-FFF2-40B4-BE49-F238E27FC236}">
                  <a16:creationId xmlns:a16="http://schemas.microsoft.com/office/drawing/2014/main" id="{F1721E61-1A09-4623-9733-21D04E803204}"/>
                </a:ext>
              </a:extLst>
            </p:cNvPr>
            <p:cNvGrpSpPr/>
            <p:nvPr/>
          </p:nvGrpSpPr>
          <p:grpSpPr>
            <a:xfrm>
              <a:off x="5158554" y="420646"/>
              <a:ext cx="4265426" cy="3074507"/>
              <a:chOff x="5158554" y="420646"/>
              <a:chExt cx="4265426" cy="3074507"/>
            </a:xfrm>
          </p:grpSpPr>
          <p:sp>
            <p:nvSpPr>
              <p:cNvPr id="53" name="TextBox 7">
                <a:extLst>
                  <a:ext uri="{FF2B5EF4-FFF2-40B4-BE49-F238E27FC236}">
                    <a16:creationId xmlns:a16="http://schemas.microsoft.com/office/drawing/2014/main" id="{19307375-252B-4CA6-AF5B-C7D4141C88B5}"/>
                  </a:ext>
                </a:extLst>
              </p:cNvPr>
              <p:cNvSpPr txBox="1"/>
              <p:nvPr/>
            </p:nvSpPr>
            <p:spPr>
              <a:xfrm>
                <a:off x="7387482" y="958484"/>
                <a:ext cx="2036498" cy="57556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8%</a:t>
                </a:r>
              </a:p>
            </p:txBody>
          </p:sp>
          <p:sp>
            <p:nvSpPr>
              <p:cNvPr id="54" name="TextBox 4">
                <a:extLst>
                  <a:ext uri="{FF2B5EF4-FFF2-40B4-BE49-F238E27FC236}">
                    <a16:creationId xmlns:a16="http://schemas.microsoft.com/office/drawing/2014/main" id="{59940929-8288-4130-924A-397DAFE9C17D}"/>
                  </a:ext>
                </a:extLst>
              </p:cNvPr>
              <p:cNvSpPr txBox="1"/>
              <p:nvPr/>
            </p:nvSpPr>
            <p:spPr>
              <a:xfrm>
                <a:off x="7277038" y="2321972"/>
                <a:ext cx="2045934" cy="41367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46%</a:t>
                </a:r>
              </a:p>
            </p:txBody>
          </p:sp>
          <p:sp>
            <p:nvSpPr>
              <p:cNvPr id="55" name="TextBox 5">
                <a:extLst>
                  <a:ext uri="{FF2B5EF4-FFF2-40B4-BE49-F238E27FC236}">
                    <a16:creationId xmlns:a16="http://schemas.microsoft.com/office/drawing/2014/main" id="{37A57295-4902-4E21-86EE-17FB3BEEFED1}"/>
                  </a:ext>
                </a:extLst>
              </p:cNvPr>
              <p:cNvSpPr txBox="1"/>
              <p:nvPr/>
            </p:nvSpPr>
            <p:spPr>
              <a:xfrm>
                <a:off x="6873939" y="420646"/>
                <a:ext cx="2181903" cy="41562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7%</a:t>
                </a:r>
              </a:p>
            </p:txBody>
          </p:sp>
          <p:sp>
            <p:nvSpPr>
              <p:cNvPr id="56" name="TextBox 7">
                <a:extLst>
                  <a:ext uri="{FF2B5EF4-FFF2-40B4-BE49-F238E27FC236}">
                    <a16:creationId xmlns:a16="http://schemas.microsoft.com/office/drawing/2014/main" id="{F9495C11-3255-4C5F-9ED3-815C9CFEE1B3}"/>
                  </a:ext>
                </a:extLst>
              </p:cNvPr>
              <p:cNvSpPr txBox="1"/>
              <p:nvPr/>
            </p:nvSpPr>
            <p:spPr>
              <a:xfrm>
                <a:off x="7179434" y="3081481"/>
                <a:ext cx="2008084" cy="413672"/>
              </a:xfrm>
              <a:prstGeom prst="rect">
                <a:avLst/>
              </a:prstGeom>
              <a:solidFill>
                <a:sysClr val="window" lastClr="FFFFFF"/>
              </a:solid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39%</a:t>
                </a:r>
              </a:p>
            </p:txBody>
          </p:sp>
          <p:cxnSp>
            <p:nvCxnSpPr>
              <p:cNvPr id="57" name="Straight Connector 56">
                <a:extLst>
                  <a:ext uri="{FF2B5EF4-FFF2-40B4-BE49-F238E27FC236}">
                    <a16:creationId xmlns:a16="http://schemas.microsoft.com/office/drawing/2014/main" id="{05C39AAD-7CA9-48CB-8174-107CDB1DABAB}"/>
                  </a:ext>
                </a:extLst>
              </p:cNvPr>
              <p:cNvCxnSpPr/>
              <p:nvPr/>
            </p:nvCxnSpPr>
            <p:spPr>
              <a:xfrm>
                <a:off x="6910353" y="1027781"/>
                <a:ext cx="367095" cy="0"/>
              </a:xfrm>
              <a:prstGeom prst="line">
                <a:avLst/>
              </a:prstGeom>
              <a:noFill/>
              <a:ln w="12700" cap="flat" cmpd="sng" algn="ctr">
                <a:solidFill>
                  <a:sysClr val="windowText" lastClr="000000"/>
                </a:solidFill>
                <a:prstDash val="solid"/>
              </a:ln>
              <a:effectLst/>
            </p:spPr>
          </p:cxnSp>
          <p:cxnSp>
            <p:nvCxnSpPr>
              <p:cNvPr id="58" name="Straight Connector 57">
                <a:extLst>
                  <a:ext uri="{FF2B5EF4-FFF2-40B4-BE49-F238E27FC236}">
                    <a16:creationId xmlns:a16="http://schemas.microsoft.com/office/drawing/2014/main" id="{7F83EBAA-9E32-4DDA-9967-10E1FD761B48}"/>
                  </a:ext>
                </a:extLst>
              </p:cNvPr>
              <p:cNvCxnSpPr/>
              <p:nvPr/>
            </p:nvCxnSpPr>
            <p:spPr>
              <a:xfrm>
                <a:off x="6297165" y="570075"/>
                <a:ext cx="9281" cy="201248"/>
              </a:xfrm>
              <a:prstGeom prst="line">
                <a:avLst/>
              </a:prstGeom>
              <a:noFill/>
              <a:ln w="12700" cap="flat" cmpd="sng" algn="ctr">
                <a:solidFill>
                  <a:sysClr val="windowText" lastClr="000000"/>
                </a:solidFill>
                <a:prstDash val="solid"/>
              </a:ln>
              <a:effectLst/>
            </p:spPr>
          </p:cxnSp>
          <p:cxnSp>
            <p:nvCxnSpPr>
              <p:cNvPr id="59" name="Straight Connector 58">
                <a:extLst>
                  <a:ext uri="{FF2B5EF4-FFF2-40B4-BE49-F238E27FC236}">
                    <a16:creationId xmlns:a16="http://schemas.microsoft.com/office/drawing/2014/main" id="{90CE4BA1-924C-4CB1-9450-5A9D46CCF5F6}"/>
                  </a:ext>
                </a:extLst>
              </p:cNvPr>
              <p:cNvCxnSpPr/>
              <p:nvPr/>
            </p:nvCxnSpPr>
            <p:spPr>
              <a:xfrm>
                <a:off x="5166039" y="3223341"/>
                <a:ext cx="1829956" cy="0"/>
              </a:xfrm>
              <a:prstGeom prst="line">
                <a:avLst/>
              </a:prstGeom>
              <a:noFill/>
              <a:ln w="12700" cap="flat" cmpd="sng" algn="ctr">
                <a:solidFill>
                  <a:sysClr val="windowText" lastClr="000000"/>
                </a:solidFill>
                <a:prstDash val="solid"/>
              </a:ln>
              <a:effectLst/>
            </p:spPr>
          </p:cxnSp>
          <p:cxnSp>
            <p:nvCxnSpPr>
              <p:cNvPr id="60" name="Straight Connector 59">
                <a:extLst>
                  <a:ext uri="{FF2B5EF4-FFF2-40B4-BE49-F238E27FC236}">
                    <a16:creationId xmlns:a16="http://schemas.microsoft.com/office/drawing/2014/main" id="{3A77AE4C-1FB4-44E9-86B5-8A9308D998F6}"/>
                  </a:ext>
                </a:extLst>
              </p:cNvPr>
              <p:cNvCxnSpPr/>
              <p:nvPr/>
            </p:nvCxnSpPr>
            <p:spPr>
              <a:xfrm>
                <a:off x="5158554" y="2247643"/>
                <a:ext cx="0" cy="955597"/>
              </a:xfrm>
              <a:prstGeom prst="line">
                <a:avLst/>
              </a:prstGeom>
              <a:noFill/>
              <a:ln w="12700" cap="flat" cmpd="sng" algn="ctr">
                <a:solidFill>
                  <a:sysClr val="windowText" lastClr="000000"/>
                </a:solidFill>
                <a:prstDash val="solid"/>
              </a:ln>
              <a:effectLst/>
            </p:spPr>
          </p:cxnSp>
          <p:cxnSp>
            <p:nvCxnSpPr>
              <p:cNvPr id="61" name="Straight Connector 60">
                <a:extLst>
                  <a:ext uri="{FF2B5EF4-FFF2-40B4-BE49-F238E27FC236}">
                    <a16:creationId xmlns:a16="http://schemas.microsoft.com/office/drawing/2014/main" id="{46D2B377-53F4-4B2B-B41C-3D374F5BE5F7}"/>
                  </a:ext>
                </a:extLst>
              </p:cNvPr>
              <p:cNvCxnSpPr/>
              <p:nvPr/>
            </p:nvCxnSpPr>
            <p:spPr>
              <a:xfrm>
                <a:off x="6301126" y="569820"/>
                <a:ext cx="551160" cy="0"/>
              </a:xfrm>
              <a:prstGeom prst="line">
                <a:avLst/>
              </a:prstGeom>
              <a:noFill/>
              <a:ln w="12700" cap="flat" cmpd="sng" algn="ctr">
                <a:solidFill>
                  <a:sysClr val="windowText" lastClr="000000"/>
                </a:solidFill>
                <a:prstDash val="solid"/>
              </a:ln>
              <a:effectLst/>
            </p:spPr>
          </p:cxnSp>
          <p:cxnSp>
            <p:nvCxnSpPr>
              <p:cNvPr id="62" name="Straight Connector 61">
                <a:extLst>
                  <a:ext uri="{FF2B5EF4-FFF2-40B4-BE49-F238E27FC236}">
                    <a16:creationId xmlns:a16="http://schemas.microsoft.com/office/drawing/2014/main" id="{A492C581-82FB-475F-B742-853398486257}"/>
                  </a:ext>
                </a:extLst>
              </p:cNvPr>
              <p:cNvCxnSpPr/>
              <p:nvPr/>
            </p:nvCxnSpPr>
            <p:spPr>
              <a:xfrm>
                <a:off x="6977655" y="2466605"/>
                <a:ext cx="377804" cy="0"/>
              </a:xfrm>
              <a:prstGeom prst="line">
                <a:avLst/>
              </a:prstGeom>
              <a:noFill/>
              <a:ln w="12700" cap="flat" cmpd="sng" algn="ctr">
                <a:solidFill>
                  <a:sysClr val="windowText" lastClr="000000"/>
                </a:solidFill>
                <a:prstDash val="solid"/>
              </a:ln>
              <a:effectLst/>
            </p:spPr>
          </p:cxnSp>
        </p:grpSp>
      </p:grpSp>
    </p:spTree>
    <p:extLst>
      <p:ext uri="{BB962C8B-B14F-4D97-AF65-F5344CB8AC3E}">
        <p14:creationId xmlns:p14="http://schemas.microsoft.com/office/powerpoint/2010/main" val="36824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8002"/>
            <a:ext cx="8402672" cy="504000"/>
          </a:xfrm>
        </p:spPr>
        <p:txBody>
          <a:bodyPr/>
          <a:lstStyle/>
          <a:p>
            <a:r>
              <a:rPr lang="en-US" dirty="0"/>
              <a:t>AIDS spending by financing source, 2006-2017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1"/>
          <p:cNvSpPr txBox="1"/>
          <p:nvPr/>
        </p:nvSpPr>
        <p:spPr>
          <a:xfrm>
            <a:off x="76200" y="6596057"/>
            <a:ext cx="6635719" cy="254020"/>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2"/>
              </a:rPr>
              <a:t>www.aidsdatahub.org</a:t>
            </a:r>
            <a:r>
              <a:rPr lang="en-GB" sz="800" dirty="0">
                <a:solidFill>
                  <a:prstClr val="black"/>
                </a:solidFill>
                <a:cs typeface="Arial" pitchFamily="34" charset="0"/>
              </a:rPr>
              <a:t>  based on UNAIDS Financial Dashboard and </a:t>
            </a:r>
            <a:r>
              <a:rPr lang="en-US" sz="800" dirty="0">
                <a:solidFill>
                  <a:prstClr val="black"/>
                </a:solidFill>
                <a:latin typeface="Arial" panose="020B0604020202020204" pitchFamily="34" charset="0"/>
                <a:cs typeface="Arial" panose="020B0604020202020204" pitchFamily="34" charset="0"/>
              </a:rPr>
              <a:t>Cambodia NASA 2016-17</a:t>
            </a:r>
            <a:r>
              <a:rPr lang="en-GB" sz="800" dirty="0">
                <a:solidFill>
                  <a:prstClr val="black"/>
                </a:solidFill>
                <a:cs typeface="Arial" pitchFamily="34" charset="0"/>
              </a:rPr>
              <a:t> </a:t>
            </a:r>
          </a:p>
        </p:txBody>
      </p:sp>
      <p:graphicFrame>
        <p:nvGraphicFramePr>
          <p:cNvPr id="6" name="Chart 5">
            <a:extLst>
              <a:ext uri="{FF2B5EF4-FFF2-40B4-BE49-F238E27FC236}">
                <a16:creationId xmlns:a16="http://schemas.microsoft.com/office/drawing/2014/main" id="{C3C62164-CC42-4FD2-9103-67298AD18749}"/>
              </a:ext>
            </a:extLst>
          </p:cNvPr>
          <p:cNvGraphicFramePr>
            <a:graphicFrameLocks/>
          </p:cNvGraphicFramePr>
          <p:nvPr>
            <p:extLst>
              <p:ext uri="{D42A27DB-BD31-4B8C-83A1-F6EECF244321}">
                <p14:modId xmlns:p14="http://schemas.microsoft.com/office/powerpoint/2010/main" val="3226410484"/>
              </p:ext>
            </p:extLst>
          </p:nvPr>
        </p:nvGraphicFramePr>
        <p:xfrm>
          <a:off x="1143000" y="2259189"/>
          <a:ext cx="9715503" cy="3989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360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altLang="zh-CN" sz="5400">
                <a:cs typeface="Cordia New" pitchFamily="34" charset="-34"/>
              </a:rPr>
              <a:t>National response</a:t>
            </a:r>
            <a:br>
              <a:rPr lang="en-US" altLang="zh-CN" sz="540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512044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430000" cy="504000"/>
          </a:xfrm>
        </p:spPr>
        <p:txBody>
          <a:bodyPr/>
          <a:lstStyle/>
          <a:p>
            <a:r>
              <a:rPr lang="en-US" dirty="0"/>
              <a:t>Proportion of key populations who received an HIV test in the last 12 months and know their results, 2007-2022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TextBox 1"/>
          <p:cNvSpPr txBox="1"/>
          <p:nvPr/>
        </p:nvSpPr>
        <p:spPr>
          <a:xfrm>
            <a:off x="-26437" y="6209111"/>
            <a:ext cx="11049000" cy="662782"/>
          </a:xfrm>
          <a:prstGeom prst="rect">
            <a:avLst/>
          </a:prstGeom>
        </p:spPr>
        <p:txBody>
          <a:bodyPr wrap="square" lIns="91058" tIns="45537" rIns="91058" bIns="4553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1.</a:t>
            </a:r>
            <a:r>
              <a:rPr lang="en-GB" sz="800" dirty="0">
                <a:solidFill>
                  <a:prstClr val="black"/>
                </a:solidFill>
                <a:cs typeface="Arial" pitchFamily="34" charset="0"/>
              </a:rPr>
              <a:t>National </a:t>
            </a:r>
            <a:r>
              <a:rPr lang="en-GB" sz="800" dirty="0" err="1">
                <a:solidFill>
                  <a:prstClr val="black"/>
                </a:solidFill>
                <a:cs typeface="Arial" pitchFamily="34" charset="0"/>
              </a:rPr>
              <a:t>Center</a:t>
            </a:r>
            <a:r>
              <a:rPr lang="en-GB" sz="800" dirty="0">
                <a:solidFill>
                  <a:prstClr val="black"/>
                </a:solidFill>
                <a:cs typeface="Arial" pitchFamily="34" charset="0"/>
              </a:rPr>
              <a:t> for HIV/AIDS Dermatology and STD Cambodia, FHI, &amp; USAID. (2007). Cambodia 2007 </a:t>
            </a:r>
            <a:r>
              <a:rPr lang="en-GB" sz="800" dirty="0" err="1">
                <a:solidFill>
                  <a:prstClr val="black"/>
                </a:solidFill>
                <a:cs typeface="Arial" pitchFamily="34" charset="0"/>
              </a:rPr>
              <a:t>Behavioral</a:t>
            </a:r>
            <a:r>
              <a:rPr lang="en-GB" sz="800" dirty="0">
                <a:solidFill>
                  <a:prstClr val="black"/>
                </a:solidFill>
                <a:cs typeface="Arial" pitchFamily="34" charset="0"/>
              </a:rPr>
              <a:t> Surveillance Survey: HIV/AIDS Related Sexual </a:t>
            </a:r>
            <a:r>
              <a:rPr lang="en-GB" sz="800" dirty="0" err="1">
                <a:solidFill>
                  <a:prstClr val="black"/>
                </a:solidFill>
                <a:cs typeface="Arial" pitchFamily="34" charset="0"/>
              </a:rPr>
              <a:t>Behaviors</a:t>
            </a:r>
            <a:r>
              <a:rPr lang="en-GB" sz="800" dirty="0">
                <a:solidFill>
                  <a:prstClr val="black"/>
                </a:solidFill>
                <a:cs typeface="Arial" pitchFamily="34" charset="0"/>
              </a:rPr>
              <a:t> among Sentinel Groups ; . 2.Chhorvann, C. (2011). </a:t>
            </a:r>
            <a:r>
              <a:rPr lang="en-GB" sz="800" i="1" dirty="0" err="1">
                <a:solidFill>
                  <a:prstClr val="black"/>
                </a:solidFill>
                <a:cs typeface="Arial" pitchFamily="34" charset="0"/>
              </a:rPr>
              <a:t>Behavioral</a:t>
            </a:r>
            <a:r>
              <a:rPr lang="en-GB" sz="800" i="1" dirty="0">
                <a:solidFill>
                  <a:prstClr val="black"/>
                </a:solidFill>
                <a:cs typeface="Arial" pitchFamily="34" charset="0"/>
              </a:rPr>
              <a:t> Sentinel Surveillance 2010</a:t>
            </a:r>
            <a:r>
              <a:rPr lang="en-GB" sz="800" dirty="0">
                <a:solidFill>
                  <a:prstClr val="black"/>
                </a:solidFill>
                <a:cs typeface="Arial" pitchFamily="34" charset="0"/>
              </a:rPr>
              <a:t>. Power Point Presentation. National </a:t>
            </a:r>
            <a:r>
              <a:rPr lang="en-GB" sz="800" dirty="0" err="1">
                <a:solidFill>
                  <a:prstClr val="black"/>
                </a:solidFill>
                <a:cs typeface="Arial" pitchFamily="34" charset="0"/>
              </a:rPr>
              <a:t>Center</a:t>
            </a:r>
            <a:r>
              <a:rPr lang="en-GB" sz="800" dirty="0">
                <a:solidFill>
                  <a:prstClr val="black"/>
                </a:solidFill>
                <a:cs typeface="Arial" pitchFamily="34" charset="0"/>
              </a:rPr>
              <a:t> for HIV/AIDS Dermatology and STD; </a:t>
            </a:r>
            <a:r>
              <a:rPr lang="en-US" sz="800" dirty="0">
                <a:solidFill>
                  <a:prstClr val="black"/>
                </a:solidFill>
                <a:cs typeface="Arial" pitchFamily="34" charset="0"/>
              </a:rPr>
              <a:t>3.Liu, K.-L., &amp; </a:t>
            </a:r>
            <a:r>
              <a:rPr lang="en-US" sz="800" dirty="0" err="1">
                <a:solidFill>
                  <a:prstClr val="black"/>
                </a:solidFill>
                <a:cs typeface="Arial" pitchFamily="34" charset="0"/>
              </a:rPr>
              <a:t>Chhorvann</a:t>
            </a:r>
            <a:r>
              <a:rPr lang="en-US" sz="800" dirty="0">
                <a:solidFill>
                  <a:prstClr val="black"/>
                </a:solidFill>
                <a:cs typeface="Arial" pitchFamily="34" charset="0"/>
              </a:rPr>
              <a:t>, C. (2010). Behavioral Risks On-site </a:t>
            </a:r>
            <a:r>
              <a:rPr lang="en-US" sz="800" dirty="0" err="1">
                <a:solidFill>
                  <a:prstClr val="black"/>
                </a:solidFill>
                <a:cs typeface="Arial" pitchFamily="34" charset="0"/>
              </a:rPr>
              <a:t>Serosurvey</a:t>
            </a:r>
            <a:r>
              <a:rPr lang="en-US" sz="800" dirty="0">
                <a:solidFill>
                  <a:prstClr val="black"/>
                </a:solidFill>
                <a:cs typeface="Arial" pitchFamily="34" charset="0"/>
              </a:rPr>
              <a:t> among At-risk Urban Men in Cambodia; 4.Drug User HIV Prevalence and Behavioral Survey 2007 cited in National AIDS Authority Cambodia. (2010). UNGASS Country Progress Report: Cambodia; 4. NCHADS. (2013). 2011 Cambodia STI Survey: Female Entertainment Workers. Presentation by </a:t>
            </a:r>
            <a:r>
              <a:rPr lang="en-US" sz="800" dirty="0" err="1">
                <a:solidFill>
                  <a:prstClr val="black"/>
                </a:solidFill>
                <a:cs typeface="Arial" pitchFamily="34" charset="0"/>
              </a:rPr>
              <a:t>Mun</a:t>
            </a:r>
            <a:r>
              <a:rPr lang="en-US" sz="800" dirty="0">
                <a:solidFill>
                  <a:prstClr val="black"/>
                </a:solidFill>
                <a:cs typeface="Arial" pitchFamily="34" charset="0"/>
              </a:rPr>
              <a:t> </a:t>
            </a:r>
            <a:r>
              <a:rPr lang="en-US" sz="800" dirty="0" err="1">
                <a:solidFill>
                  <a:prstClr val="black"/>
                </a:solidFill>
                <a:cs typeface="Arial" pitchFamily="34" charset="0"/>
              </a:rPr>
              <a:t>Phalkun</a:t>
            </a:r>
            <a:r>
              <a:rPr lang="en-US" sz="800" dirty="0">
                <a:solidFill>
                  <a:prstClr val="black"/>
                </a:solidFill>
                <a:cs typeface="Arial" pitchFamily="34" charset="0"/>
              </a:rPr>
              <a:t>; 5. Cambodia Global AIDS Response Progress Report (Country narrative report) and 5. Global AIDS Monitoring Reports</a:t>
            </a:r>
          </a:p>
        </p:txBody>
      </p:sp>
      <p:graphicFrame>
        <p:nvGraphicFramePr>
          <p:cNvPr id="7" name="Chart 6">
            <a:extLst>
              <a:ext uri="{FF2B5EF4-FFF2-40B4-BE49-F238E27FC236}">
                <a16:creationId xmlns:a16="http://schemas.microsoft.com/office/drawing/2014/main" id="{132312C3-3B79-B744-4665-4A08DFCDE792}"/>
              </a:ext>
            </a:extLst>
          </p:cNvPr>
          <p:cNvGraphicFramePr>
            <a:graphicFrameLocks/>
          </p:cNvGraphicFramePr>
          <p:nvPr>
            <p:extLst>
              <p:ext uri="{D42A27DB-BD31-4B8C-83A1-F6EECF244321}">
                <p14:modId xmlns:p14="http://schemas.microsoft.com/office/powerpoint/2010/main" val="1551895893"/>
              </p:ext>
            </p:extLst>
          </p:nvPr>
        </p:nvGraphicFramePr>
        <p:xfrm>
          <a:off x="2057400" y="2514600"/>
          <a:ext cx="78486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4333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524000"/>
            <a:ext cx="11203563" cy="504000"/>
          </a:xfrm>
        </p:spPr>
        <p:txBody>
          <a:bodyPr/>
          <a:lstStyle/>
          <a:p>
            <a:r>
              <a:rPr lang="en-GB" dirty="0"/>
              <a:t>Needles/syringes distributed per PWID per year, 2008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(GAM) reporting</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8458200" y="3413759"/>
            <a:ext cx="3347440" cy="2148841"/>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383795954"/>
              </p:ext>
            </p:extLst>
          </p:nvPr>
        </p:nvGraphicFramePr>
        <p:xfrm>
          <a:off x="433815" y="2286000"/>
          <a:ext cx="8068862" cy="3655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258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3" y="1513212"/>
            <a:ext cx="11353801" cy="504000"/>
          </a:xfrm>
        </p:spPr>
        <p:txBody>
          <a:bodyPr/>
          <a:lstStyle/>
          <a:p>
            <a:r>
              <a:rPr lang="en-US" dirty="0"/>
              <a:t>Proportion of people who inject drugs with reported sources of new needles and syringes in the last month, 2017</a:t>
            </a:r>
          </a:p>
        </p:txBody>
      </p:sp>
      <p:sp>
        <p:nvSpPr>
          <p:cNvPr id="2" name="Slide Number Placeholder 1"/>
          <p:cNvSpPr>
            <a:spLocks noGrp="1"/>
          </p:cNvSpPr>
          <p:nvPr>
            <p:ph type="sldNum" sz="quarter" idx="10"/>
          </p:nvPr>
        </p:nvSpPr>
        <p:spPr/>
        <p:txBody>
          <a:bodyPr/>
          <a:lstStyle/>
          <a:p>
            <a:fld id="{26C2CD33-3677-460D-89D1-390D86E77732}" type="slidenum">
              <a:rPr lang="th-TH" smtClean="0">
                <a:solidFill>
                  <a:prstClr val="black">
                    <a:tint val="75000"/>
                  </a:prstClr>
                </a:solidFill>
              </a:rPr>
              <a:pPr/>
              <a:t>37</a:t>
            </a:fld>
            <a:endParaRPr lang="th-TH" dirty="0">
              <a:solidFill>
                <a:prstClr val="black">
                  <a:tint val="75000"/>
                </a:prstClr>
              </a:solidFill>
            </a:endParaRPr>
          </a:p>
        </p:txBody>
      </p:sp>
      <p:sp>
        <p:nvSpPr>
          <p:cNvPr id="4" name="Rectangle 6"/>
          <p:cNvSpPr>
            <a:spLocks noChangeArrowheads="1"/>
          </p:cNvSpPr>
          <p:nvPr/>
        </p:nvSpPr>
        <p:spPr bwMode="auto">
          <a:xfrm>
            <a:off x="-76201" y="6477037"/>
            <a:ext cx="11353801" cy="3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8" tIns="45537" rIns="91058" bIns="45537">
            <a:spAutoFit/>
          </a:bodyPr>
          <a:lstStyle/>
          <a:p>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3"/>
              </a:rPr>
              <a:t>www.aidsdatahub.org</a:t>
            </a:r>
            <a:r>
              <a:rPr lang="en-US" sz="800" dirty="0">
                <a:solidFill>
                  <a:srgbClr val="000000"/>
                </a:solidFill>
                <a:cs typeface="Arial" pitchFamily="34" charset="0"/>
              </a:rPr>
              <a:t>  based on  </a:t>
            </a:r>
            <a:r>
              <a:rPr lang="en-US" sz="800" dirty="0" err="1"/>
              <a:t>Mun</a:t>
            </a:r>
            <a:r>
              <a:rPr lang="en-US" sz="800" dirty="0"/>
              <a:t> P., Yi S., and </a:t>
            </a:r>
            <a:r>
              <a:rPr lang="en-US" sz="800" dirty="0" err="1"/>
              <a:t>Tuot</a:t>
            </a:r>
            <a:r>
              <a:rPr lang="en-US" sz="800" dirty="0"/>
              <a:t> S. (2018). National Population Size Estimation, Integrated Biological and Behavioral Survey, and HCV among PWID and PWUD in Cambodia, 2017. Presentation at Sunway Hotel, May 21, 2018.</a:t>
            </a:r>
          </a:p>
        </p:txBody>
      </p:sp>
      <p:sp>
        <p:nvSpPr>
          <p:cNvPr id="6" name="Title 1"/>
          <p:cNvSpPr txBox="1">
            <a:spLocks/>
          </p:cNvSpPr>
          <p:nvPr/>
        </p:nvSpPr>
        <p:spPr>
          <a:xfrm>
            <a:off x="1828800" y="609600"/>
            <a:ext cx="8610600" cy="838200"/>
          </a:xfrm>
          <a:prstGeom prst="rect">
            <a:avLst/>
          </a:prstGeom>
        </p:spPr>
        <p:txBody>
          <a:bodyPr lIns="91058" tIns="45537" rIns="91058" bIns="45537">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14877468"/>
              </p:ext>
            </p:extLst>
          </p:nvPr>
        </p:nvGraphicFramePr>
        <p:xfrm>
          <a:off x="1940721" y="2743211"/>
          <a:ext cx="8310563" cy="3652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3486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61BAB52C-87E8-4831-91AA-E37939237C7D}"/>
              </a:ext>
            </a:extLst>
          </p:cNvPr>
          <p:cNvGraphicFramePr>
            <a:graphicFrameLocks noGrp="1"/>
          </p:cNvGraphicFramePr>
          <p:nvPr>
            <p:extLst>
              <p:ext uri="{D42A27DB-BD31-4B8C-83A1-F6EECF244321}">
                <p14:modId xmlns:p14="http://schemas.microsoft.com/office/powerpoint/2010/main" val="2158999259"/>
              </p:ext>
            </p:extLst>
          </p:nvPr>
        </p:nvGraphicFramePr>
        <p:xfrm>
          <a:off x="679079" y="2424375"/>
          <a:ext cx="10833841"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894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AFD7B867-47D0-47A4-B6BF-BBA8DCEBF977}"/>
              </a:ext>
            </a:extLst>
          </p:cNvPr>
          <p:cNvGraphicFramePr>
            <a:graphicFrameLocks/>
          </p:cNvGraphicFramePr>
          <p:nvPr>
            <p:extLst>
              <p:ext uri="{D42A27DB-BD31-4B8C-83A1-F6EECF244321}">
                <p14:modId xmlns:p14="http://schemas.microsoft.com/office/powerpoint/2010/main" val="4009912346"/>
              </p:ext>
            </p:extLst>
          </p:nvPr>
        </p:nvGraphicFramePr>
        <p:xfrm>
          <a:off x="1177072" y="2643819"/>
          <a:ext cx="9310594" cy="31712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1">
            <a:extLst>
              <a:ext uri="{FF2B5EF4-FFF2-40B4-BE49-F238E27FC236}">
                <a16:creationId xmlns:a16="http://schemas.microsoft.com/office/drawing/2014/main" id="{8F17635A-1265-4A79-94C0-F604A33355EA}"/>
              </a:ext>
            </a:extLst>
          </p:cNvPr>
          <p:cNvSpPr txBox="1"/>
          <p:nvPr/>
        </p:nvSpPr>
        <p:spPr>
          <a:xfrm>
            <a:off x="2133600" y="5979087"/>
            <a:ext cx="7204928" cy="49299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26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0" y="3357562"/>
            <a:ext cx="101346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8" tIns="45537" rIns="91058" bIns="45537" numCol="1" anchor="t" anchorCtr="0" compatLnSpc="1">
            <a:prstTxWarp prst="textNoShape">
              <a:avLst/>
            </a:prstTxWarp>
          </a:bodyPr>
          <a:lstStyle/>
          <a:p>
            <a:pPr eaLnBrk="1" hangingPunct="1"/>
            <a:r>
              <a:rPr lang="en-US" sz="5400">
                <a:cs typeface="Cordia New" pitchFamily="34" charset="-34"/>
              </a:rPr>
              <a:t>HIV prevalence and </a:t>
            </a:r>
            <a:br>
              <a:rPr lang="en-US" sz="5400">
                <a:cs typeface="Cordia New" pitchFamily="34" charset="-34"/>
              </a:rPr>
            </a:br>
            <a:r>
              <a:rPr lang="en-US" sz="540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11" name="Chart 10">
            <a:extLst>
              <a:ext uri="{FF2B5EF4-FFF2-40B4-BE49-F238E27FC236}">
                <a16:creationId xmlns:a16="http://schemas.microsoft.com/office/drawing/2014/main" id="{E418436F-6CCB-4BCE-A55B-51CE7EC0FE70}"/>
              </a:ext>
            </a:extLst>
          </p:cNvPr>
          <p:cNvGraphicFramePr>
            <a:graphicFrameLocks/>
          </p:cNvGraphicFramePr>
          <p:nvPr>
            <p:extLst>
              <p:ext uri="{D42A27DB-BD31-4B8C-83A1-F6EECF244321}">
                <p14:modId xmlns:p14="http://schemas.microsoft.com/office/powerpoint/2010/main" val="227518589"/>
              </p:ext>
            </p:extLst>
          </p:nvPr>
        </p:nvGraphicFramePr>
        <p:xfrm>
          <a:off x="2286000" y="2137844"/>
          <a:ext cx="7772400" cy="4220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392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AE26E2F-4C57-1ABD-332D-C5261F00AE96}"/>
              </a:ext>
            </a:extLst>
          </p:cNvPr>
          <p:cNvGraphicFramePr>
            <a:graphicFrameLocks/>
          </p:cNvGraphicFramePr>
          <p:nvPr>
            <p:extLst>
              <p:ext uri="{D42A27DB-BD31-4B8C-83A1-F6EECF244321}">
                <p14:modId xmlns:p14="http://schemas.microsoft.com/office/powerpoint/2010/main" val="2029745451"/>
              </p:ext>
            </p:extLst>
          </p:nvPr>
        </p:nvGraphicFramePr>
        <p:xfrm>
          <a:off x="1981199" y="2285999"/>
          <a:ext cx="7848601" cy="41148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1C74F26-177A-583D-3F3B-3EC788CC0739}"/>
              </a:ext>
            </a:extLst>
          </p:cNvPr>
          <p:cNvSpPr>
            <a:spLocks noGrp="1"/>
          </p:cNvSpPr>
          <p:nvPr>
            <p:ph type="title"/>
          </p:nvPr>
        </p:nvSpPr>
        <p:spPr/>
        <p:txBody>
          <a:bodyPr/>
          <a:lstStyle/>
          <a:p>
            <a:r>
              <a:rPr lang="en-US" sz="2800" dirty="0"/>
              <a:t>HIV testing and treatment cascade by age and sex, 2022</a:t>
            </a:r>
          </a:p>
        </p:txBody>
      </p:sp>
      <p:sp>
        <p:nvSpPr>
          <p:cNvPr id="3" name="Rectangle 2">
            <a:extLst>
              <a:ext uri="{FF2B5EF4-FFF2-40B4-BE49-F238E27FC236}">
                <a16:creationId xmlns:a16="http://schemas.microsoft.com/office/drawing/2014/main" id="{FDCE2403-CFCF-5A90-D575-4EE2D6803C5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spTree>
    <p:extLst>
      <p:ext uri="{BB962C8B-B14F-4D97-AF65-F5344CB8AC3E}">
        <p14:creationId xmlns:p14="http://schemas.microsoft.com/office/powerpoint/2010/main" val="2665437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DBC48DAA-16F8-4EF7-8588-900252148A03}"/>
              </a:ext>
            </a:extLst>
          </p:cNvPr>
          <p:cNvGraphicFramePr>
            <a:graphicFrameLocks noGrp="1"/>
          </p:cNvGraphicFramePr>
          <p:nvPr>
            <p:extLst>
              <p:ext uri="{D42A27DB-BD31-4B8C-83A1-F6EECF244321}">
                <p14:modId xmlns:p14="http://schemas.microsoft.com/office/powerpoint/2010/main" val="3800839866"/>
              </p:ext>
            </p:extLst>
          </p:nvPr>
        </p:nvGraphicFramePr>
        <p:xfrm>
          <a:off x="2133600" y="2393840"/>
          <a:ext cx="7696200" cy="3854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94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1559724375"/>
              </p:ext>
            </p:extLst>
          </p:nvPr>
        </p:nvGraphicFramePr>
        <p:xfrm>
          <a:off x="990600" y="2452396"/>
          <a:ext cx="9543393" cy="3905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7775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29E2D8F4-766D-4805-87C2-1262C0F7134F}"/>
              </a:ext>
            </a:extLst>
          </p:cNvPr>
          <p:cNvGraphicFramePr>
            <a:graphicFrameLocks/>
          </p:cNvGraphicFramePr>
          <p:nvPr>
            <p:extLst>
              <p:ext uri="{D42A27DB-BD31-4B8C-83A1-F6EECF244321}">
                <p14:modId xmlns:p14="http://schemas.microsoft.com/office/powerpoint/2010/main" val="2731485688"/>
              </p:ext>
            </p:extLst>
          </p:nvPr>
        </p:nvGraphicFramePr>
        <p:xfrm>
          <a:off x="1921604" y="2438401"/>
          <a:ext cx="7755796"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380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2" name="Chart 1">
            <a:extLst>
              <a:ext uri="{FF2B5EF4-FFF2-40B4-BE49-F238E27FC236}">
                <a16:creationId xmlns:a16="http://schemas.microsoft.com/office/drawing/2014/main" id="{65F27F2F-18DC-4A03-93CC-4FEBC5BF77A8}"/>
              </a:ext>
            </a:extLst>
          </p:cNvPr>
          <p:cNvGraphicFramePr>
            <a:graphicFrameLocks noGrp="1"/>
          </p:cNvGraphicFramePr>
          <p:nvPr>
            <p:extLst>
              <p:ext uri="{D42A27DB-BD31-4B8C-83A1-F6EECF244321}">
                <p14:modId xmlns:p14="http://schemas.microsoft.com/office/powerpoint/2010/main" val="2401309171"/>
              </p:ext>
            </p:extLst>
          </p:nvPr>
        </p:nvGraphicFramePr>
        <p:xfrm>
          <a:off x="2502368" y="2393840"/>
          <a:ext cx="7479832" cy="3854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413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53BA6D92-965D-A5BB-CA89-C7938B22D487}"/>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99817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39910" indent="-284562" eaLnBrk="0" hangingPunct="0">
              <a:defRPr sz="2800">
                <a:solidFill>
                  <a:schemeClr val="tx1"/>
                </a:solidFill>
                <a:latin typeface="Arial" pitchFamily="34" charset="0"/>
                <a:ea typeface="ＭＳ Ｐゴシック" pitchFamily="34" charset="-128"/>
              </a:defRPr>
            </a:lvl2pPr>
            <a:lvl3pPr marL="1138316" indent="-227676" eaLnBrk="0" hangingPunct="0">
              <a:defRPr sz="2800">
                <a:solidFill>
                  <a:schemeClr val="tx1"/>
                </a:solidFill>
                <a:latin typeface="Arial" pitchFamily="34" charset="0"/>
                <a:ea typeface="ＭＳ Ｐゴシック" pitchFamily="34" charset="-128"/>
              </a:defRPr>
            </a:lvl3pPr>
            <a:lvl4pPr marL="1593621" indent="-227676" eaLnBrk="0" hangingPunct="0">
              <a:defRPr sz="2800">
                <a:solidFill>
                  <a:schemeClr val="tx1"/>
                </a:solidFill>
                <a:latin typeface="Arial" pitchFamily="34" charset="0"/>
                <a:ea typeface="ＭＳ Ｐゴシック" pitchFamily="34" charset="-128"/>
              </a:defRPr>
            </a:lvl4pPr>
            <a:lvl5pPr marL="2048948" indent="-227676" eaLnBrk="0" hangingPunct="0">
              <a:defRPr sz="2800">
                <a:solidFill>
                  <a:schemeClr val="tx1"/>
                </a:solidFill>
                <a:latin typeface="Arial" pitchFamily="34" charset="0"/>
                <a:ea typeface="ＭＳ Ｐゴシック" pitchFamily="34" charset="-128"/>
              </a:defRPr>
            </a:lvl5pPr>
            <a:lvl6pPr marL="2504297" indent="-227676"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596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14920" indent="-227676"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0225" indent="-227676"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EF88FFF3-271C-4193-880B-E71A9CD8552C}" type="slidenum">
              <a:rPr lang="th-TH" sz="1200" smtClean="0">
                <a:solidFill>
                  <a:srgbClr val="898989"/>
                </a:solidFill>
              </a:rPr>
              <a:pPr eaLnBrk="1" hangingPunct="1"/>
              <a:t>47</a:t>
            </a:fld>
            <a:endParaRPr lang="th-TH" sz="1200">
              <a:solidFill>
                <a:srgbClr val="898989"/>
              </a:solidFill>
            </a:endParaRPr>
          </a:p>
        </p:txBody>
      </p:sp>
      <p:sp>
        <p:nvSpPr>
          <p:cNvPr id="186370" name="Rectangle 2"/>
          <p:cNvSpPr txBox="1">
            <a:spLocks noChangeArrowheads="1"/>
          </p:cNvSpPr>
          <p:nvPr/>
        </p:nvSpPr>
        <p:spPr bwMode="auto">
          <a:xfrm>
            <a:off x="1905000" y="2057142"/>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8" tIns="45537" rIns="91058" bIns="45537"/>
          <a:lstStyle>
            <a:lvl1pPr marL="342900" indent="-342900"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sz="900" u="sng"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endParaRPr lang="en-US" sz="9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1400" dirty="0">
              <a:solidFill>
                <a:srgbClr val="C00000"/>
              </a:solidFill>
            </a:endParaRPr>
          </a:p>
        </p:txBody>
      </p:sp>
    </p:spTree>
    <p:extLst>
      <p:ext uri="{BB962C8B-B14F-4D97-AF65-F5344CB8AC3E}">
        <p14:creationId xmlns:p14="http://schemas.microsoft.com/office/powerpoint/2010/main" val="351865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496517"/>
            <a:ext cx="12055030"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35D0D688-CC9A-4501-A2A0-64CCD941344E}"/>
              </a:ext>
            </a:extLst>
          </p:cNvPr>
          <p:cNvGraphicFramePr>
            <a:graphicFrameLocks/>
          </p:cNvGraphicFramePr>
          <p:nvPr>
            <p:extLst>
              <p:ext uri="{D42A27DB-BD31-4B8C-83A1-F6EECF244321}">
                <p14:modId xmlns:p14="http://schemas.microsoft.com/office/powerpoint/2010/main" val="2176009991"/>
              </p:ext>
            </p:extLst>
          </p:nvPr>
        </p:nvGraphicFramePr>
        <p:xfrm>
          <a:off x="838200" y="2527757"/>
          <a:ext cx="9845229" cy="4026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614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47720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5152105C-F0F7-4251-AF55-9266D6ABD003}"/>
              </a:ext>
            </a:extLst>
          </p:cNvPr>
          <p:cNvGraphicFramePr>
            <a:graphicFrameLocks/>
          </p:cNvGraphicFramePr>
          <p:nvPr>
            <p:extLst>
              <p:ext uri="{D42A27DB-BD31-4B8C-83A1-F6EECF244321}">
                <p14:modId xmlns:p14="http://schemas.microsoft.com/office/powerpoint/2010/main" val="4094628226"/>
              </p:ext>
            </p:extLst>
          </p:nvPr>
        </p:nvGraphicFramePr>
        <p:xfrm>
          <a:off x="685800" y="2383971"/>
          <a:ext cx="10021967" cy="4245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62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 size estimates, 2017-2022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7</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71360727"/>
              </p:ext>
            </p:extLst>
          </p:nvPr>
        </p:nvGraphicFramePr>
        <p:xfrm>
          <a:off x="1770489" y="2476273"/>
          <a:ext cx="7897386" cy="3886090"/>
        </p:xfrm>
        <a:graphic>
          <a:graphicData uri="http://schemas.openxmlformats.org/drawingml/2006/table">
            <a:tbl>
              <a:tblPr/>
              <a:tblGrid>
                <a:gridCol w="3657600">
                  <a:extLst>
                    <a:ext uri="{9D8B030D-6E8A-4147-A177-3AD203B41FA5}">
                      <a16:colId xmlns:a16="http://schemas.microsoft.com/office/drawing/2014/main" val="20000"/>
                    </a:ext>
                  </a:extLst>
                </a:gridCol>
                <a:gridCol w="1917263">
                  <a:extLst>
                    <a:ext uri="{9D8B030D-6E8A-4147-A177-3AD203B41FA5}">
                      <a16:colId xmlns:a16="http://schemas.microsoft.com/office/drawing/2014/main" val="20001"/>
                    </a:ext>
                  </a:extLst>
                </a:gridCol>
                <a:gridCol w="2322523">
                  <a:extLst>
                    <a:ext uri="{9D8B030D-6E8A-4147-A177-3AD203B41FA5}">
                      <a16:colId xmlns:a16="http://schemas.microsoft.com/office/drawing/2014/main" val="20002"/>
                    </a:ext>
                  </a:extLst>
                </a:gridCol>
              </a:tblGrid>
              <a:tr h="419330">
                <a:tc gridSpan="3">
                  <a:txBody>
                    <a:bodyPr/>
                    <a:lstStyle/>
                    <a:p>
                      <a:pPr algn="ctr" fontAlgn="ctr"/>
                      <a:r>
                        <a:rPr lang="en-GB" sz="1800" b="1" i="0" u="none" strike="noStrike" dirty="0">
                          <a:solidFill>
                            <a:srgbClr val="FFFFFF"/>
                          </a:solidFill>
                          <a:effectLst/>
                          <a:latin typeface="+mj-lt"/>
                        </a:rPr>
                        <a:t>Key population size estimates  </a:t>
                      </a:r>
                    </a:p>
                  </a:txBody>
                  <a:tcPr marL="0" marR="0" marT="0" marB="0" anchor="ctr">
                    <a:lnL>
                      <a:noFill/>
                    </a:lnL>
                    <a:lnR>
                      <a:noFill/>
                    </a:lnR>
                    <a:lnT>
                      <a:noFill/>
                    </a:lnT>
                    <a:lnB w="6350" cap="flat" cmpd="sng" algn="ctr">
                      <a:solidFill>
                        <a:srgbClr val="98B954"/>
                      </a:solidFill>
                      <a:prstDash val="solid"/>
                      <a:round/>
                      <a:headEnd type="none" w="med" len="med"/>
                      <a:tailEnd type="none" w="med" len="med"/>
                    </a:lnB>
                    <a:solidFill>
                      <a:srgbClr val="E3183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88110">
                <a:tc>
                  <a:txBody>
                    <a:bodyPr/>
                    <a:lstStyle/>
                    <a:p>
                      <a:pPr algn="ctr" rtl="0" fontAlgn="ctr"/>
                      <a:r>
                        <a:rPr lang="en-GB" sz="1600" b="1" i="0" u="none" strike="noStrike" dirty="0">
                          <a:solidFill>
                            <a:srgbClr val="FFFFFF"/>
                          </a:solidFill>
                          <a:effectLst/>
                          <a:latin typeface="Arial"/>
                        </a:rPr>
                        <a:t>Populations</a:t>
                      </a:r>
                    </a:p>
                  </a:txBody>
                  <a:tcPr marL="0" marR="0" marT="0" marB="0" anchor="ctr">
                    <a:lnL w="6350" cap="flat" cmpd="sng" algn="ctr">
                      <a:solidFill>
                        <a:srgbClr val="98B954"/>
                      </a:solidFill>
                      <a:prstDash val="solid"/>
                      <a:round/>
                      <a:headEnd type="none" w="med" len="med"/>
                      <a:tailEnd type="none" w="med" len="med"/>
                    </a:lnL>
                    <a:lnR>
                      <a:noFill/>
                    </a:lnR>
                    <a:lnT w="6350" cap="flat" cmpd="sng" algn="ctr">
                      <a:solidFill>
                        <a:srgbClr val="98B954"/>
                      </a:solidFill>
                      <a:prstDash val="solid"/>
                      <a:round/>
                      <a:headEnd type="none" w="med" len="med"/>
                      <a:tailEnd type="none" w="med" len="med"/>
                    </a:lnT>
                    <a:lnB w="6350" cap="flat" cmpd="sng" algn="ctr">
                      <a:noFill/>
                      <a:prstDash val="solid"/>
                      <a:round/>
                      <a:headEnd type="none" w="med" len="med"/>
                      <a:tailEnd type="none" w="med" len="med"/>
                    </a:lnB>
                    <a:solidFill>
                      <a:srgbClr val="33CCCC"/>
                    </a:solidFill>
                  </a:tcPr>
                </a:tc>
                <a:tc>
                  <a:txBody>
                    <a:bodyPr/>
                    <a:lstStyle/>
                    <a:p>
                      <a:pPr algn="ctr" rtl="0" fontAlgn="ctr"/>
                      <a:r>
                        <a:rPr lang="en-GB" sz="1600" b="1" i="0" u="none" strike="noStrike" dirty="0">
                          <a:solidFill>
                            <a:srgbClr val="FFFFFF"/>
                          </a:solidFill>
                          <a:effectLst/>
                          <a:latin typeface="Arial"/>
                        </a:rPr>
                        <a:t>Estimate</a:t>
                      </a:r>
                    </a:p>
                  </a:txBody>
                  <a:tcPr marL="0" marR="0" marT="0" marB="0" anchor="ctr">
                    <a:lnL>
                      <a:noFill/>
                    </a:lnL>
                    <a:lnR>
                      <a:noFill/>
                    </a:lnR>
                    <a:lnT w="6350" cap="flat" cmpd="sng" algn="ctr">
                      <a:solidFill>
                        <a:srgbClr val="98B954"/>
                      </a:solidFill>
                      <a:prstDash val="solid"/>
                      <a:round/>
                      <a:headEnd type="none" w="med" len="med"/>
                      <a:tailEnd type="none" w="med" len="med"/>
                    </a:lnT>
                    <a:lnB w="6350" cap="flat" cmpd="sng" algn="ctr">
                      <a:noFill/>
                      <a:prstDash val="solid"/>
                      <a:round/>
                      <a:headEnd type="none" w="med" len="med"/>
                      <a:tailEnd type="none" w="med" len="med"/>
                    </a:lnB>
                    <a:solidFill>
                      <a:srgbClr val="33CCCC"/>
                    </a:solidFill>
                  </a:tcPr>
                </a:tc>
                <a:tc>
                  <a:txBody>
                    <a:bodyPr/>
                    <a:lstStyle/>
                    <a:p>
                      <a:pPr algn="ctr" rtl="0" fontAlgn="ctr"/>
                      <a:r>
                        <a:rPr lang="en-GB" sz="1600" b="1" i="0" u="none" strike="noStrike" dirty="0">
                          <a:solidFill>
                            <a:srgbClr val="FFFFFF"/>
                          </a:solidFill>
                          <a:effectLst/>
                          <a:latin typeface="Arial"/>
                        </a:rPr>
                        <a:t>Year of estimate</a:t>
                      </a:r>
                    </a:p>
                  </a:txBody>
                  <a:tcPr marL="0" marR="0" marT="0" marB="0" anchor="ctr">
                    <a:lnL>
                      <a:noFill/>
                    </a:lnL>
                    <a:lnR>
                      <a:noFill/>
                    </a:lnR>
                    <a:lnT>
                      <a:noFill/>
                    </a:lnT>
                    <a:lnB w="6350" cap="flat" cmpd="sng" algn="ctr">
                      <a:noFill/>
                      <a:prstDash val="solid"/>
                      <a:round/>
                      <a:headEnd type="none" w="med" len="med"/>
                      <a:tailEnd type="none" w="med" len="med"/>
                    </a:lnB>
                    <a:solidFill>
                      <a:srgbClr val="33CCCC"/>
                    </a:solidFill>
                  </a:tcPr>
                </a:tc>
                <a:extLst>
                  <a:ext uri="{0D108BD9-81ED-4DB2-BD59-A6C34878D82A}">
                    <a16:rowId xmlns:a16="http://schemas.microsoft.com/office/drawing/2014/main" val="10001"/>
                  </a:ext>
                </a:extLst>
              </a:tr>
              <a:tr h="615730">
                <a:tc>
                  <a:txBody>
                    <a:bodyPr/>
                    <a:lstStyle/>
                    <a:p>
                      <a:pPr algn="l" rtl="0" fontAlgn="ctr"/>
                      <a:r>
                        <a:rPr lang="en-GB" sz="1600" b="1" i="0" u="none" strike="noStrike" dirty="0">
                          <a:solidFill>
                            <a:srgbClr val="000000"/>
                          </a:solidFill>
                          <a:effectLst/>
                          <a:latin typeface="Arial"/>
                        </a:rPr>
                        <a:t>People who inject drugs (PWID)</a:t>
                      </a:r>
                    </a:p>
                  </a:txBody>
                  <a:tcPr marL="11430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 </a:t>
                      </a:r>
                      <a:r>
                        <a:rPr lang="en-GB" sz="1600" b="1" i="0" u="none" strike="noStrike" dirty="0">
                          <a:solidFill>
                            <a:srgbClr val="000000"/>
                          </a:solidFill>
                          <a:effectLst/>
                          <a:latin typeface="+mn-lt"/>
                        </a:rPr>
                        <a:t>3202</a:t>
                      </a:r>
                      <a:endParaRPr lang="en-GB" sz="1600" b="1" i="0" u="none" strike="noStrike" dirty="0">
                        <a:solidFill>
                          <a:srgbClr val="000000"/>
                        </a:solidFill>
                        <a:effectLst/>
                        <a:latin typeface="Arial"/>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2017</a:t>
                      </a:r>
                    </a:p>
                  </a:txBody>
                  <a:tcPr marL="0" marR="0"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5730">
                <a:tc>
                  <a:txBody>
                    <a:bodyPr/>
                    <a:lstStyle/>
                    <a:p>
                      <a:pPr algn="l" rtl="0" fontAlgn="ctr"/>
                      <a:r>
                        <a:rPr lang="en-GB" sz="1600" b="1" i="0" u="none" strike="noStrike" dirty="0">
                          <a:solidFill>
                            <a:srgbClr val="000000"/>
                          </a:solidFill>
                          <a:effectLst/>
                          <a:latin typeface="Arial"/>
                        </a:rPr>
                        <a:t>Female sex workers* (FSW)</a:t>
                      </a: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n-lt"/>
                        </a:rPr>
                        <a:t>52 338</a:t>
                      </a:r>
                      <a:endParaRPr lang="en-GB" sz="16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2022</a:t>
                      </a: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15730">
                <a:tc>
                  <a:txBody>
                    <a:bodyPr/>
                    <a:lstStyle/>
                    <a:p>
                      <a:pPr algn="l" rtl="0" fontAlgn="ctr"/>
                      <a:r>
                        <a:rPr lang="en-GB" sz="1600" b="1" i="0" u="none" strike="noStrike" dirty="0">
                          <a:solidFill>
                            <a:srgbClr val="000000"/>
                          </a:solidFill>
                          <a:effectLst/>
                          <a:latin typeface="Arial"/>
                        </a:rPr>
                        <a:t>Men</a:t>
                      </a:r>
                      <a:r>
                        <a:rPr lang="en-GB" sz="1600" b="1" i="0" u="none" strike="noStrike" baseline="0" dirty="0">
                          <a:solidFill>
                            <a:srgbClr val="000000"/>
                          </a:solidFill>
                          <a:effectLst/>
                          <a:latin typeface="Arial"/>
                        </a:rPr>
                        <a:t> who have sex with men (MSM)</a:t>
                      </a:r>
                      <a:endParaRPr lang="en-GB" sz="16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n-lt"/>
                        </a:rPr>
                        <a:t>87 817</a:t>
                      </a:r>
                      <a:endParaRPr lang="en-GB" sz="16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2019</a:t>
                      </a: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5730">
                <a:tc>
                  <a:txBody>
                    <a:bodyPr/>
                    <a:lstStyle/>
                    <a:p>
                      <a:pPr algn="l" rtl="0" fontAlgn="ctr"/>
                      <a:r>
                        <a:rPr lang="en-US" sz="1600" b="1" i="0" u="none" strike="noStrike" dirty="0">
                          <a:solidFill>
                            <a:srgbClr val="000000"/>
                          </a:solidFill>
                          <a:effectLst/>
                          <a:latin typeface="Arial"/>
                        </a:rPr>
                        <a:t>Transgender (TG)</a:t>
                      </a:r>
                      <a:endParaRPr lang="en-GB" sz="16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rPr>
                        <a:t>15 900</a:t>
                      </a:r>
                      <a:endParaRPr lang="en-GB" sz="16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Arial"/>
                        </a:rPr>
                        <a:t>2022</a:t>
                      </a:r>
                      <a:endParaRPr lang="en-GB" sz="1600" b="1" i="0" u="none" strike="noStrike" dirty="0">
                        <a:solidFill>
                          <a:srgbClr val="000000"/>
                        </a:solidFill>
                        <a:effectLst/>
                        <a:latin typeface="Arial"/>
                      </a:endParaRP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6932257"/>
                  </a:ext>
                </a:extLst>
              </a:tr>
              <a:tr h="615730">
                <a:tc>
                  <a:txBody>
                    <a:bodyPr/>
                    <a:lstStyle/>
                    <a:p>
                      <a:pPr algn="l" rtl="0" fontAlgn="ctr"/>
                      <a:endParaRPr lang="en-GB" sz="1800" b="1" i="0" u="none" strike="noStrike" dirty="0">
                        <a:solidFill>
                          <a:srgbClr val="000000"/>
                        </a:solidFill>
                        <a:effectLst/>
                        <a:latin typeface="Arial"/>
                      </a:endParaRPr>
                    </a:p>
                  </a:txBody>
                  <a:tcPr marL="114300" marR="0" marT="0" marB="0" anchor="ctr">
                    <a:lnL w="6350" cap="flat" cmpd="sng" algn="ctr">
                      <a:noFill/>
                      <a:prstDash val="solid"/>
                      <a:round/>
                      <a:headEnd type="none" w="med" len="med"/>
                      <a:tailEnd type="none" w="med" len="med"/>
                    </a:lnL>
                    <a:lnR>
                      <a:noFill/>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GB" sz="1800" b="1" i="0" u="none" strike="noStrike" dirty="0">
                        <a:solidFill>
                          <a:srgbClr val="000000"/>
                        </a:solidFill>
                        <a:effectLst/>
                        <a:latin typeface="Arial"/>
                      </a:endParaRPr>
                    </a:p>
                  </a:txBody>
                  <a:tcPr marL="0" marR="0" marT="0" marB="0" anchor="ctr">
                    <a:lnL>
                      <a:noFill/>
                    </a:lnL>
                    <a:lnR>
                      <a:noFill/>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GB" sz="1800" b="1" i="0" u="none" strike="noStrike" dirty="0">
                        <a:solidFill>
                          <a:srgbClr val="000000"/>
                        </a:solidFill>
                        <a:effectLst/>
                        <a:latin typeface="Arial"/>
                      </a:endParaRPr>
                    </a:p>
                  </a:txBody>
                  <a:tcPr marL="0" marR="0" marT="0" marB="0" anchor="ctr">
                    <a:lnL>
                      <a:noFill/>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6926280"/>
                  </a:ext>
                </a:extLst>
              </a:tr>
            </a:tbl>
          </a:graphicData>
        </a:graphic>
      </p:graphicFrame>
      <p:sp>
        <p:nvSpPr>
          <p:cNvPr id="7" name="TextBox 6">
            <a:extLst>
              <a:ext uri="{FF2B5EF4-FFF2-40B4-BE49-F238E27FC236}">
                <a16:creationId xmlns:a16="http://schemas.microsoft.com/office/drawing/2014/main" id="{DDFE6EF5-8448-46CB-B8BD-364A0FC4CA4D}"/>
              </a:ext>
            </a:extLst>
          </p:cNvPr>
          <p:cNvSpPr txBox="1"/>
          <p:nvPr/>
        </p:nvSpPr>
        <p:spPr>
          <a:xfrm>
            <a:off x="0" y="6607687"/>
            <a:ext cx="8991600" cy="230463"/>
          </a:xfrm>
          <a:prstGeom prst="rect">
            <a:avLst/>
          </a:prstGeom>
          <a:noFill/>
        </p:spPr>
        <p:txBody>
          <a:bodyPr wrap="square" lIns="91058" tIns="45537" rIns="91058" bIns="45537">
            <a:spAutoFit/>
          </a:bodyPr>
          <a:lstStyle/>
          <a:p>
            <a:pPr>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2"/>
              </a:rPr>
              <a:t>www.aidsdatahub.org</a:t>
            </a:r>
            <a:r>
              <a:rPr lang="en-US" sz="900" kern="0" dirty="0">
                <a:solidFill>
                  <a:sysClr val="windowText" lastClr="000000"/>
                </a:solidFill>
                <a:cs typeface="Arial" pitchFamily="34" charset="0"/>
                <a:sym typeface="Calibri"/>
              </a:rPr>
              <a:t> based on </a:t>
            </a:r>
            <a:r>
              <a:rPr lang="en-US" sz="900" dirty="0">
                <a:solidFill>
                  <a:prstClr val="black"/>
                </a:solidFill>
                <a:cs typeface="Arial" pitchFamily="34" charset="0"/>
                <a:sym typeface="Calibri"/>
              </a:rPr>
              <a:t>Global AIDS Monitoring (GAM) reporting </a:t>
            </a:r>
            <a:endParaRPr lang="en-GB" sz="900" dirty="0">
              <a:solidFill>
                <a:prstClr val="black"/>
              </a:solidFill>
              <a:cs typeface="Arial" pitchFamily="34" charset="0"/>
              <a:sym typeface="Calibri"/>
            </a:endParaRPr>
          </a:p>
        </p:txBody>
      </p:sp>
      <p:sp>
        <p:nvSpPr>
          <p:cNvPr id="6" name="TextBox 5">
            <a:extLst>
              <a:ext uri="{FF2B5EF4-FFF2-40B4-BE49-F238E27FC236}">
                <a16:creationId xmlns:a16="http://schemas.microsoft.com/office/drawing/2014/main" id="{D43423B3-15C3-6F80-D938-E76BF1D5E8E5}"/>
              </a:ext>
            </a:extLst>
          </p:cNvPr>
          <p:cNvSpPr txBox="1"/>
          <p:nvPr/>
        </p:nvSpPr>
        <p:spPr>
          <a:xfrm>
            <a:off x="1795889" y="6208026"/>
            <a:ext cx="6096000" cy="276999"/>
          </a:xfrm>
          <a:prstGeom prst="rect">
            <a:avLst/>
          </a:prstGeom>
          <a:noFill/>
        </p:spPr>
        <p:txBody>
          <a:bodyPr wrap="square">
            <a:spAutoFit/>
          </a:bodyPr>
          <a:lstStyle/>
          <a:p>
            <a:r>
              <a:rPr lang="en-US" sz="1200" dirty="0">
                <a:latin typeface="Arial Nova" panose="020B0504020202020204" pitchFamily="34" charset="0"/>
              </a:rPr>
              <a:t>* Female Entertainment Workers</a:t>
            </a:r>
          </a:p>
        </p:txBody>
      </p:sp>
    </p:spTree>
    <p:extLst>
      <p:ext uri="{BB962C8B-B14F-4D97-AF65-F5344CB8AC3E}">
        <p14:creationId xmlns:p14="http://schemas.microsoft.com/office/powerpoint/2010/main" val="90723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2017 - 2022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8</a:t>
            </a:fld>
            <a:endParaRPr lang="th-TH" dirty="0">
              <a:solidFill>
                <a:prstClr val="black">
                  <a:tint val="75000"/>
                </a:prstClr>
              </a:solidFill>
            </a:endParaRPr>
          </a:p>
        </p:txBody>
      </p:sp>
      <p:sp>
        <p:nvSpPr>
          <p:cNvPr id="8" name="TextBox 7">
            <a:extLst>
              <a:ext uri="{FF2B5EF4-FFF2-40B4-BE49-F238E27FC236}">
                <a16:creationId xmlns:a16="http://schemas.microsoft.com/office/drawing/2014/main" id="{0BB7FB8B-A0C4-4C82-A807-65B8AA43A793}"/>
              </a:ext>
            </a:extLst>
          </p:cNvPr>
          <p:cNvSpPr txBox="1"/>
          <p:nvPr/>
        </p:nvSpPr>
        <p:spPr>
          <a:xfrm>
            <a:off x="76200" y="6487632"/>
            <a:ext cx="11203563" cy="368962"/>
          </a:xfrm>
          <a:prstGeom prst="rect">
            <a:avLst/>
          </a:prstGeom>
          <a:noFill/>
        </p:spPr>
        <p:txBody>
          <a:bodyPr wrap="square" lIns="91058" tIns="45537" rIns="91058" bIns="45537">
            <a:spAutoFit/>
          </a:bodyPr>
          <a:lstStyle/>
          <a:p>
            <a:pPr>
              <a:defRPr/>
            </a:pPr>
            <a:r>
              <a:rPr lang="en-US" sz="900" kern="0" dirty="0">
                <a:solidFill>
                  <a:sysClr val="windowText" lastClr="000000"/>
                </a:solidFill>
                <a:latin typeface="Arial" pitchFamily="34" charset="0"/>
                <a:cs typeface="Arial" pitchFamily="34" charset="0"/>
                <a:sym typeface="Calibri"/>
              </a:rPr>
              <a:t>Source: Prepared by  </a:t>
            </a:r>
            <a:r>
              <a:rPr lang="en-US" sz="900" kern="0" dirty="0">
                <a:solidFill>
                  <a:sysClr val="windowText" lastClr="000000"/>
                </a:solidFill>
                <a:latin typeface="Arial" pitchFamily="34" charset="0"/>
                <a:cs typeface="Arial" pitchFamily="34" charset="0"/>
                <a:sym typeface="Calibri"/>
                <a:hlinkClick r:id="rId3"/>
              </a:rPr>
              <a:t>www.aidsdatahub.org</a:t>
            </a:r>
            <a:r>
              <a:rPr lang="en-US" sz="900" kern="0" dirty="0">
                <a:solidFill>
                  <a:sysClr val="windowText" lastClr="000000"/>
                </a:solidFill>
                <a:latin typeface="Arial" pitchFamily="34" charset="0"/>
                <a:cs typeface="Arial" pitchFamily="34" charset="0"/>
                <a:sym typeface="Calibri"/>
              </a:rPr>
              <a:t> based on HIV Sentinel Surveillance Reports, Integrated Biological and Behavioral Surveillance Reports,</a:t>
            </a:r>
            <a:r>
              <a:rPr lang="en-US" sz="900" dirty="0">
                <a:solidFill>
                  <a:prstClr val="black"/>
                </a:solidFill>
                <a:latin typeface="Arial" pitchFamily="34" charset="0"/>
                <a:cs typeface="Arial" pitchFamily="34" charset="0"/>
                <a:sym typeface="Calibri"/>
              </a:rPr>
              <a:t> other serological survey reports and Global AIDS Monitoring (GAM) reporting</a:t>
            </a:r>
            <a:endParaRPr lang="en-GB" sz="900" dirty="0">
              <a:solidFill>
                <a:prstClr val="black"/>
              </a:solidFill>
              <a:latin typeface="Arial" pitchFamily="34" charset="0"/>
              <a:cs typeface="Arial" pitchFamily="34" charset="0"/>
              <a:sym typeface="Calibri"/>
            </a:endParaRPr>
          </a:p>
        </p:txBody>
      </p:sp>
      <p:graphicFrame>
        <p:nvGraphicFramePr>
          <p:cNvPr id="4" name="Chart 3">
            <a:extLst>
              <a:ext uri="{FF2B5EF4-FFF2-40B4-BE49-F238E27FC236}">
                <a16:creationId xmlns:a16="http://schemas.microsoft.com/office/drawing/2014/main" id="{0C60F3F6-5876-3A69-EB4A-CCF1A9639BFA}"/>
              </a:ext>
            </a:extLst>
          </p:cNvPr>
          <p:cNvGraphicFramePr>
            <a:graphicFrameLocks/>
          </p:cNvGraphicFramePr>
          <p:nvPr>
            <p:extLst>
              <p:ext uri="{D42A27DB-BD31-4B8C-83A1-F6EECF244321}">
                <p14:modId xmlns:p14="http://schemas.microsoft.com/office/powerpoint/2010/main" val="2826891051"/>
              </p:ext>
            </p:extLst>
          </p:nvPr>
        </p:nvGraphicFramePr>
        <p:xfrm>
          <a:off x="1904729" y="2415668"/>
          <a:ext cx="8382541" cy="3602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050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072A-51E9-16FD-03DB-A1C368D31665}"/>
              </a:ext>
            </a:extLst>
          </p:cNvPr>
          <p:cNvSpPr>
            <a:spLocks noGrp="1"/>
          </p:cNvSpPr>
          <p:nvPr>
            <p:ph type="title"/>
          </p:nvPr>
        </p:nvSpPr>
        <p:spPr/>
        <p:txBody>
          <a:bodyPr/>
          <a:lstStyle/>
          <a:p>
            <a:r>
              <a:rPr lang="en-US" dirty="0"/>
              <a:t>HIV prevalence among key populations, 2017-2022</a:t>
            </a:r>
            <a:br>
              <a:rPr lang="en-US" dirty="0"/>
            </a:br>
            <a:endParaRPr lang="en-US" dirty="0"/>
          </a:p>
        </p:txBody>
      </p:sp>
      <p:sp>
        <p:nvSpPr>
          <p:cNvPr id="3" name="Slide Number Placeholder 2">
            <a:extLst>
              <a:ext uri="{FF2B5EF4-FFF2-40B4-BE49-F238E27FC236}">
                <a16:creationId xmlns:a16="http://schemas.microsoft.com/office/drawing/2014/main" id="{06E1450C-6A1A-A228-A23B-074D7FDA4EEC}"/>
              </a:ext>
            </a:extLst>
          </p:cNvPr>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17" name="Rectangle 3">
            <a:extLst>
              <a:ext uri="{FF2B5EF4-FFF2-40B4-BE49-F238E27FC236}">
                <a16:creationId xmlns:a16="http://schemas.microsoft.com/office/drawing/2014/main" id="{D86F07BC-B9AD-AF76-4500-A677A00BC2E7}"/>
              </a:ext>
            </a:extLst>
          </p:cNvPr>
          <p:cNvSpPr>
            <a:spLocks noChangeArrowheads="1"/>
          </p:cNvSpPr>
          <p:nvPr/>
        </p:nvSpPr>
        <p:spPr bwMode="auto">
          <a:xfrm>
            <a:off x="101603" y="6563565"/>
            <a:ext cx="915193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ＭＳ Ｐゴシック" charset="-128"/>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rPr>
              <a:t>Prepared by </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hlinkClick r:id="rId2"/>
              </a:rPr>
              <a:t>www.aidsdatahub.org</a:t>
            </a:r>
            <a:r>
              <a:rPr kumimoji="0" lang="en-US" sz="900" b="0" i="0" u="none" strike="noStrike" kern="1200" cap="none" spc="0" normalizeH="0" baseline="0" noProof="0" dirty="0">
                <a:ln>
                  <a:noFill/>
                </a:ln>
                <a:solidFill>
                  <a:srgbClr val="000000"/>
                </a:solidFill>
                <a:effectLst/>
                <a:uLnTx/>
                <a:uFillTx/>
                <a:latin typeface="Arial"/>
                <a:ea typeface="ＭＳ Ｐゴシック" charset="-128"/>
                <a:cs typeface="Arial" pitchFamily="34" charset="0"/>
              </a:rPr>
              <a:t>  based on HIV Serological Surveys and Global AIDS Monitoring</a:t>
            </a:r>
            <a:endParaRPr kumimoji="0" lang="th-TH" sz="900" b="0" i="0" u="none" strike="noStrike" kern="1200" cap="none" spc="0" normalizeH="0" baseline="0" noProof="0" dirty="0">
              <a:ln>
                <a:noFill/>
              </a:ln>
              <a:solidFill>
                <a:prstClr val="black"/>
              </a:solidFill>
              <a:effectLst/>
              <a:uLnTx/>
              <a:uFillTx/>
              <a:latin typeface="Arial"/>
              <a:ea typeface="ＭＳ Ｐゴシック" charset="-128"/>
              <a:cs typeface="Cordia New" panose="020B0304020202020204" pitchFamily="34" charset="-34"/>
            </a:endParaRPr>
          </a:p>
        </p:txBody>
      </p:sp>
      <p:grpSp>
        <p:nvGrpSpPr>
          <p:cNvPr id="18" name="Group 17">
            <a:extLst>
              <a:ext uri="{FF2B5EF4-FFF2-40B4-BE49-F238E27FC236}">
                <a16:creationId xmlns:a16="http://schemas.microsoft.com/office/drawing/2014/main" id="{75F11DE6-0051-843C-4F0B-8C6FE065B8E4}"/>
              </a:ext>
            </a:extLst>
          </p:cNvPr>
          <p:cNvGrpSpPr/>
          <p:nvPr/>
        </p:nvGrpSpPr>
        <p:grpSpPr>
          <a:xfrm>
            <a:off x="3549831" y="2384468"/>
            <a:ext cx="4556854" cy="3870240"/>
            <a:chOff x="-3175" y="-3175"/>
            <a:chExt cx="4536281" cy="3817412"/>
          </a:xfrm>
        </p:grpSpPr>
        <p:grpSp>
          <p:nvGrpSpPr>
            <p:cNvPr id="19" name="Group 18">
              <a:extLst>
                <a:ext uri="{FF2B5EF4-FFF2-40B4-BE49-F238E27FC236}">
                  <a16:creationId xmlns:a16="http://schemas.microsoft.com/office/drawing/2014/main" id="{C599AA03-E702-48B4-B10A-9732F5DC2C8A}"/>
                </a:ext>
              </a:extLst>
            </p:cNvPr>
            <p:cNvGrpSpPr/>
            <p:nvPr/>
          </p:nvGrpSpPr>
          <p:grpSpPr>
            <a:xfrm>
              <a:off x="-3175" y="-3175"/>
              <a:ext cx="4536281" cy="3817412"/>
              <a:chOff x="-3175" y="-3175"/>
              <a:chExt cx="4484673" cy="3937147"/>
            </a:xfrm>
          </p:grpSpPr>
          <p:graphicFrame>
            <p:nvGraphicFramePr>
              <p:cNvPr id="23" name="Chart 22">
                <a:extLst>
                  <a:ext uri="{FF2B5EF4-FFF2-40B4-BE49-F238E27FC236}">
                    <a16:creationId xmlns:a16="http://schemas.microsoft.com/office/drawing/2014/main" id="{E39FC8A9-82A8-47CD-A5C5-107D46912DD5}"/>
                  </a:ext>
                </a:extLst>
              </p:cNvPr>
              <p:cNvGraphicFramePr/>
              <p:nvPr/>
            </p:nvGraphicFramePr>
            <p:xfrm>
              <a:off x="1413101" y="-3175"/>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70145FA9-64E3-4C4D-81BB-6AD185886687}"/>
                  </a:ext>
                </a:extLst>
              </p:cNvPr>
              <p:cNvGraphicFramePr>
                <a:graphicFrameLocks/>
              </p:cNvGraphicFramePr>
              <p:nvPr/>
            </p:nvGraphicFramePr>
            <p:xfrm>
              <a:off x="1394050" y="990820"/>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59D8C1E2-78DB-40A4-A616-9706C51A93E0}"/>
                  </a:ext>
                </a:extLst>
              </p:cNvPr>
              <p:cNvGraphicFramePr>
                <a:graphicFrameLocks/>
              </p:cNvGraphicFramePr>
              <p:nvPr/>
            </p:nvGraphicFramePr>
            <p:xfrm>
              <a:off x="1394053" y="2013623"/>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33BA9767-9351-4DB0-A6F2-273E61B0EF72}"/>
                  </a:ext>
                </a:extLst>
              </p:cNvPr>
              <p:cNvGraphicFramePr>
                <a:graphicFrameLocks/>
              </p:cNvGraphicFramePr>
              <p:nvPr/>
            </p:nvGraphicFramePr>
            <p:xfrm>
              <a:off x="1394053" y="3026830"/>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18">
                <a:extLst>
                  <a:ext uri="{FF2B5EF4-FFF2-40B4-BE49-F238E27FC236}">
                    <a16:creationId xmlns:a16="http://schemas.microsoft.com/office/drawing/2014/main" id="{0C6F1B31-D653-4B0E-91BE-BDAD94F52487}"/>
                  </a:ext>
                </a:extLst>
              </p:cNvPr>
              <p:cNvSpPr txBox="1"/>
              <p:nvPr/>
            </p:nvSpPr>
            <p:spPr>
              <a:xfrm>
                <a:off x="-3174" y="2242186"/>
                <a:ext cx="1783961" cy="69848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(2017)</a:t>
                </a:r>
              </a:p>
            </p:txBody>
          </p:sp>
          <p:sp>
            <p:nvSpPr>
              <p:cNvPr id="28" name="TextBox 19">
                <a:extLst>
                  <a:ext uri="{FF2B5EF4-FFF2-40B4-BE49-F238E27FC236}">
                    <a16:creationId xmlns:a16="http://schemas.microsoft.com/office/drawing/2014/main" id="{BBB3E68C-8980-4F6D-81A4-3F705B48C47F}"/>
                  </a:ext>
                </a:extLst>
              </p:cNvPr>
              <p:cNvSpPr txBox="1"/>
              <p:nvPr/>
            </p:nvSpPr>
            <p:spPr>
              <a:xfrm>
                <a:off x="-3175" y="1234975"/>
                <a:ext cx="1435282" cy="63608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(2019)</a:t>
                </a:r>
              </a:p>
            </p:txBody>
          </p:sp>
          <p:sp>
            <p:nvSpPr>
              <p:cNvPr id="29" name="TextBox 20">
                <a:extLst>
                  <a:ext uri="{FF2B5EF4-FFF2-40B4-BE49-F238E27FC236}">
                    <a16:creationId xmlns:a16="http://schemas.microsoft.com/office/drawing/2014/main" id="{49907668-26A7-4A56-A5BF-5AB15D2AD302}"/>
                  </a:ext>
                </a:extLst>
              </p:cNvPr>
              <p:cNvSpPr txBox="1"/>
              <p:nvPr/>
            </p:nvSpPr>
            <p:spPr>
              <a:xfrm>
                <a:off x="-3175" y="228808"/>
                <a:ext cx="1540484" cy="64129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(2019)</a:t>
                </a:r>
              </a:p>
            </p:txBody>
          </p:sp>
          <p:sp>
            <p:nvSpPr>
              <p:cNvPr id="30" name="TextBox 21">
                <a:extLst>
                  <a:ext uri="{FF2B5EF4-FFF2-40B4-BE49-F238E27FC236}">
                    <a16:creationId xmlns:a16="http://schemas.microsoft.com/office/drawing/2014/main" id="{B01F1C16-84A3-43B1-A55D-8E60621CE520}"/>
                  </a:ext>
                </a:extLst>
              </p:cNvPr>
              <p:cNvSpPr txBox="1"/>
              <p:nvPr/>
            </p:nvSpPr>
            <p:spPr>
              <a:xfrm>
                <a:off x="-3175" y="3218046"/>
                <a:ext cx="1673540" cy="7021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 SEX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WORKERS (2022)</a:t>
                </a:r>
              </a:p>
            </p:txBody>
          </p:sp>
        </p:grpSp>
        <p:cxnSp>
          <p:nvCxnSpPr>
            <p:cNvPr id="20" name="Straight Connector 19">
              <a:extLst>
                <a:ext uri="{FF2B5EF4-FFF2-40B4-BE49-F238E27FC236}">
                  <a16:creationId xmlns:a16="http://schemas.microsoft.com/office/drawing/2014/main" id="{496F0E54-F025-452D-AC79-7479D5BAE9CC}"/>
                </a:ext>
              </a:extLst>
            </p:cNvPr>
            <p:cNvCxnSpPr/>
            <p:nvPr/>
          </p:nvCxnSpPr>
          <p:spPr>
            <a:xfrm>
              <a:off x="89963" y="902448"/>
              <a:ext cx="4385566" cy="0"/>
            </a:xfrm>
            <a:prstGeom prst="line">
              <a:avLst/>
            </a:prstGeom>
            <a:noFill/>
            <a:ln w="15875" cap="flat" cmpd="sng" algn="ctr">
              <a:solidFill>
                <a:sysClr val="window" lastClr="FFFFFF">
                  <a:lumMod val="75000"/>
                </a:sysClr>
              </a:solidFill>
              <a:prstDash val="sysDot"/>
              <a:miter lim="800000"/>
            </a:ln>
            <a:effectLst/>
          </p:spPr>
        </p:cxnSp>
        <p:cxnSp>
          <p:nvCxnSpPr>
            <p:cNvPr id="21" name="Straight Connector 20">
              <a:extLst>
                <a:ext uri="{FF2B5EF4-FFF2-40B4-BE49-F238E27FC236}">
                  <a16:creationId xmlns:a16="http://schemas.microsoft.com/office/drawing/2014/main" id="{0472AA99-CFB7-44B3-ACB3-5095BD5FDC9A}"/>
                </a:ext>
              </a:extLst>
            </p:cNvPr>
            <p:cNvCxnSpPr/>
            <p:nvPr/>
          </p:nvCxnSpPr>
          <p:spPr>
            <a:xfrm>
              <a:off x="89963" y="1897132"/>
              <a:ext cx="4385566" cy="0"/>
            </a:xfrm>
            <a:prstGeom prst="line">
              <a:avLst/>
            </a:prstGeom>
            <a:noFill/>
            <a:ln w="15875" cap="flat" cmpd="sng" algn="ctr">
              <a:solidFill>
                <a:sysClr val="window" lastClr="FFFFFF">
                  <a:lumMod val="75000"/>
                </a:sysClr>
              </a:solidFill>
              <a:prstDash val="sysDot"/>
              <a:miter lim="800000"/>
            </a:ln>
            <a:effectLst/>
          </p:spPr>
        </p:cxnSp>
        <p:cxnSp>
          <p:nvCxnSpPr>
            <p:cNvPr id="22" name="Straight Connector 21">
              <a:extLst>
                <a:ext uri="{FF2B5EF4-FFF2-40B4-BE49-F238E27FC236}">
                  <a16:creationId xmlns:a16="http://schemas.microsoft.com/office/drawing/2014/main" id="{ABE6ED12-7524-45DC-B6A7-DC579430B282}"/>
                </a:ext>
              </a:extLst>
            </p:cNvPr>
            <p:cNvCxnSpPr/>
            <p:nvPr/>
          </p:nvCxnSpPr>
          <p:spPr>
            <a:xfrm>
              <a:off x="89963" y="2891810"/>
              <a:ext cx="4385566"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2653328510"/>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12461</TotalTime>
  <Words>2959</Words>
  <Application>Microsoft Office PowerPoint</Application>
  <PresentationFormat>Widescreen</PresentationFormat>
  <Paragraphs>339</Paragraphs>
  <Slides>47</Slides>
  <Notes>16</Notes>
  <HiddenSlides>0</HiddenSlides>
  <MMClips>0</MMClips>
  <ScaleCrop>false</ScaleCrop>
  <HeadingPairs>
    <vt:vector size="6" baseType="variant">
      <vt:variant>
        <vt:lpstr>Fonts Used</vt:lpstr>
      </vt:variant>
      <vt:variant>
        <vt:i4>8</vt:i4>
      </vt:variant>
      <vt:variant>
        <vt:lpstr>Theme</vt:lpstr>
      </vt:variant>
      <vt:variant>
        <vt:i4>19</vt:i4>
      </vt:variant>
      <vt:variant>
        <vt:lpstr>Slide Titles</vt:lpstr>
      </vt:variant>
      <vt:variant>
        <vt:i4>47</vt:i4>
      </vt:variant>
    </vt:vector>
  </HeadingPairs>
  <TitlesOfParts>
    <vt:vector size="74" baseType="lpstr">
      <vt:lpstr>ＭＳ Ｐゴシック</vt:lpstr>
      <vt:lpstr>SimSun</vt:lpstr>
      <vt:lpstr>Arial</vt:lpstr>
      <vt:lpstr>Arial Narrow</vt:lpstr>
      <vt:lpstr>Arial Nova</vt:lpstr>
      <vt:lpstr>Calibri</vt:lpstr>
      <vt:lpstr>Cordia New</vt:lpstr>
      <vt:lpstr>Times New Roman</vt:lpstr>
      <vt:lpstr>1_Cover Design</vt:lpstr>
      <vt:lpstr>Layout with Latest!</vt:lpstr>
      <vt:lpstr>2_Cover Design</vt:lpstr>
      <vt:lpstr>Layout</vt:lpstr>
      <vt:lpstr>1_Layout</vt:lpstr>
      <vt:lpstr>3_Layout</vt:lpstr>
      <vt:lpstr>3_Layout with Latest!</vt:lpstr>
      <vt:lpstr>4_Layout with Latest!</vt:lpstr>
      <vt:lpstr>5_Layout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14_Layout with Latest!</vt:lpstr>
      <vt:lpstr>2_Layout</vt:lpstr>
      <vt:lpstr>4_Layout</vt:lpstr>
      <vt:lpstr>Cambodia</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2017-2022</vt:lpstr>
      <vt:lpstr>HIV prevalence among key populations, 2017 - 2022</vt:lpstr>
      <vt:lpstr>HIV prevalence among key populations, 2017-2022 </vt:lpstr>
      <vt:lpstr>PowerPoint Presentation</vt:lpstr>
      <vt:lpstr>HIV prevalence among female entertainment workers (FEW) by province, 2016 and 2022 </vt:lpstr>
      <vt:lpstr>Trend in HIV prevalence among men who have sex with men and transgender women by province, 2010-2019</vt:lpstr>
      <vt:lpstr>HIV prevalence among men who have sex with men and transgender women by province, 2019</vt:lpstr>
      <vt:lpstr>HIV prevalence among people who inject drugs by province, 2017</vt:lpstr>
      <vt:lpstr>HIV prevalence among people who inject drugs by age and gender, 2017</vt:lpstr>
      <vt:lpstr>HIV prevalence among pregnant women, 1996-2014 </vt:lpstr>
      <vt:lpstr>HIV prevalence among pregnant women by province, 2014</vt:lpstr>
      <vt:lpstr>Syphilis, Chlamydia and Gonorrhea prevalence among female entertainment workers, 2022 </vt:lpstr>
      <vt:lpstr>Syphilis prevalence among female entertainment workers by age group, 2022</vt:lpstr>
      <vt:lpstr>Risk behaviours </vt:lpstr>
      <vt:lpstr>Proportion of key populations who reported condom use at last sex, 2003-2022 </vt:lpstr>
      <vt:lpstr>Proportion of condom use at last sex with paying partner among female entertainment workers, 2022</vt:lpstr>
      <vt:lpstr>Consistent condom use among men who have sex with men, 2010 and 2019</vt:lpstr>
      <vt:lpstr>Consistent condom use among transgender women, 2012 - 2019</vt:lpstr>
      <vt:lpstr>Proportion of PWID who reported their sexual activities and consistent  condom use by partner type in the last 3 months, 2017</vt:lpstr>
      <vt:lpstr>Vulnerability and HIV knowledge   </vt:lpstr>
      <vt:lpstr>Knowledge on HIV prevention and treatment among female entertainment workers, 2022</vt:lpstr>
      <vt:lpstr>Proportion of MSM and transgender who perceive themselves at risk of HIV, and who know that condom use can reduce HIV transmission, 2013</vt:lpstr>
      <vt:lpstr>People who inject drugs who knew where to get clean needles and syringes, 2012 </vt:lpstr>
      <vt:lpstr>Comprehensive knowledge of HIV among adults (15 - 49 yr) by age group, gender and area of residence, 2014</vt:lpstr>
      <vt:lpstr>HIV expenditure </vt:lpstr>
      <vt:lpstr>AIDS financing, 2017 </vt:lpstr>
      <vt:lpstr>AIDS spending by financing source, 2006-2017 </vt:lpstr>
      <vt:lpstr>National response </vt:lpstr>
      <vt:lpstr>Proportion of key populations who received an HIV test in the last 12 months and know their results, 2007-2022 </vt:lpstr>
      <vt:lpstr>Needles/syringes distributed per PWID per year, 2008 – 2022</vt:lpstr>
      <vt:lpstr>Proportion of people who inject drugs with reported sources of new needles and syringes in the last month, 2017</vt:lpstr>
      <vt:lpstr>ART scale-up, 2000 - 2022</vt:lpstr>
      <vt:lpstr>Treatment cascade, 2022</vt:lpstr>
      <vt:lpstr>HIV testing and treatment cascade, 2022</vt:lpstr>
      <vt:lpstr>HIV testing and treatment cascade by age and sex, 2022</vt:lpstr>
      <vt:lpstr>Estimated adults living with HIV, adults receiving ARVs, and adult ART coverage, 2022</vt:lpstr>
      <vt:lpstr>HIV testing and treatment cascade, women (aged 15+ years) compared to men (aged 15+ years), 2022  </vt:lpstr>
      <vt:lpstr>PMTCT cascade, 2022</vt:lpstr>
      <vt:lpstr>Estimated number of pregnant women living with HIV, pregnant women receiving ARVs, and PMTCT coverage, 2022</vt:lpstr>
      <vt:lpstr>Punitive and discriminatory laws, 2022</vt:lpstr>
      <vt:lpstr>PowerPoint Presentation</vt:lpstr>
    </vt:vector>
  </TitlesOfParts>
  <Manager/>
  <Company>HIV and AIDS Data Hub for Asia-Pacific</Company>
  <LinksUpToDate>false</LinksUpToDate>
  <SharedDoc>false</SharedDoc>
  <HyperlinkBase>https://www.aidsdatahub.org/resource/cambodia-country-slides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Cambodia</dc:title>
  <dc:subject>Get an overview of the HIV/AIDS situation in Cambodia.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SHWE, Ye Yu</cp:lastModifiedBy>
  <cp:revision>1133</cp:revision>
  <dcterms:created xsi:type="dcterms:W3CDTF">2013-01-31T02:09:13Z</dcterms:created>
  <dcterms:modified xsi:type="dcterms:W3CDTF">2024-07-15T09:01:37Z</dcterms:modified>
  <cp:category/>
</cp:coreProperties>
</file>