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9.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0.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1.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6.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9.xml" ContentType="application/vnd.openxmlformats-officedocument.themeOverride+xml"/>
  <Override PartName="/ppt/charts/chart2.xml" ContentType="application/vnd.openxmlformats-officedocument.drawingml.chart+xml"/>
  <Override PartName="/ppt/theme/themeOverride10.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theme/themeOverride11.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theme/themeOverride12.xml" ContentType="application/vnd.openxmlformats-officedocument.themeOverride+xml"/>
  <Override PartName="/ppt/charts/chart5.xml" ContentType="application/vnd.openxmlformats-officedocument.drawingml.chart+xml"/>
  <Override PartName="/ppt/theme/themeOverride13.xml" ContentType="application/vnd.openxmlformats-officedocument.themeOverride+xml"/>
  <Override PartName="/ppt/charts/chart6.xml" ContentType="application/vnd.openxmlformats-officedocument.drawingml.chart+xml"/>
  <Override PartName="/ppt/theme/themeOverride14.xml" ContentType="application/vnd.openxmlformats-officedocument.themeOverride+xml"/>
  <Override PartName="/ppt/charts/chart7.xml" ContentType="application/vnd.openxmlformats-officedocument.drawingml.chart+xml"/>
  <Override PartName="/ppt/theme/themeOverride15.xml" ContentType="application/vnd.openxmlformats-officedocument.themeOverride+xml"/>
  <Override PartName="/ppt/notesSlides/notesSlide6.xml" ContentType="application/vnd.openxmlformats-officedocument.presentationml.notesSlide+xml"/>
  <Override PartName="/ppt/charts/chart8.xml" ContentType="application/vnd.openxmlformats-officedocument.drawingml.chart+xml"/>
  <Override PartName="/ppt/theme/themeOverride16.xml" ContentType="application/vnd.openxmlformats-officedocument.themeOverride+xml"/>
  <Override PartName="/ppt/charts/chart9.xml" ContentType="application/vnd.openxmlformats-officedocument.drawingml.chart+xml"/>
  <Override PartName="/ppt/theme/themeOverride17.xml" ContentType="application/vnd.openxmlformats-officedocument.themeOverride+xml"/>
  <Override PartName="/ppt/charts/chart10.xml" ContentType="application/vnd.openxmlformats-officedocument.drawingml.chart+xml"/>
  <Override PartName="/ppt/theme/themeOverride18.xml" ContentType="application/vnd.openxmlformats-officedocument.themeOverride+xml"/>
  <Override PartName="/ppt/drawings/drawing1.xml" ContentType="application/vnd.openxmlformats-officedocument.drawingml.chartshapes+xml"/>
  <Override PartName="/ppt/charts/chart11.xml" ContentType="application/vnd.openxmlformats-officedocument.drawingml.chart+xml"/>
  <Override PartName="/ppt/theme/themeOverride19.xml" ContentType="application/vnd.openxmlformats-officedocument.themeOverride+xml"/>
  <Override PartName="/ppt/charts/chart12.xml" ContentType="application/vnd.openxmlformats-officedocument.drawingml.chart+xml"/>
  <Override PartName="/ppt/theme/themeOverride20.xml" ContentType="application/vnd.openxmlformats-officedocument.themeOverride+xml"/>
  <Override PartName="/ppt/charts/chart13.xml" ContentType="application/vnd.openxmlformats-officedocument.drawingml.chart+xml"/>
  <Override PartName="/ppt/theme/themeOverride21.xml" ContentType="application/vnd.openxmlformats-officedocument.themeOverride+xml"/>
  <Override PartName="/ppt/notesSlides/notesSlide7.xml" ContentType="application/vnd.openxmlformats-officedocument.presentationml.notesSlide+xml"/>
  <Override PartName="/ppt/charts/chart1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2.xml" ContentType="application/vnd.openxmlformats-officedocument.themeOverride+xml"/>
  <Override PartName="/ppt/notesSlides/notesSlide8.xml" ContentType="application/vnd.openxmlformats-officedocument.presentationml.notesSlide+xml"/>
  <Override PartName="/ppt/charts/chart1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3.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1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4.xml" ContentType="application/vnd.openxmlformats-officedocument.themeOverride+xml"/>
  <Override PartName="/ppt/notesSlides/notesSlide10.xml" ContentType="application/vnd.openxmlformats-officedocument.presentationml.notesSlide+xml"/>
  <Override PartName="/ppt/charts/chart17.xml" ContentType="application/vnd.openxmlformats-officedocument.drawingml.chart+xml"/>
  <Override PartName="/ppt/theme/themeOverride25.xml" ContentType="application/vnd.openxmlformats-officedocument.themeOverride+xml"/>
  <Override PartName="/ppt/charts/chart18.xml" ContentType="application/vnd.openxmlformats-officedocument.drawingml.chart+xml"/>
  <Override PartName="/ppt/theme/themeOverride26.xml" ContentType="application/vnd.openxmlformats-officedocument.themeOverride+xml"/>
  <Override PartName="/ppt/charts/chart19.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7.xml" ContentType="application/vnd.openxmlformats-officedocument.themeOverride+xml"/>
  <Override PartName="/ppt/charts/chart20.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8.xml" ContentType="application/vnd.openxmlformats-officedocument.themeOverride+xml"/>
  <Override PartName="/ppt/charts/chart21.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9.xml" ContentType="application/vnd.openxmlformats-officedocument.themeOverride+xml"/>
  <Override PartName="/ppt/charts/chart22.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0.xml" ContentType="application/vnd.openxmlformats-officedocument.themeOverride+xml"/>
  <Override PartName="/ppt/charts/chart23.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1.xml" ContentType="application/vnd.openxmlformats-officedocument.themeOverride+xml"/>
  <Override PartName="/ppt/charts/chart24.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2.xml" ContentType="application/vnd.openxmlformats-officedocument.themeOverride+xml"/>
  <Override PartName="/ppt/charts/chart25.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3.xml" ContentType="application/vnd.openxmlformats-officedocument.themeOverride+xml"/>
  <Override PartName="/ppt/notesSlides/notesSlide11.xml" ContentType="application/vnd.openxmlformats-officedocument.presentationml.notesSlide+xml"/>
  <Override PartName="/ppt/charts/chart26.xml" ContentType="application/vnd.openxmlformats-officedocument.drawingml.chart+xml"/>
  <Override PartName="/ppt/theme/themeOverride34.xml" ContentType="application/vnd.openxmlformats-officedocument.themeOverride+xml"/>
  <Override PartName="/ppt/notesSlides/notesSlide12.xml" ContentType="application/vnd.openxmlformats-officedocument.presentationml.notesSlid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5.xml" ContentType="application/vnd.openxmlformats-officedocument.themeOverride+xml"/>
  <Override PartName="/ppt/notesSlides/notesSlide13.xml" ContentType="application/vnd.openxmlformats-officedocument.presentationml.notesSlid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6.xml" ContentType="application/vnd.openxmlformats-officedocument.themeOverride+xml"/>
  <Override PartName="/ppt/notesSlides/notesSlide14.xml" ContentType="application/vnd.openxmlformats-officedocument.presentationml.notesSlid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37.xml" ContentType="application/vnd.openxmlformats-officedocument.themeOverride+xml"/>
  <Override PartName="/ppt/notesSlides/notesSlide15.xml" ContentType="application/vnd.openxmlformats-officedocument.presentationml.notesSlid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38.xml" ContentType="application/vnd.openxmlformats-officedocument.themeOverride+xml"/>
  <Override PartName="/ppt/notesSlides/notesSlide16.xml" ContentType="application/vnd.openxmlformats-officedocument.presentationml.notesSlid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39.xml" ContentType="application/vnd.openxmlformats-officedocument.themeOverride+xml"/>
  <Override PartName="/ppt/notesSlides/notesSlide17.xml" ContentType="application/vnd.openxmlformats-officedocument.presentationml.notesSlid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40.xml" ContentType="application/vnd.openxmlformats-officedocument.themeOverride+xml"/>
  <Override PartName="/ppt/notesSlides/notesSlide18.xml" ContentType="application/vnd.openxmlformats-officedocument.presentationml.notesSlide+xml"/>
  <Override PartName="/ppt/charts/chart33.xml" ContentType="application/vnd.openxmlformats-officedocument.drawingml.chart+xml"/>
  <Override PartName="/ppt/theme/themeOverride41.xml" ContentType="application/vnd.openxmlformats-officedocument.themeOverride+xml"/>
  <Override PartName="/ppt/charts/chart34.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42.xml" ContentType="application/vnd.openxmlformats-officedocument.themeOverride+xml"/>
  <Override PartName="/ppt/charts/chart35.xml" ContentType="application/vnd.openxmlformats-officedocument.drawingml.chart+xml"/>
  <Override PartName="/ppt/theme/themeOverride43.xml" ContentType="application/vnd.openxmlformats-officedocument.themeOverride+xml"/>
  <Override PartName="/ppt/charts/chart36.xml" ContentType="application/vnd.openxmlformats-officedocument.drawingml.chart+xml"/>
  <Override PartName="/ppt/theme/themeOverride44.xml" ContentType="application/vnd.openxmlformats-officedocument.themeOverride+xml"/>
  <Override PartName="/ppt/drawings/drawing3.xml" ContentType="application/vnd.openxmlformats-officedocument.drawingml.chartshapes+xml"/>
  <Override PartName="/ppt/charts/chart37.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45.xml" ContentType="application/vnd.openxmlformats-officedocument.themeOverride+xml"/>
  <Override PartName="/ppt/notesSlides/notesSlide19.xml" ContentType="application/vnd.openxmlformats-officedocument.presentationml.notesSlide+xml"/>
  <Override PartName="/ppt/charts/chart38.xml" ContentType="application/vnd.openxmlformats-officedocument.drawingml.chart+xml"/>
  <Override PartName="/ppt/theme/themeOverride46.xml" ContentType="application/vnd.openxmlformats-officedocument.themeOverride+xml"/>
  <Override PartName="/ppt/charts/chart39.xml" ContentType="application/vnd.openxmlformats-officedocument.drawingml.chart+xml"/>
  <Override PartName="/ppt/theme/themeOverride47.xml" ContentType="application/vnd.openxmlformats-officedocument.themeOverride+xml"/>
  <Override PartName="/ppt/drawings/drawing4.xml" ContentType="application/vnd.openxmlformats-officedocument.drawingml.chartshapes+xml"/>
  <Override PartName="/ppt/notesSlides/notesSlide20.xml" ContentType="application/vnd.openxmlformats-officedocument.presentationml.notesSlide+xml"/>
  <Override PartName="/ppt/charts/chart40.xml" ContentType="application/vnd.openxmlformats-officedocument.drawingml.chart+xml"/>
  <Override PartName="/ppt/theme/themeOverride48.xml" ContentType="application/vnd.openxmlformats-officedocument.themeOverride+xml"/>
  <Override PartName="/ppt/charts/chart41.xml" ContentType="application/vnd.openxmlformats-officedocument.drawingml.chart+xml"/>
  <Override PartName="/ppt/theme/themeOverride49.xml" ContentType="application/vnd.openxmlformats-officedocument.themeOverride+xml"/>
  <Override PartName="/ppt/drawings/drawing5.xml" ContentType="application/vnd.openxmlformats-officedocument.drawingml.chartshapes+xml"/>
  <Override PartName="/ppt/charts/chart42.xml" ContentType="application/vnd.openxmlformats-officedocument.drawingml.chart+xml"/>
  <Override PartName="/ppt/theme/themeOverride50.xml" ContentType="application/vnd.openxmlformats-officedocument.themeOverride+xml"/>
  <Override PartName="/ppt/charts/chart43.xml" ContentType="application/vnd.openxmlformats-officedocument.drawingml.chart+xml"/>
  <Override PartName="/ppt/theme/themeOverride51.xml" ContentType="application/vnd.openxmlformats-officedocument.themeOverride+xml"/>
  <Override PartName="/ppt/drawings/drawing6.xml" ContentType="application/vnd.openxmlformats-officedocument.drawingml.chartshapes+xml"/>
  <Override PartName="/ppt/charts/chart44.xml" ContentType="application/vnd.openxmlformats-officedocument.drawingml.chart+xml"/>
  <Override PartName="/ppt/theme/themeOverride52.xml" ContentType="application/vnd.openxmlformats-officedocument.themeOverride+xml"/>
  <Override PartName="/ppt/charts/chart45.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53.xml" ContentType="application/vnd.openxmlformats-officedocument.themeOverride+xml"/>
  <Override PartName="/ppt/charts/chart46.xml" ContentType="application/vnd.openxmlformats-officedocument.drawingml.chart+xml"/>
  <Override PartName="/ppt/theme/themeOverride54.xml" ContentType="application/vnd.openxmlformats-officedocument.themeOverride+xml"/>
  <Override PartName="/ppt/charts/chart47.xml" ContentType="application/vnd.openxmlformats-officedocument.drawingml.chart+xml"/>
  <Override PartName="/ppt/theme/themeOverride55.xml" ContentType="application/vnd.openxmlformats-officedocument.themeOverride+xml"/>
  <Override PartName="/ppt/charts/chart48.xml" ContentType="application/vnd.openxmlformats-officedocument.drawingml.chart+xml"/>
  <Override PartName="/ppt/theme/themeOverride56.xml" ContentType="application/vnd.openxmlformats-officedocument.themeOverride+xml"/>
  <Override PartName="/ppt/notesSlides/notesSlide21.xml" ContentType="application/vnd.openxmlformats-officedocument.presentationml.notesSlid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57.xml" ContentType="application/vnd.openxmlformats-officedocument.themeOverr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0" r:id="rId5"/>
    <p:sldMasterId id="2147483699" r:id="rId6"/>
    <p:sldMasterId id="2147483716" r:id="rId7"/>
    <p:sldMasterId id="2147483725" r:id="rId8"/>
    <p:sldMasterId id="2147483750" r:id="rId9"/>
    <p:sldMasterId id="2147483771" r:id="rId10"/>
    <p:sldMasterId id="2147483780" r:id="rId11"/>
    <p:sldMasterId id="2147483783" r:id="rId12"/>
    <p:sldMasterId id="2147483792" r:id="rId13"/>
    <p:sldMasterId id="2147483831" r:id="rId14"/>
    <p:sldMasterId id="2147483840" r:id="rId15"/>
    <p:sldMasterId id="2147483867" r:id="rId16"/>
    <p:sldMasterId id="2147483876" r:id="rId17"/>
    <p:sldMasterId id="2147483885" r:id="rId18"/>
    <p:sldMasterId id="2147483894" r:id="rId19"/>
    <p:sldMasterId id="2147483903" r:id="rId20"/>
    <p:sldMasterId id="2147483912" r:id="rId21"/>
    <p:sldMasterId id="2147483921" r:id="rId22"/>
  </p:sldMasterIdLst>
  <p:notesMasterIdLst>
    <p:notesMasterId r:id="rId77"/>
  </p:notesMasterIdLst>
  <p:handoutMasterIdLst>
    <p:handoutMasterId r:id="rId78"/>
  </p:handoutMasterIdLst>
  <p:sldIdLst>
    <p:sldId id="477" r:id="rId23"/>
    <p:sldId id="476" r:id="rId24"/>
    <p:sldId id="522" r:id="rId25"/>
    <p:sldId id="480" r:id="rId26"/>
    <p:sldId id="311" r:id="rId27"/>
    <p:sldId id="3018" r:id="rId28"/>
    <p:sldId id="263" r:id="rId29"/>
    <p:sldId id="484" r:id="rId30"/>
    <p:sldId id="309" r:id="rId31"/>
    <p:sldId id="497" r:id="rId32"/>
    <p:sldId id="487" r:id="rId33"/>
    <p:sldId id="488" r:id="rId34"/>
    <p:sldId id="489" r:id="rId35"/>
    <p:sldId id="490" r:id="rId36"/>
    <p:sldId id="491" r:id="rId37"/>
    <p:sldId id="492" r:id="rId38"/>
    <p:sldId id="3005" r:id="rId39"/>
    <p:sldId id="3006" r:id="rId40"/>
    <p:sldId id="3003" r:id="rId41"/>
    <p:sldId id="421" r:id="rId42"/>
    <p:sldId id="496" r:id="rId43"/>
    <p:sldId id="493" r:id="rId44"/>
    <p:sldId id="3010" r:id="rId45"/>
    <p:sldId id="3011" r:id="rId46"/>
    <p:sldId id="3012" r:id="rId47"/>
    <p:sldId id="3013" r:id="rId48"/>
    <p:sldId id="509" r:id="rId49"/>
    <p:sldId id="515" r:id="rId50"/>
    <p:sldId id="3015" r:id="rId51"/>
    <p:sldId id="3016" r:id="rId52"/>
    <p:sldId id="3017" r:id="rId53"/>
    <p:sldId id="3014" r:id="rId54"/>
    <p:sldId id="3009" r:id="rId55"/>
    <p:sldId id="3008" r:id="rId56"/>
    <p:sldId id="425" r:id="rId57"/>
    <p:sldId id="469" r:id="rId58"/>
    <p:sldId id="462" r:id="rId59"/>
    <p:sldId id="465" r:id="rId60"/>
    <p:sldId id="3007" r:id="rId61"/>
    <p:sldId id="471" r:id="rId62"/>
    <p:sldId id="355" r:id="rId63"/>
    <p:sldId id="3000" r:id="rId64"/>
    <p:sldId id="348" r:id="rId65"/>
    <p:sldId id="428" r:id="rId66"/>
    <p:sldId id="336" r:id="rId67"/>
    <p:sldId id="3020" r:id="rId68"/>
    <p:sldId id="316" r:id="rId69"/>
    <p:sldId id="318" r:id="rId70"/>
    <p:sldId id="3021" r:id="rId71"/>
    <p:sldId id="323" r:id="rId72"/>
    <p:sldId id="3019" r:id="rId73"/>
    <p:sldId id="3002" r:id="rId74"/>
    <p:sldId id="2985" r:id="rId75"/>
    <p:sldId id="478" r:id="rId76"/>
  </p:sldIdLst>
  <p:sldSz cx="12192000" cy="6858000"/>
  <p:notesSz cx="6797675" cy="9926638"/>
  <p:custDataLst>
    <p:tags r:id="rId79"/>
  </p:custDataLst>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E YU" initials="YE YU"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9A"/>
    <a:srgbClr val="FF5050"/>
    <a:srgbClr val="0099FF"/>
    <a:srgbClr val="F26B73"/>
    <a:srgbClr val="FF9933"/>
    <a:srgbClr val="3399FF"/>
    <a:srgbClr val="00CCFF"/>
    <a:srgbClr val="FF99FF"/>
    <a:srgbClr val="33CC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85" autoAdjust="0"/>
    <p:restoredTop sz="96357" autoAdjust="0"/>
  </p:normalViewPr>
  <p:slideViewPr>
    <p:cSldViewPr>
      <p:cViewPr varScale="1">
        <p:scale>
          <a:sx n="93" d="100"/>
          <a:sy n="93" d="100"/>
        </p:scale>
        <p:origin x="664"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2" d="100"/>
          <a:sy n="52" d="100"/>
        </p:scale>
        <p:origin x="-2592" y="-108"/>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18.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tableStyles" Target="tableStyles.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32" Type="http://schemas.openxmlformats.org/officeDocument/2006/relationships/slide" Target="slides/slide10.xml"/><Relationship Id="rId37" Type="http://schemas.openxmlformats.org/officeDocument/2006/relationships/slide" Target="slides/slide15.xml"/><Relationship Id="rId53" Type="http://schemas.openxmlformats.org/officeDocument/2006/relationships/slide" Target="slides/slide31.xml"/><Relationship Id="rId58" Type="http://schemas.openxmlformats.org/officeDocument/2006/relationships/slide" Target="slides/slide36.xml"/><Relationship Id="rId74" Type="http://schemas.openxmlformats.org/officeDocument/2006/relationships/slide" Target="slides/slide52.xml"/><Relationship Id="rId79" Type="http://schemas.openxmlformats.org/officeDocument/2006/relationships/tags" Target="tags/tag1.xml"/><Relationship Id="rId5" Type="http://schemas.openxmlformats.org/officeDocument/2006/relationships/slideMaster" Target="slideMasters/slideMaster2.xml"/><Relationship Id="rId61" Type="http://schemas.openxmlformats.org/officeDocument/2006/relationships/slide" Target="slides/slide39.xml"/><Relationship Id="rId82" Type="http://schemas.openxmlformats.org/officeDocument/2006/relationships/viewProps" Target="viewProps.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17.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7.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handoutMaster" Target="handoutMasters/handout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7" Type="http://schemas.openxmlformats.org/officeDocument/2006/relationships/slideMaster" Target="slideMasters/slideMaster4.xml"/><Relationship Id="rId71" Type="http://schemas.openxmlformats.org/officeDocument/2006/relationships/slide" Target="slides/slide49.xml"/><Relationship Id="rId2" Type="http://schemas.openxmlformats.org/officeDocument/2006/relationships/customXml" Target="../customXml/item2.xml"/><Relationship Id="rId29" Type="http://schemas.openxmlformats.org/officeDocument/2006/relationships/slide" Target="slides/slide7.xml"/><Relationship Id="rId24" Type="http://schemas.openxmlformats.org/officeDocument/2006/relationships/slide" Target="slides/slide2.xml"/><Relationship Id="rId40" Type="http://schemas.openxmlformats.org/officeDocument/2006/relationships/slide" Target="slides/slide18.xml"/><Relationship Id="rId45" Type="http://schemas.openxmlformats.org/officeDocument/2006/relationships/slide" Target="slides/slide23.xml"/><Relationship Id="rId66" Type="http://schemas.openxmlformats.org/officeDocument/2006/relationships/slide" Target="slides/slide4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9.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5.xlsx"/><Relationship Id="rId1" Type="http://schemas.openxmlformats.org/officeDocument/2006/relationships/themeOverride" Target="../theme/themeOverride18.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1.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9.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0.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1.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6.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0.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5.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6.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7.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8.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9.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20.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34.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22.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23.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24.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1.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25.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26.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27.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41.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29.xlsx"/></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43.xml"/></Relationships>
</file>

<file path=ppt/charts/_rels/chart3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1.xlsx"/><Relationship Id="rId1" Type="http://schemas.openxmlformats.org/officeDocument/2006/relationships/themeOverride" Target="../theme/themeOverride44.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32.xlsx"/></Relationships>
</file>

<file path=ppt/charts/_rels/chart3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6.xml"/></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NULL" TargetMode="External"/><Relationship Id="rId1" Type="http://schemas.openxmlformats.org/officeDocument/2006/relationships/themeOverride" Target="../theme/themeOverride47.xml"/></Relationships>
</file>

<file path=ppt/charts/_rels/chart4.xml.rels><?xml version="1.0" encoding="UTF-8" standalone="yes"?>
<Relationships xmlns="http://schemas.openxmlformats.org/package/2006/relationships"><Relationship Id="rId2" Type="http://schemas.openxmlformats.org/officeDocument/2006/relationships/oleObject" Target="file:///D:\!%20My%20Data\!%20YEYU_WORKSHOP\!%20Bangladesh_5AUG2010\Bangladesh_WORKSHOP\BGD_KP%20HIV%20prevalence.xlsx" TargetMode="External"/><Relationship Id="rId1" Type="http://schemas.openxmlformats.org/officeDocument/2006/relationships/themeOverride" Target="../theme/themeOverride1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48.xml"/></Relationships>
</file>

<file path=ppt/charts/_rels/chart41.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34.xlsx"/><Relationship Id="rId1" Type="http://schemas.openxmlformats.org/officeDocument/2006/relationships/themeOverride" Target="../theme/themeOverride49.xml"/></Relationships>
</file>

<file path=ppt/charts/_rels/chart4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0.xml"/></Relationships>
</file>

<file path=ppt/charts/_rels/chart43.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NULL" TargetMode="External"/><Relationship Id="rId1" Type="http://schemas.openxmlformats.org/officeDocument/2006/relationships/themeOverride" Target="../theme/themeOverride51.xml"/></Relationships>
</file>

<file path=ppt/charts/_rels/chart4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2.xm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NULL" TargetMode="External"/></Relationships>
</file>

<file path=ppt/charts/_rels/chart4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4.xml"/></Relationships>
</file>

<file path=ppt/charts/_rels/chart4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5.xml"/></Relationships>
</file>

<file path=ppt/charts/_rels/chart4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6.xm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57.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D:\!%20My%20Data\!%20YEYU_WORKSHOP\!%20Bangladesh_5AUG2010\Bangladesh_WORKSHOP\BGD_KP%20HIV%20prevalence.xlsx" TargetMode="External"/><Relationship Id="rId1" Type="http://schemas.openxmlformats.org/officeDocument/2006/relationships/themeOverride" Target="../theme/themeOverride13.xml"/></Relationships>
</file>

<file path=ppt/charts/_rels/chart6.xml.rels><?xml version="1.0" encoding="UTF-8" standalone="yes"?>
<Relationships xmlns="http://schemas.openxmlformats.org/package/2006/relationships"><Relationship Id="rId2" Type="http://schemas.openxmlformats.org/officeDocument/2006/relationships/oleObject" Target="file:///D:\!%20My%20Data\!%20YEYU_WORKSHOP\!%20Bangladesh_5AUG2010\Bangladesh_WORKSHOP\BGD_KP%20HIV%20prevalence.xlsx" TargetMode="External"/><Relationship Id="rId1" Type="http://schemas.openxmlformats.org/officeDocument/2006/relationships/themeOverride" Target="../theme/themeOverride14.xml"/></Relationships>
</file>

<file path=ppt/charts/_rels/chart7.xml.rels><?xml version="1.0" encoding="UTF-8" standalone="yes"?>
<Relationships xmlns="http://schemas.openxmlformats.org/package/2006/relationships"><Relationship Id="rId2" Type="http://schemas.openxmlformats.org/officeDocument/2006/relationships/oleObject" Target="file:///D:\!%20My%20Data\!%20YEYU_WORKSHOP\!%20Bangladesh_5AUG2010\Bangladesh_WORKSHOP\BGD_KP%20HIV%20prevalence.xlsx" TargetMode="External"/><Relationship Id="rId1" Type="http://schemas.openxmlformats.org/officeDocument/2006/relationships/themeOverride" Target="../theme/themeOverride1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70947086806280402"/>
        </c:manualLayout>
      </c:layout>
      <c:lineChart>
        <c:grouping val="standard"/>
        <c:varyColors val="0"/>
        <c:ser>
          <c:idx val="0"/>
          <c:order val="0"/>
          <c:tx>
            <c:strRef>
              <c:f>PLHIV_NI_Deaths!$D$3</c:f>
              <c:strCache>
                <c:ptCount val="1"/>
                <c:pt idx="0">
                  <c:v> People living with HIV </c:v>
                </c:pt>
              </c:strCache>
            </c:strRef>
          </c:tx>
          <c:spPr>
            <a:ln w="38100">
              <a:solidFill>
                <a:srgbClr val="63CDF6"/>
              </a:solidFill>
            </a:ln>
          </c:spPr>
          <c:marker>
            <c:symbol val="none"/>
          </c:marker>
          <c:dLbls>
            <c:dLbl>
              <c:idx val="32"/>
              <c:tx>
                <c:rich>
                  <a:bodyPr/>
                  <a:lstStyle/>
                  <a:p>
                    <a:r>
                      <a:rPr lang="en-US" dirty="0"/>
                      <a:t>16 000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BC4-429B-983E-8FABE138FBEC}"/>
                </c:ext>
              </c:extLst>
            </c:dLbl>
            <c:spPr>
              <a:noFill/>
              <a:ln>
                <a:noFill/>
              </a:ln>
              <a:effectLst/>
            </c:spPr>
            <c:txPr>
              <a:bodyPr/>
              <a:lstStyle/>
              <a:p>
                <a:pPr>
                  <a:defRPr b="1">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PLHIV_NI_Deaths!$C$4:$C$36</c:f>
              <c:numCache>
                <c:formatCode>General</c:formatCode>
                <c:ptCount val="33"/>
                <c:pt idx="0">
                  <c:v>1990</c:v>
                </c:pt>
                <c:pt idx="10">
                  <c:v>2000</c:v>
                </c:pt>
                <c:pt idx="20">
                  <c:v>2010</c:v>
                </c:pt>
                <c:pt idx="30">
                  <c:v>2020</c:v>
                </c:pt>
                <c:pt idx="32">
                  <c:v>2022</c:v>
                </c:pt>
              </c:numCache>
            </c:numRef>
          </c:cat>
          <c:val>
            <c:numRef>
              <c:f>PLHIV_NI_Deaths!$D$4:$D$36</c:f>
              <c:numCache>
                <c:formatCode>_-* #,##0_-;\-* #,##0_-;_-* "-"??_-;_-@_-</c:formatCode>
                <c:ptCount val="33"/>
                <c:pt idx="0">
                  <c:v>46</c:v>
                </c:pt>
                <c:pt idx="1">
                  <c:v>64</c:v>
                </c:pt>
                <c:pt idx="2">
                  <c:v>88</c:v>
                </c:pt>
                <c:pt idx="3">
                  <c:v>126</c:v>
                </c:pt>
                <c:pt idx="4">
                  <c:v>178</c:v>
                </c:pt>
                <c:pt idx="5">
                  <c:v>244</c:v>
                </c:pt>
                <c:pt idx="6">
                  <c:v>332</c:v>
                </c:pt>
                <c:pt idx="7">
                  <c:v>449</c:v>
                </c:pt>
                <c:pt idx="8">
                  <c:v>606</c:v>
                </c:pt>
                <c:pt idx="9">
                  <c:v>832</c:v>
                </c:pt>
                <c:pt idx="10">
                  <c:v>1156</c:v>
                </c:pt>
                <c:pt idx="11">
                  <c:v>1597</c:v>
                </c:pt>
                <c:pt idx="12">
                  <c:v>2160</c:v>
                </c:pt>
                <c:pt idx="13">
                  <c:v>2817</c:v>
                </c:pt>
                <c:pt idx="14">
                  <c:v>3544</c:v>
                </c:pt>
                <c:pt idx="15">
                  <c:v>4287</c:v>
                </c:pt>
                <c:pt idx="16">
                  <c:v>4969</c:v>
                </c:pt>
                <c:pt idx="17">
                  <c:v>5631</c:v>
                </c:pt>
                <c:pt idx="18">
                  <c:v>6244</c:v>
                </c:pt>
                <c:pt idx="19">
                  <c:v>6904</c:v>
                </c:pt>
                <c:pt idx="20">
                  <c:v>7547</c:v>
                </c:pt>
                <c:pt idx="21">
                  <c:v>8216</c:v>
                </c:pt>
                <c:pt idx="22">
                  <c:v>8954</c:v>
                </c:pt>
                <c:pt idx="23">
                  <c:v>9735</c:v>
                </c:pt>
                <c:pt idx="24">
                  <c:v>10560</c:v>
                </c:pt>
                <c:pt idx="25">
                  <c:v>11397</c:v>
                </c:pt>
                <c:pt idx="26">
                  <c:v>12227</c:v>
                </c:pt>
                <c:pt idx="27">
                  <c:v>12963</c:v>
                </c:pt>
                <c:pt idx="28">
                  <c:v>13611</c:v>
                </c:pt>
                <c:pt idx="29">
                  <c:v>14199</c:v>
                </c:pt>
                <c:pt idx="30">
                  <c:v>14785</c:v>
                </c:pt>
                <c:pt idx="31">
                  <c:v>15311</c:v>
                </c:pt>
                <c:pt idx="32">
                  <c:v>15881</c:v>
                </c:pt>
              </c:numCache>
            </c:numRef>
          </c:val>
          <c:smooth val="0"/>
          <c:extLst>
            <c:ext xmlns:c16="http://schemas.microsoft.com/office/drawing/2014/chart" uri="{C3380CC4-5D6E-409C-BE32-E72D297353CC}">
              <c16:uniqueId val="{00000001-BBC4-429B-983E-8FABE138FBEC}"/>
            </c:ext>
          </c:extLst>
        </c:ser>
        <c:ser>
          <c:idx val="1"/>
          <c:order val="1"/>
          <c:tx>
            <c:strRef>
              <c:f>PLHIV_NI_Deaths!$E$3</c:f>
              <c:strCache>
                <c:ptCount val="1"/>
                <c:pt idx="0">
                  <c:v> PLHIV Lower bound </c:v>
                </c:pt>
              </c:strCache>
            </c:strRef>
          </c:tx>
          <c:spPr>
            <a:ln w="22225">
              <a:solidFill>
                <a:srgbClr val="63CDF6"/>
              </a:solidFill>
              <a:prstDash val="sysDot"/>
            </a:ln>
          </c:spPr>
          <c:marker>
            <c:symbol val="none"/>
          </c:marker>
          <c:cat>
            <c:numRef>
              <c:f>PLHIV_NI_Deaths!$C$4:$C$36</c:f>
              <c:numCache>
                <c:formatCode>General</c:formatCode>
                <c:ptCount val="33"/>
                <c:pt idx="0">
                  <c:v>1990</c:v>
                </c:pt>
                <c:pt idx="10">
                  <c:v>2000</c:v>
                </c:pt>
                <c:pt idx="20">
                  <c:v>2010</c:v>
                </c:pt>
                <c:pt idx="30">
                  <c:v>2020</c:v>
                </c:pt>
                <c:pt idx="32">
                  <c:v>2022</c:v>
                </c:pt>
              </c:numCache>
            </c:numRef>
          </c:cat>
          <c:val>
            <c:numRef>
              <c:f>PLHIV_NI_Deaths!$E$4:$E$36</c:f>
              <c:numCache>
                <c:formatCode>_-* #,##0_-;\-* #,##0_-;_-* "-"??_-;_-@_-</c:formatCode>
                <c:ptCount val="33"/>
                <c:pt idx="0">
                  <c:v>40</c:v>
                </c:pt>
                <c:pt idx="1">
                  <c:v>55</c:v>
                </c:pt>
                <c:pt idx="2">
                  <c:v>76</c:v>
                </c:pt>
                <c:pt idx="3">
                  <c:v>108</c:v>
                </c:pt>
                <c:pt idx="4">
                  <c:v>153</c:v>
                </c:pt>
                <c:pt idx="5">
                  <c:v>210</c:v>
                </c:pt>
                <c:pt idx="6">
                  <c:v>284</c:v>
                </c:pt>
                <c:pt idx="7">
                  <c:v>385</c:v>
                </c:pt>
                <c:pt idx="8">
                  <c:v>518</c:v>
                </c:pt>
                <c:pt idx="9">
                  <c:v>714</c:v>
                </c:pt>
                <c:pt idx="10">
                  <c:v>1006</c:v>
                </c:pt>
                <c:pt idx="11">
                  <c:v>1397</c:v>
                </c:pt>
                <c:pt idx="12">
                  <c:v>1906</c:v>
                </c:pt>
                <c:pt idx="13">
                  <c:v>2486</c:v>
                </c:pt>
                <c:pt idx="14">
                  <c:v>3138</c:v>
                </c:pt>
                <c:pt idx="15">
                  <c:v>3794</c:v>
                </c:pt>
                <c:pt idx="16">
                  <c:v>4402</c:v>
                </c:pt>
                <c:pt idx="17">
                  <c:v>4998</c:v>
                </c:pt>
                <c:pt idx="18">
                  <c:v>5524</c:v>
                </c:pt>
                <c:pt idx="19">
                  <c:v>6121</c:v>
                </c:pt>
                <c:pt idx="20">
                  <c:v>6692</c:v>
                </c:pt>
                <c:pt idx="21">
                  <c:v>7299</c:v>
                </c:pt>
                <c:pt idx="22">
                  <c:v>7977</c:v>
                </c:pt>
                <c:pt idx="23">
                  <c:v>8708</c:v>
                </c:pt>
                <c:pt idx="24">
                  <c:v>9478</c:v>
                </c:pt>
                <c:pt idx="25">
                  <c:v>10265</c:v>
                </c:pt>
                <c:pt idx="26">
                  <c:v>11039</c:v>
                </c:pt>
                <c:pt idx="27">
                  <c:v>11724</c:v>
                </c:pt>
                <c:pt idx="28">
                  <c:v>12329</c:v>
                </c:pt>
                <c:pt idx="29">
                  <c:v>12871</c:v>
                </c:pt>
                <c:pt idx="30">
                  <c:v>13446</c:v>
                </c:pt>
                <c:pt idx="31">
                  <c:v>13936</c:v>
                </c:pt>
                <c:pt idx="32">
                  <c:v>14459</c:v>
                </c:pt>
              </c:numCache>
            </c:numRef>
          </c:val>
          <c:smooth val="0"/>
          <c:extLst>
            <c:ext xmlns:c16="http://schemas.microsoft.com/office/drawing/2014/chart" uri="{C3380CC4-5D6E-409C-BE32-E72D297353CC}">
              <c16:uniqueId val="{00000002-BBC4-429B-983E-8FABE138FBEC}"/>
            </c:ext>
          </c:extLst>
        </c:ser>
        <c:ser>
          <c:idx val="2"/>
          <c:order val="2"/>
          <c:tx>
            <c:strRef>
              <c:f>PLHIV_NI_Deaths!$F$3</c:f>
              <c:strCache>
                <c:ptCount val="1"/>
                <c:pt idx="0">
                  <c:v> PLHIV Upper bound </c:v>
                </c:pt>
              </c:strCache>
            </c:strRef>
          </c:tx>
          <c:spPr>
            <a:ln w="22225">
              <a:solidFill>
                <a:srgbClr val="63CDF6"/>
              </a:solidFill>
              <a:prstDash val="sysDot"/>
            </a:ln>
          </c:spPr>
          <c:marker>
            <c:symbol val="none"/>
          </c:marker>
          <c:cat>
            <c:numRef>
              <c:f>PLHIV_NI_Deaths!$C$4:$C$36</c:f>
              <c:numCache>
                <c:formatCode>General</c:formatCode>
                <c:ptCount val="33"/>
                <c:pt idx="0">
                  <c:v>1990</c:v>
                </c:pt>
                <c:pt idx="10">
                  <c:v>2000</c:v>
                </c:pt>
                <c:pt idx="20">
                  <c:v>2010</c:v>
                </c:pt>
                <c:pt idx="30">
                  <c:v>2020</c:v>
                </c:pt>
                <c:pt idx="32">
                  <c:v>2022</c:v>
                </c:pt>
              </c:numCache>
            </c:numRef>
          </c:cat>
          <c:val>
            <c:numRef>
              <c:f>PLHIV_NI_Deaths!$F$4:$F$36</c:f>
              <c:numCache>
                <c:formatCode>_-* #,##0_-;\-* #,##0_-;_-* "-"??_-;_-@_-</c:formatCode>
                <c:ptCount val="33"/>
                <c:pt idx="0">
                  <c:v>54</c:v>
                </c:pt>
                <c:pt idx="1">
                  <c:v>75</c:v>
                </c:pt>
                <c:pt idx="2">
                  <c:v>104</c:v>
                </c:pt>
                <c:pt idx="3">
                  <c:v>147</c:v>
                </c:pt>
                <c:pt idx="4">
                  <c:v>207</c:v>
                </c:pt>
                <c:pt idx="5">
                  <c:v>284</c:v>
                </c:pt>
                <c:pt idx="6">
                  <c:v>385</c:v>
                </c:pt>
                <c:pt idx="7">
                  <c:v>523</c:v>
                </c:pt>
                <c:pt idx="8">
                  <c:v>702</c:v>
                </c:pt>
                <c:pt idx="9">
                  <c:v>958</c:v>
                </c:pt>
                <c:pt idx="10">
                  <c:v>1331</c:v>
                </c:pt>
                <c:pt idx="11">
                  <c:v>1825</c:v>
                </c:pt>
                <c:pt idx="12">
                  <c:v>2457</c:v>
                </c:pt>
                <c:pt idx="13">
                  <c:v>3187</c:v>
                </c:pt>
                <c:pt idx="14">
                  <c:v>4010</c:v>
                </c:pt>
                <c:pt idx="15">
                  <c:v>4844</c:v>
                </c:pt>
                <c:pt idx="16">
                  <c:v>5621</c:v>
                </c:pt>
                <c:pt idx="17">
                  <c:v>6391</c:v>
                </c:pt>
                <c:pt idx="18">
                  <c:v>7084</c:v>
                </c:pt>
                <c:pt idx="19">
                  <c:v>7828</c:v>
                </c:pt>
                <c:pt idx="20">
                  <c:v>8514</c:v>
                </c:pt>
                <c:pt idx="21">
                  <c:v>9234</c:v>
                </c:pt>
                <c:pt idx="22">
                  <c:v>10019</c:v>
                </c:pt>
                <c:pt idx="23">
                  <c:v>10872</c:v>
                </c:pt>
                <c:pt idx="24">
                  <c:v>11768</c:v>
                </c:pt>
                <c:pt idx="25">
                  <c:v>12646</c:v>
                </c:pt>
                <c:pt idx="26">
                  <c:v>13504</c:v>
                </c:pt>
                <c:pt idx="27">
                  <c:v>14289</c:v>
                </c:pt>
                <c:pt idx="28">
                  <c:v>14971</c:v>
                </c:pt>
                <c:pt idx="29">
                  <c:v>15589</c:v>
                </c:pt>
                <c:pt idx="30">
                  <c:v>16189</c:v>
                </c:pt>
                <c:pt idx="31">
                  <c:v>16757</c:v>
                </c:pt>
                <c:pt idx="32">
                  <c:v>17384</c:v>
                </c:pt>
              </c:numCache>
            </c:numRef>
          </c:val>
          <c:smooth val="0"/>
          <c:extLst>
            <c:ext xmlns:c16="http://schemas.microsoft.com/office/drawing/2014/chart" uri="{C3380CC4-5D6E-409C-BE32-E72D297353CC}">
              <c16:uniqueId val="{00000003-BBC4-429B-983E-8FABE138FBEC}"/>
            </c:ext>
          </c:extLst>
        </c:ser>
        <c:ser>
          <c:idx val="3"/>
          <c:order val="3"/>
          <c:tx>
            <c:strRef>
              <c:f>PLHIV_NI_Deaths!$G$3</c:f>
              <c:strCache>
                <c:ptCount val="1"/>
                <c:pt idx="0">
                  <c:v> New HIV infections </c:v>
                </c:pt>
              </c:strCache>
            </c:strRef>
          </c:tx>
          <c:spPr>
            <a:ln w="38100">
              <a:solidFill>
                <a:srgbClr val="F26B73"/>
              </a:solidFill>
            </a:ln>
          </c:spPr>
          <c:marker>
            <c:symbol val="none"/>
          </c:marker>
          <c:dLbls>
            <c:dLbl>
              <c:idx val="32"/>
              <c:tx>
                <c:rich>
                  <a:bodyPr/>
                  <a:lstStyle/>
                  <a:p>
                    <a:r>
                      <a:rPr lang="en-US" dirty="0"/>
                      <a:t>1 300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BC4-429B-983E-8FABE138FBEC}"/>
                </c:ext>
              </c:extLst>
            </c:dLbl>
            <c:spPr>
              <a:noFill/>
              <a:ln>
                <a:noFill/>
              </a:ln>
              <a:effectLst/>
            </c:spPr>
            <c:txPr>
              <a:bodyPr/>
              <a:lstStyle/>
              <a:p>
                <a:pPr>
                  <a:defRPr b="1">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PLHIV_NI_Deaths!$C$4:$C$36</c:f>
              <c:numCache>
                <c:formatCode>General</c:formatCode>
                <c:ptCount val="33"/>
                <c:pt idx="0">
                  <c:v>1990</c:v>
                </c:pt>
                <c:pt idx="10">
                  <c:v>2000</c:v>
                </c:pt>
                <c:pt idx="20">
                  <c:v>2010</c:v>
                </c:pt>
                <c:pt idx="30">
                  <c:v>2020</c:v>
                </c:pt>
                <c:pt idx="32">
                  <c:v>2022</c:v>
                </c:pt>
              </c:numCache>
            </c:numRef>
          </c:cat>
          <c:val>
            <c:numRef>
              <c:f>PLHIV_NI_Deaths!$G$4:$G$36</c:f>
              <c:numCache>
                <c:formatCode>_-* #,##0_-;\-* #,##0_-;_-* "-"??_-;_-@_-</c:formatCode>
                <c:ptCount val="33"/>
                <c:pt idx="0">
                  <c:v>14</c:v>
                </c:pt>
                <c:pt idx="1">
                  <c:v>21</c:v>
                </c:pt>
                <c:pt idx="2">
                  <c:v>28</c:v>
                </c:pt>
                <c:pt idx="3">
                  <c:v>43</c:v>
                </c:pt>
                <c:pt idx="4">
                  <c:v>59</c:v>
                </c:pt>
                <c:pt idx="5">
                  <c:v>76</c:v>
                </c:pt>
                <c:pt idx="6">
                  <c:v>102</c:v>
                </c:pt>
                <c:pt idx="7">
                  <c:v>137</c:v>
                </c:pt>
                <c:pt idx="8">
                  <c:v>182</c:v>
                </c:pt>
                <c:pt idx="9">
                  <c:v>261</c:v>
                </c:pt>
                <c:pt idx="10">
                  <c:v>370</c:v>
                </c:pt>
                <c:pt idx="11">
                  <c:v>512</c:v>
                </c:pt>
                <c:pt idx="12">
                  <c:v>662</c:v>
                </c:pt>
                <c:pt idx="13">
                  <c:v>793</c:v>
                </c:pt>
                <c:pt idx="14">
                  <c:v>903</c:v>
                </c:pt>
                <c:pt idx="15">
                  <c:v>974</c:v>
                </c:pt>
                <c:pt idx="16">
                  <c:v>988</c:v>
                </c:pt>
                <c:pt idx="17">
                  <c:v>1003</c:v>
                </c:pt>
                <c:pt idx="18">
                  <c:v>1028</c:v>
                </c:pt>
                <c:pt idx="19">
                  <c:v>1047</c:v>
                </c:pt>
                <c:pt idx="20">
                  <c:v>1042</c:v>
                </c:pt>
                <c:pt idx="21">
                  <c:v>1102</c:v>
                </c:pt>
                <c:pt idx="22">
                  <c:v>1198</c:v>
                </c:pt>
                <c:pt idx="23">
                  <c:v>1281</c:v>
                </c:pt>
                <c:pt idx="24">
                  <c:v>1367</c:v>
                </c:pt>
                <c:pt idx="25">
                  <c:v>1434</c:v>
                </c:pt>
                <c:pt idx="26">
                  <c:v>1435</c:v>
                </c:pt>
                <c:pt idx="27">
                  <c:v>1366</c:v>
                </c:pt>
                <c:pt idx="28">
                  <c:v>1303</c:v>
                </c:pt>
                <c:pt idx="29">
                  <c:v>1287</c:v>
                </c:pt>
                <c:pt idx="30">
                  <c:v>1265</c:v>
                </c:pt>
                <c:pt idx="31">
                  <c:v>1234</c:v>
                </c:pt>
                <c:pt idx="32">
                  <c:v>1271</c:v>
                </c:pt>
              </c:numCache>
            </c:numRef>
          </c:val>
          <c:smooth val="0"/>
          <c:extLst>
            <c:ext xmlns:c16="http://schemas.microsoft.com/office/drawing/2014/chart" uri="{C3380CC4-5D6E-409C-BE32-E72D297353CC}">
              <c16:uniqueId val="{00000005-BBC4-429B-983E-8FABE138FBEC}"/>
            </c:ext>
          </c:extLst>
        </c:ser>
        <c:ser>
          <c:idx val="4"/>
          <c:order val="4"/>
          <c:tx>
            <c:strRef>
              <c:f>PLHIV_NI_Deaths!$H$3</c:f>
              <c:strCache>
                <c:ptCount val="1"/>
                <c:pt idx="0">
                  <c:v> New HIV infections Lower bound </c:v>
                </c:pt>
              </c:strCache>
            </c:strRef>
          </c:tx>
          <c:spPr>
            <a:ln w="22225">
              <a:solidFill>
                <a:srgbClr val="E31837"/>
              </a:solidFill>
              <a:prstDash val="sysDot"/>
            </a:ln>
          </c:spPr>
          <c:marker>
            <c:symbol val="none"/>
          </c:marker>
          <c:cat>
            <c:numRef>
              <c:f>PLHIV_NI_Deaths!$C$4:$C$36</c:f>
              <c:numCache>
                <c:formatCode>General</c:formatCode>
                <c:ptCount val="33"/>
                <c:pt idx="0">
                  <c:v>1990</c:v>
                </c:pt>
                <c:pt idx="10">
                  <c:v>2000</c:v>
                </c:pt>
                <c:pt idx="20">
                  <c:v>2010</c:v>
                </c:pt>
                <c:pt idx="30">
                  <c:v>2020</c:v>
                </c:pt>
                <c:pt idx="32">
                  <c:v>2022</c:v>
                </c:pt>
              </c:numCache>
            </c:numRef>
          </c:cat>
          <c:val>
            <c:numRef>
              <c:f>PLHIV_NI_Deaths!$H$4:$H$36</c:f>
              <c:numCache>
                <c:formatCode>_-* #,##0_-;\-* #,##0_-;_-* "-"??_-;_-@_-</c:formatCode>
                <c:ptCount val="33"/>
                <c:pt idx="0">
                  <c:v>11</c:v>
                </c:pt>
                <c:pt idx="1">
                  <c:v>17</c:v>
                </c:pt>
                <c:pt idx="2">
                  <c:v>24</c:v>
                </c:pt>
                <c:pt idx="3">
                  <c:v>37</c:v>
                </c:pt>
                <c:pt idx="4">
                  <c:v>51</c:v>
                </c:pt>
                <c:pt idx="5">
                  <c:v>65</c:v>
                </c:pt>
                <c:pt idx="6">
                  <c:v>86</c:v>
                </c:pt>
                <c:pt idx="7">
                  <c:v>117</c:v>
                </c:pt>
                <c:pt idx="8">
                  <c:v>155</c:v>
                </c:pt>
                <c:pt idx="9">
                  <c:v>226</c:v>
                </c:pt>
                <c:pt idx="10">
                  <c:v>325</c:v>
                </c:pt>
                <c:pt idx="11">
                  <c:v>452</c:v>
                </c:pt>
                <c:pt idx="12">
                  <c:v>586</c:v>
                </c:pt>
                <c:pt idx="13">
                  <c:v>703</c:v>
                </c:pt>
                <c:pt idx="14">
                  <c:v>803</c:v>
                </c:pt>
                <c:pt idx="15">
                  <c:v>861</c:v>
                </c:pt>
                <c:pt idx="16">
                  <c:v>870</c:v>
                </c:pt>
                <c:pt idx="17">
                  <c:v>879</c:v>
                </c:pt>
                <c:pt idx="18">
                  <c:v>902</c:v>
                </c:pt>
                <c:pt idx="19">
                  <c:v>926</c:v>
                </c:pt>
                <c:pt idx="20">
                  <c:v>926</c:v>
                </c:pt>
                <c:pt idx="21">
                  <c:v>977</c:v>
                </c:pt>
                <c:pt idx="22">
                  <c:v>1072</c:v>
                </c:pt>
                <c:pt idx="23">
                  <c:v>1146</c:v>
                </c:pt>
                <c:pt idx="24">
                  <c:v>1226</c:v>
                </c:pt>
                <c:pt idx="25">
                  <c:v>1287</c:v>
                </c:pt>
                <c:pt idx="26">
                  <c:v>1283</c:v>
                </c:pt>
                <c:pt idx="27">
                  <c:v>1225</c:v>
                </c:pt>
                <c:pt idx="28">
                  <c:v>1173</c:v>
                </c:pt>
                <c:pt idx="29">
                  <c:v>1162</c:v>
                </c:pt>
                <c:pt idx="30">
                  <c:v>1140</c:v>
                </c:pt>
                <c:pt idx="31">
                  <c:v>1109</c:v>
                </c:pt>
                <c:pt idx="32">
                  <c:v>1138</c:v>
                </c:pt>
              </c:numCache>
            </c:numRef>
          </c:val>
          <c:smooth val="0"/>
          <c:extLst>
            <c:ext xmlns:c16="http://schemas.microsoft.com/office/drawing/2014/chart" uri="{C3380CC4-5D6E-409C-BE32-E72D297353CC}">
              <c16:uniqueId val="{00000006-BBC4-429B-983E-8FABE138FBEC}"/>
            </c:ext>
          </c:extLst>
        </c:ser>
        <c:ser>
          <c:idx val="5"/>
          <c:order val="5"/>
          <c:tx>
            <c:strRef>
              <c:f>PLHIV_NI_Deaths!$I$3</c:f>
              <c:strCache>
                <c:ptCount val="1"/>
                <c:pt idx="0">
                  <c:v> New HIV infections Upper bound </c:v>
                </c:pt>
              </c:strCache>
            </c:strRef>
          </c:tx>
          <c:spPr>
            <a:ln w="22225">
              <a:solidFill>
                <a:srgbClr val="F26B73"/>
              </a:solidFill>
              <a:prstDash val="sysDot"/>
            </a:ln>
          </c:spPr>
          <c:marker>
            <c:symbol val="none"/>
          </c:marker>
          <c:cat>
            <c:numRef>
              <c:f>PLHIV_NI_Deaths!$C$4:$C$36</c:f>
              <c:numCache>
                <c:formatCode>General</c:formatCode>
                <c:ptCount val="33"/>
                <c:pt idx="0">
                  <c:v>1990</c:v>
                </c:pt>
                <c:pt idx="10">
                  <c:v>2000</c:v>
                </c:pt>
                <c:pt idx="20">
                  <c:v>2010</c:v>
                </c:pt>
                <c:pt idx="30">
                  <c:v>2020</c:v>
                </c:pt>
                <c:pt idx="32">
                  <c:v>2022</c:v>
                </c:pt>
              </c:numCache>
            </c:numRef>
          </c:cat>
          <c:val>
            <c:numRef>
              <c:f>PLHIV_NI_Deaths!$I$4:$I$36</c:f>
              <c:numCache>
                <c:formatCode>_-* #,##0_-;\-* #,##0_-;_-* "-"??_-;_-@_-</c:formatCode>
                <c:ptCount val="33"/>
                <c:pt idx="0">
                  <c:v>16</c:v>
                </c:pt>
                <c:pt idx="1">
                  <c:v>24</c:v>
                </c:pt>
                <c:pt idx="2">
                  <c:v>33</c:v>
                </c:pt>
                <c:pt idx="3">
                  <c:v>50</c:v>
                </c:pt>
                <c:pt idx="4">
                  <c:v>68</c:v>
                </c:pt>
                <c:pt idx="5">
                  <c:v>88</c:v>
                </c:pt>
                <c:pt idx="6">
                  <c:v>117</c:v>
                </c:pt>
                <c:pt idx="7">
                  <c:v>158</c:v>
                </c:pt>
                <c:pt idx="8">
                  <c:v>209</c:v>
                </c:pt>
                <c:pt idx="9">
                  <c:v>299</c:v>
                </c:pt>
                <c:pt idx="10">
                  <c:v>419</c:v>
                </c:pt>
                <c:pt idx="11">
                  <c:v>580</c:v>
                </c:pt>
                <c:pt idx="12">
                  <c:v>744</c:v>
                </c:pt>
                <c:pt idx="13">
                  <c:v>893</c:v>
                </c:pt>
                <c:pt idx="14">
                  <c:v>1013</c:v>
                </c:pt>
                <c:pt idx="15">
                  <c:v>1100</c:v>
                </c:pt>
                <c:pt idx="16">
                  <c:v>1120</c:v>
                </c:pt>
                <c:pt idx="17">
                  <c:v>1131</c:v>
                </c:pt>
                <c:pt idx="18">
                  <c:v>1159</c:v>
                </c:pt>
                <c:pt idx="19">
                  <c:v>1178</c:v>
                </c:pt>
                <c:pt idx="20">
                  <c:v>1172</c:v>
                </c:pt>
                <c:pt idx="21">
                  <c:v>1236</c:v>
                </c:pt>
                <c:pt idx="22">
                  <c:v>1336</c:v>
                </c:pt>
                <c:pt idx="23">
                  <c:v>1411</c:v>
                </c:pt>
                <c:pt idx="24">
                  <c:v>1508</c:v>
                </c:pt>
                <c:pt idx="25">
                  <c:v>1585</c:v>
                </c:pt>
                <c:pt idx="26">
                  <c:v>1592</c:v>
                </c:pt>
                <c:pt idx="27">
                  <c:v>1510</c:v>
                </c:pt>
                <c:pt idx="28">
                  <c:v>1436</c:v>
                </c:pt>
                <c:pt idx="29">
                  <c:v>1418</c:v>
                </c:pt>
                <c:pt idx="30">
                  <c:v>1387</c:v>
                </c:pt>
                <c:pt idx="31">
                  <c:v>1369</c:v>
                </c:pt>
                <c:pt idx="32">
                  <c:v>1404</c:v>
                </c:pt>
              </c:numCache>
            </c:numRef>
          </c:val>
          <c:smooth val="0"/>
          <c:extLst>
            <c:ext xmlns:c16="http://schemas.microsoft.com/office/drawing/2014/chart" uri="{C3380CC4-5D6E-409C-BE32-E72D297353CC}">
              <c16:uniqueId val="{00000007-BBC4-429B-983E-8FABE138FBEC}"/>
            </c:ext>
          </c:extLst>
        </c:ser>
        <c:ser>
          <c:idx val="6"/>
          <c:order val="6"/>
          <c:tx>
            <c:strRef>
              <c:f>PLHIV_NI_Deaths!$J$3</c:f>
              <c:strCache>
                <c:ptCount val="1"/>
                <c:pt idx="0">
                  <c:v> AIDS-related deaths </c:v>
                </c:pt>
              </c:strCache>
            </c:strRef>
          </c:tx>
          <c:spPr>
            <a:ln w="38100">
              <a:solidFill>
                <a:srgbClr val="00A99A"/>
              </a:solidFill>
            </a:ln>
          </c:spPr>
          <c:marker>
            <c:symbol val="none"/>
          </c:marker>
          <c:dLbls>
            <c:dLbl>
              <c:idx val="32"/>
              <c:layout>
                <c:manualLayout>
                  <c:x val="5.9807492866366004E-3"/>
                  <c:y val="2.6660104657821062E-2"/>
                </c:manualLayout>
              </c:layout>
              <c:tx>
                <c:rich>
                  <a:bodyPr/>
                  <a:lstStyle/>
                  <a:p>
                    <a:r>
                      <a:rPr lang="en-US" dirty="0"/>
                      <a:t>600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BC4-429B-983E-8FABE138FBEC}"/>
                </c:ext>
              </c:extLst>
            </c:dLbl>
            <c:spPr>
              <a:noFill/>
              <a:ln>
                <a:noFill/>
              </a:ln>
              <a:effectLst/>
            </c:spPr>
            <c:txPr>
              <a:bodyPr/>
              <a:lstStyle/>
              <a:p>
                <a:pPr>
                  <a:defRPr b="1">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PLHIV_NI_Deaths!$C$4:$C$36</c:f>
              <c:numCache>
                <c:formatCode>General</c:formatCode>
                <c:ptCount val="33"/>
                <c:pt idx="0">
                  <c:v>1990</c:v>
                </c:pt>
                <c:pt idx="10">
                  <c:v>2000</c:v>
                </c:pt>
                <c:pt idx="20">
                  <c:v>2010</c:v>
                </c:pt>
                <c:pt idx="30">
                  <c:v>2020</c:v>
                </c:pt>
                <c:pt idx="32">
                  <c:v>2022</c:v>
                </c:pt>
              </c:numCache>
            </c:numRef>
          </c:cat>
          <c:val>
            <c:numRef>
              <c:f>PLHIV_NI_Deaths!$J$4:$J$36</c:f>
              <c:numCache>
                <c:formatCode>_-* #,##0_-;\-* #,##0_-;_-* "-"??_-;_-@_-</c:formatCode>
                <c:ptCount val="33"/>
                <c:pt idx="0">
                  <c:v>2</c:v>
                </c:pt>
                <c:pt idx="1">
                  <c:v>2</c:v>
                </c:pt>
                <c:pt idx="2">
                  <c:v>3</c:v>
                </c:pt>
                <c:pt idx="3">
                  <c:v>4</c:v>
                </c:pt>
                <c:pt idx="4">
                  <c:v>6</c:v>
                </c:pt>
                <c:pt idx="5">
                  <c:v>9</c:v>
                </c:pt>
                <c:pt idx="6">
                  <c:v>12</c:v>
                </c:pt>
                <c:pt idx="7">
                  <c:v>17</c:v>
                </c:pt>
                <c:pt idx="8">
                  <c:v>22</c:v>
                </c:pt>
                <c:pt idx="9">
                  <c:v>30</c:v>
                </c:pt>
                <c:pt idx="10">
                  <c:v>41</c:v>
                </c:pt>
                <c:pt idx="11">
                  <c:v>56</c:v>
                </c:pt>
                <c:pt idx="12">
                  <c:v>76</c:v>
                </c:pt>
                <c:pt idx="13">
                  <c:v>103</c:v>
                </c:pt>
                <c:pt idx="14">
                  <c:v>135</c:v>
                </c:pt>
                <c:pt idx="15">
                  <c:v>171</c:v>
                </c:pt>
                <c:pt idx="16">
                  <c:v>208</c:v>
                </c:pt>
                <c:pt idx="17">
                  <c:v>248</c:v>
                </c:pt>
                <c:pt idx="18">
                  <c:v>277</c:v>
                </c:pt>
                <c:pt idx="19">
                  <c:v>294</c:v>
                </c:pt>
                <c:pt idx="20">
                  <c:v>327</c:v>
                </c:pt>
                <c:pt idx="21">
                  <c:v>367</c:v>
                </c:pt>
                <c:pt idx="22">
                  <c:v>400</c:v>
                </c:pt>
                <c:pt idx="23">
                  <c:v>437</c:v>
                </c:pt>
                <c:pt idx="24">
                  <c:v>473</c:v>
                </c:pt>
                <c:pt idx="25">
                  <c:v>515</c:v>
                </c:pt>
                <c:pt idx="26">
                  <c:v>545</c:v>
                </c:pt>
                <c:pt idx="27">
                  <c:v>553</c:v>
                </c:pt>
                <c:pt idx="28">
                  <c:v>560</c:v>
                </c:pt>
                <c:pt idx="29">
                  <c:v>598</c:v>
                </c:pt>
                <c:pt idx="30">
                  <c:v>611</c:v>
                </c:pt>
                <c:pt idx="31">
                  <c:v>623</c:v>
                </c:pt>
                <c:pt idx="32">
                  <c:v>599</c:v>
                </c:pt>
              </c:numCache>
            </c:numRef>
          </c:val>
          <c:smooth val="0"/>
          <c:extLst>
            <c:ext xmlns:c16="http://schemas.microsoft.com/office/drawing/2014/chart" uri="{C3380CC4-5D6E-409C-BE32-E72D297353CC}">
              <c16:uniqueId val="{00000009-BBC4-429B-983E-8FABE138FBEC}"/>
            </c:ext>
          </c:extLst>
        </c:ser>
        <c:ser>
          <c:idx val="7"/>
          <c:order val="7"/>
          <c:tx>
            <c:strRef>
              <c:f>PLHIV_NI_Deaths!$K$3</c:f>
              <c:strCache>
                <c:ptCount val="1"/>
                <c:pt idx="0">
                  <c:v> AIDS-related deaths Lower bound </c:v>
                </c:pt>
              </c:strCache>
            </c:strRef>
          </c:tx>
          <c:spPr>
            <a:ln w="22225">
              <a:solidFill>
                <a:srgbClr val="00A99A"/>
              </a:solidFill>
              <a:prstDash val="sysDot"/>
            </a:ln>
          </c:spPr>
          <c:marker>
            <c:symbol val="none"/>
          </c:marker>
          <c:cat>
            <c:numRef>
              <c:f>PLHIV_NI_Deaths!$C$4:$C$36</c:f>
              <c:numCache>
                <c:formatCode>General</c:formatCode>
                <c:ptCount val="33"/>
                <c:pt idx="0">
                  <c:v>1990</c:v>
                </c:pt>
                <c:pt idx="10">
                  <c:v>2000</c:v>
                </c:pt>
                <c:pt idx="20">
                  <c:v>2010</c:v>
                </c:pt>
                <c:pt idx="30">
                  <c:v>2020</c:v>
                </c:pt>
                <c:pt idx="32">
                  <c:v>2022</c:v>
                </c:pt>
              </c:numCache>
            </c:numRef>
          </c:cat>
          <c:val>
            <c:numRef>
              <c:f>PLHIV_NI_Deaths!$K$4:$K$36</c:f>
              <c:numCache>
                <c:formatCode>_-* #,##0_-;\-* #,##0_-;_-* "-"??_-;_-@_-</c:formatCode>
                <c:ptCount val="33"/>
                <c:pt idx="0">
                  <c:v>1</c:v>
                </c:pt>
                <c:pt idx="1">
                  <c:v>2</c:v>
                </c:pt>
                <c:pt idx="2">
                  <c:v>3</c:v>
                </c:pt>
                <c:pt idx="3">
                  <c:v>4</c:v>
                </c:pt>
                <c:pt idx="4">
                  <c:v>5</c:v>
                </c:pt>
                <c:pt idx="5">
                  <c:v>7</c:v>
                </c:pt>
                <c:pt idx="6">
                  <c:v>10</c:v>
                </c:pt>
                <c:pt idx="7">
                  <c:v>14</c:v>
                </c:pt>
                <c:pt idx="8">
                  <c:v>19</c:v>
                </c:pt>
                <c:pt idx="9">
                  <c:v>26</c:v>
                </c:pt>
                <c:pt idx="10">
                  <c:v>35</c:v>
                </c:pt>
                <c:pt idx="11">
                  <c:v>47</c:v>
                </c:pt>
                <c:pt idx="12">
                  <c:v>65</c:v>
                </c:pt>
                <c:pt idx="13">
                  <c:v>87</c:v>
                </c:pt>
                <c:pt idx="14">
                  <c:v>115</c:v>
                </c:pt>
                <c:pt idx="15">
                  <c:v>147</c:v>
                </c:pt>
                <c:pt idx="16">
                  <c:v>181</c:v>
                </c:pt>
                <c:pt idx="17">
                  <c:v>215</c:v>
                </c:pt>
                <c:pt idx="18">
                  <c:v>240</c:v>
                </c:pt>
                <c:pt idx="19">
                  <c:v>254</c:v>
                </c:pt>
                <c:pt idx="20">
                  <c:v>280</c:v>
                </c:pt>
                <c:pt idx="21">
                  <c:v>313</c:v>
                </c:pt>
                <c:pt idx="22">
                  <c:v>339</c:v>
                </c:pt>
                <c:pt idx="23">
                  <c:v>374</c:v>
                </c:pt>
                <c:pt idx="24">
                  <c:v>402</c:v>
                </c:pt>
                <c:pt idx="25">
                  <c:v>439</c:v>
                </c:pt>
                <c:pt idx="26">
                  <c:v>470</c:v>
                </c:pt>
                <c:pt idx="27">
                  <c:v>478</c:v>
                </c:pt>
                <c:pt idx="28">
                  <c:v>482</c:v>
                </c:pt>
                <c:pt idx="29">
                  <c:v>518</c:v>
                </c:pt>
                <c:pt idx="30">
                  <c:v>529</c:v>
                </c:pt>
                <c:pt idx="31">
                  <c:v>538</c:v>
                </c:pt>
                <c:pt idx="32">
                  <c:v>517</c:v>
                </c:pt>
              </c:numCache>
            </c:numRef>
          </c:val>
          <c:smooth val="0"/>
          <c:extLst>
            <c:ext xmlns:c16="http://schemas.microsoft.com/office/drawing/2014/chart" uri="{C3380CC4-5D6E-409C-BE32-E72D297353CC}">
              <c16:uniqueId val="{0000000A-BBC4-429B-983E-8FABE138FBEC}"/>
            </c:ext>
          </c:extLst>
        </c:ser>
        <c:ser>
          <c:idx val="8"/>
          <c:order val="8"/>
          <c:tx>
            <c:strRef>
              <c:f>PLHIV_NI_Deaths!$L$3</c:f>
              <c:strCache>
                <c:ptCount val="1"/>
                <c:pt idx="0">
                  <c:v> AIDS-related deaths Upper bound </c:v>
                </c:pt>
              </c:strCache>
            </c:strRef>
          </c:tx>
          <c:spPr>
            <a:ln w="22225">
              <a:solidFill>
                <a:srgbClr val="00A99A"/>
              </a:solidFill>
              <a:prstDash val="sysDot"/>
            </a:ln>
          </c:spPr>
          <c:marker>
            <c:symbol val="none"/>
          </c:marker>
          <c:cat>
            <c:numRef>
              <c:f>PLHIV_NI_Deaths!$C$4:$C$36</c:f>
              <c:numCache>
                <c:formatCode>General</c:formatCode>
                <c:ptCount val="33"/>
                <c:pt idx="0">
                  <c:v>1990</c:v>
                </c:pt>
                <c:pt idx="10">
                  <c:v>2000</c:v>
                </c:pt>
                <c:pt idx="20">
                  <c:v>2010</c:v>
                </c:pt>
                <c:pt idx="30">
                  <c:v>2020</c:v>
                </c:pt>
                <c:pt idx="32">
                  <c:v>2022</c:v>
                </c:pt>
              </c:numCache>
            </c:numRef>
          </c:cat>
          <c:val>
            <c:numRef>
              <c:f>PLHIV_NI_Deaths!$L$4:$L$36</c:f>
              <c:numCache>
                <c:formatCode>_-* #,##0_-;\-* #,##0_-;_-* "-"??_-;_-@_-</c:formatCode>
                <c:ptCount val="33"/>
                <c:pt idx="0">
                  <c:v>2</c:v>
                </c:pt>
                <c:pt idx="1">
                  <c:v>3</c:v>
                </c:pt>
                <c:pt idx="2">
                  <c:v>4</c:v>
                </c:pt>
                <c:pt idx="3">
                  <c:v>5</c:v>
                </c:pt>
                <c:pt idx="4">
                  <c:v>7</c:v>
                </c:pt>
                <c:pt idx="5">
                  <c:v>10</c:v>
                </c:pt>
                <c:pt idx="6">
                  <c:v>14</c:v>
                </c:pt>
                <c:pt idx="7">
                  <c:v>19</c:v>
                </c:pt>
                <c:pt idx="8">
                  <c:v>26</c:v>
                </c:pt>
                <c:pt idx="9">
                  <c:v>36</c:v>
                </c:pt>
                <c:pt idx="10">
                  <c:v>48</c:v>
                </c:pt>
                <c:pt idx="11">
                  <c:v>65</c:v>
                </c:pt>
                <c:pt idx="12">
                  <c:v>88</c:v>
                </c:pt>
                <c:pt idx="13">
                  <c:v>118</c:v>
                </c:pt>
                <c:pt idx="14">
                  <c:v>155</c:v>
                </c:pt>
                <c:pt idx="15">
                  <c:v>196</c:v>
                </c:pt>
                <c:pt idx="16">
                  <c:v>238</c:v>
                </c:pt>
                <c:pt idx="17">
                  <c:v>284</c:v>
                </c:pt>
                <c:pt idx="18">
                  <c:v>318</c:v>
                </c:pt>
                <c:pt idx="19">
                  <c:v>339</c:v>
                </c:pt>
                <c:pt idx="20">
                  <c:v>381</c:v>
                </c:pt>
                <c:pt idx="21">
                  <c:v>426</c:v>
                </c:pt>
                <c:pt idx="22">
                  <c:v>462</c:v>
                </c:pt>
                <c:pt idx="23">
                  <c:v>505</c:v>
                </c:pt>
                <c:pt idx="24">
                  <c:v>546</c:v>
                </c:pt>
                <c:pt idx="25">
                  <c:v>594</c:v>
                </c:pt>
                <c:pt idx="26">
                  <c:v>631</c:v>
                </c:pt>
                <c:pt idx="27">
                  <c:v>642</c:v>
                </c:pt>
                <c:pt idx="28">
                  <c:v>655</c:v>
                </c:pt>
                <c:pt idx="29">
                  <c:v>701</c:v>
                </c:pt>
                <c:pt idx="30">
                  <c:v>714</c:v>
                </c:pt>
                <c:pt idx="31">
                  <c:v>732</c:v>
                </c:pt>
                <c:pt idx="32">
                  <c:v>695</c:v>
                </c:pt>
              </c:numCache>
            </c:numRef>
          </c:val>
          <c:smooth val="0"/>
          <c:extLst>
            <c:ext xmlns:c16="http://schemas.microsoft.com/office/drawing/2014/chart" uri="{C3380CC4-5D6E-409C-BE32-E72D297353CC}">
              <c16:uniqueId val="{0000000B-BBC4-429B-983E-8FABE138FBEC}"/>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0" vert="horz"/>
          <a:lstStyle/>
          <a:p>
            <a:pPr>
              <a:defRPr/>
            </a:pPr>
            <a:endParaRPr lang="en-US"/>
          </a:p>
        </c:txPr>
        <c:crossAx val="504537856"/>
        <c:crosses val="autoZero"/>
        <c:auto val="1"/>
        <c:lblAlgn val="ctr"/>
        <c:lblOffset val="100"/>
        <c:tickMarkSkip val="10"/>
        <c:noMultiLvlLbl val="0"/>
      </c:catAx>
      <c:valAx>
        <c:axId val="504537856"/>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504498816"/>
        <c:crosses val="autoZero"/>
        <c:crossBetween val="midCat"/>
        <c:majorUnit val="500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7365799567537561"/>
          <c:w val="0.90843248529571563"/>
          <c:h val="9.7493355880101273E-2"/>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8"/>
          <c:order val="0"/>
          <c:tx>
            <c:strRef>
              <c:f>'HIV prev SW'!$B$3</c:f>
              <c:strCache>
                <c:ptCount val="1"/>
                <c:pt idx="0">
                  <c:v>FSWs Hotel-based (Chittagong)</c:v>
                </c:pt>
              </c:strCache>
            </c:strRef>
          </c:tx>
          <c:spPr>
            <a:ln>
              <a:solidFill>
                <a:srgbClr val="4BACC6">
                  <a:lumMod val="50000"/>
                </a:srgbClr>
              </a:solidFill>
            </a:ln>
          </c:spPr>
          <c:marker>
            <c:symbol val="diamond"/>
            <c:size val="10"/>
            <c:spPr>
              <a:solidFill>
                <a:srgbClr val="FF0000"/>
              </a:solidFill>
              <a:ln>
                <a:noFill/>
              </a:ln>
            </c:spPr>
          </c:marker>
          <c:cat>
            <c:strRef>
              <c:f>'HIV prev SW'!$C$2:$Q$2</c:f>
              <c:strCache>
                <c:ptCount val="15"/>
                <c:pt idx="0">
                  <c:v>1998-99</c:v>
                </c:pt>
                <c:pt idx="1">
                  <c:v>1999-00</c:v>
                </c:pt>
                <c:pt idx="2">
                  <c:v>2000-01</c:v>
                </c:pt>
                <c:pt idx="3">
                  <c:v>2002</c:v>
                </c:pt>
                <c:pt idx="4">
                  <c:v>2003-04</c:v>
                </c:pt>
                <c:pt idx="5">
                  <c:v>2004-05</c:v>
                </c:pt>
                <c:pt idx="6">
                  <c:v>2006</c:v>
                </c:pt>
                <c:pt idx="7">
                  <c:v>2007</c:v>
                </c:pt>
                <c:pt idx="8">
                  <c:v>2008*</c:v>
                </c:pt>
                <c:pt idx="9">
                  <c:v>2009*</c:v>
                </c:pt>
                <c:pt idx="10">
                  <c:v>2010*</c:v>
                </c:pt>
                <c:pt idx="11">
                  <c:v>2011</c:v>
                </c:pt>
                <c:pt idx="12">
                  <c:v>2012*</c:v>
                </c:pt>
                <c:pt idx="13">
                  <c:v>2013-14</c:v>
                </c:pt>
                <c:pt idx="14">
                  <c:v>2016</c:v>
                </c:pt>
              </c:strCache>
            </c:strRef>
          </c:cat>
          <c:val>
            <c:numRef>
              <c:f>'HIV prev SW'!$C$3:$Q$3</c:f>
              <c:numCache>
                <c:formatCode>General</c:formatCode>
                <c:ptCount val="15"/>
                <c:pt idx="4">
                  <c:v>1.5</c:v>
                </c:pt>
                <c:pt idx="5">
                  <c:v>0</c:v>
                </c:pt>
                <c:pt idx="6">
                  <c:v>0</c:v>
                </c:pt>
                <c:pt idx="7">
                  <c:v>0</c:v>
                </c:pt>
                <c:pt idx="11">
                  <c:v>0</c:v>
                </c:pt>
              </c:numCache>
            </c:numRef>
          </c:val>
          <c:smooth val="1"/>
          <c:extLst>
            <c:ext xmlns:c16="http://schemas.microsoft.com/office/drawing/2014/chart" uri="{C3380CC4-5D6E-409C-BE32-E72D297353CC}">
              <c16:uniqueId val="{00000000-9025-4A73-A139-35147A85586E}"/>
            </c:ext>
          </c:extLst>
        </c:ser>
        <c:ser>
          <c:idx val="3"/>
          <c:order val="1"/>
          <c:tx>
            <c:strRef>
              <c:f>'HIV prev SW'!$B$4</c:f>
              <c:strCache>
                <c:ptCount val="1"/>
                <c:pt idx="0">
                  <c:v>FSWs Hotel-based (Sylhet)</c:v>
                </c:pt>
              </c:strCache>
            </c:strRef>
          </c:tx>
          <c:spPr>
            <a:ln>
              <a:solidFill>
                <a:srgbClr val="00B050"/>
              </a:solidFill>
            </a:ln>
          </c:spPr>
          <c:marker>
            <c:symbol val="circle"/>
            <c:size val="9"/>
            <c:spPr>
              <a:solidFill>
                <a:srgbClr val="00B050"/>
              </a:solidFill>
              <a:ln>
                <a:noFill/>
              </a:ln>
            </c:spPr>
          </c:marker>
          <c:cat>
            <c:strRef>
              <c:f>'HIV prev SW'!$C$2:$Q$2</c:f>
              <c:strCache>
                <c:ptCount val="15"/>
                <c:pt idx="0">
                  <c:v>1998-99</c:v>
                </c:pt>
                <c:pt idx="1">
                  <c:v>1999-00</c:v>
                </c:pt>
                <c:pt idx="2">
                  <c:v>2000-01</c:v>
                </c:pt>
                <c:pt idx="3">
                  <c:v>2002</c:v>
                </c:pt>
                <c:pt idx="4">
                  <c:v>2003-04</c:v>
                </c:pt>
                <c:pt idx="5">
                  <c:v>2004-05</c:v>
                </c:pt>
                <c:pt idx="6">
                  <c:v>2006</c:v>
                </c:pt>
                <c:pt idx="7">
                  <c:v>2007</c:v>
                </c:pt>
                <c:pt idx="8">
                  <c:v>2008*</c:v>
                </c:pt>
                <c:pt idx="9">
                  <c:v>2009*</c:v>
                </c:pt>
                <c:pt idx="10">
                  <c:v>2010*</c:v>
                </c:pt>
                <c:pt idx="11">
                  <c:v>2011</c:v>
                </c:pt>
                <c:pt idx="12">
                  <c:v>2012*</c:v>
                </c:pt>
                <c:pt idx="13">
                  <c:v>2013-14</c:v>
                </c:pt>
                <c:pt idx="14">
                  <c:v>2016</c:v>
                </c:pt>
              </c:strCache>
            </c:strRef>
          </c:cat>
          <c:val>
            <c:numRef>
              <c:f>'HIV prev SW'!$C$4:$Q$4</c:f>
              <c:numCache>
                <c:formatCode>General</c:formatCode>
                <c:ptCount val="15"/>
                <c:pt idx="4">
                  <c:v>0.6</c:v>
                </c:pt>
                <c:pt idx="5">
                  <c:v>0.6</c:v>
                </c:pt>
                <c:pt idx="6">
                  <c:v>0</c:v>
                </c:pt>
                <c:pt idx="7">
                  <c:v>0.6</c:v>
                </c:pt>
                <c:pt idx="11">
                  <c:v>0.4</c:v>
                </c:pt>
              </c:numCache>
            </c:numRef>
          </c:val>
          <c:smooth val="1"/>
          <c:extLst>
            <c:ext xmlns:c16="http://schemas.microsoft.com/office/drawing/2014/chart" uri="{C3380CC4-5D6E-409C-BE32-E72D297353CC}">
              <c16:uniqueId val="{00000001-9025-4A73-A139-35147A85586E}"/>
            </c:ext>
          </c:extLst>
        </c:ser>
        <c:ser>
          <c:idx val="1"/>
          <c:order val="2"/>
          <c:tx>
            <c:strRef>
              <c:f>'HIV prev SW'!$B$5</c:f>
              <c:strCache>
                <c:ptCount val="1"/>
                <c:pt idx="0">
                  <c:v>FSWs Brothel-based (Doulatdia)</c:v>
                </c:pt>
              </c:strCache>
            </c:strRef>
          </c:tx>
          <c:spPr>
            <a:ln>
              <a:solidFill>
                <a:srgbClr val="3788FF"/>
              </a:solidFill>
            </a:ln>
          </c:spPr>
          <c:marker>
            <c:spPr>
              <a:solidFill>
                <a:srgbClr val="3788FF"/>
              </a:solidFill>
              <a:ln>
                <a:noFill/>
              </a:ln>
            </c:spPr>
          </c:marker>
          <c:cat>
            <c:strRef>
              <c:f>'HIV prev SW'!$C$2:$Q$2</c:f>
              <c:strCache>
                <c:ptCount val="15"/>
                <c:pt idx="0">
                  <c:v>1998-99</c:v>
                </c:pt>
                <c:pt idx="1">
                  <c:v>1999-00</c:v>
                </c:pt>
                <c:pt idx="2">
                  <c:v>2000-01</c:v>
                </c:pt>
                <c:pt idx="3">
                  <c:v>2002</c:v>
                </c:pt>
                <c:pt idx="4">
                  <c:v>2003-04</c:v>
                </c:pt>
                <c:pt idx="5">
                  <c:v>2004-05</c:v>
                </c:pt>
                <c:pt idx="6">
                  <c:v>2006</c:v>
                </c:pt>
                <c:pt idx="7">
                  <c:v>2007</c:v>
                </c:pt>
                <c:pt idx="8">
                  <c:v>2008*</c:v>
                </c:pt>
                <c:pt idx="9">
                  <c:v>2009*</c:v>
                </c:pt>
                <c:pt idx="10">
                  <c:v>2010*</c:v>
                </c:pt>
                <c:pt idx="11">
                  <c:v>2011</c:v>
                </c:pt>
                <c:pt idx="12">
                  <c:v>2012*</c:v>
                </c:pt>
                <c:pt idx="13">
                  <c:v>2013-14</c:v>
                </c:pt>
                <c:pt idx="14">
                  <c:v>2016</c:v>
                </c:pt>
              </c:strCache>
            </c:strRef>
          </c:cat>
          <c:val>
            <c:numRef>
              <c:f>'HIV prev SW'!$C$5:$Q$5</c:f>
              <c:numCache>
                <c:formatCode>General</c:formatCode>
                <c:ptCount val="15"/>
                <c:pt idx="2">
                  <c:v>0.3</c:v>
                </c:pt>
                <c:pt idx="3">
                  <c:v>0.7</c:v>
                </c:pt>
                <c:pt idx="4">
                  <c:v>0.5</c:v>
                </c:pt>
                <c:pt idx="5">
                  <c:v>0.3</c:v>
                </c:pt>
                <c:pt idx="6">
                  <c:v>0.2</c:v>
                </c:pt>
              </c:numCache>
            </c:numRef>
          </c:val>
          <c:smooth val="1"/>
          <c:extLst>
            <c:ext xmlns:c16="http://schemas.microsoft.com/office/drawing/2014/chart" uri="{C3380CC4-5D6E-409C-BE32-E72D297353CC}">
              <c16:uniqueId val="{00000002-9025-4A73-A139-35147A85586E}"/>
            </c:ext>
          </c:extLst>
        </c:ser>
        <c:ser>
          <c:idx val="6"/>
          <c:order val="3"/>
          <c:tx>
            <c:strRef>
              <c:f>'HIV prev SW'!$B$6</c:f>
              <c:strCache>
                <c:ptCount val="1"/>
                <c:pt idx="0">
                  <c:v>FSWs Street-based (Dhaka)</c:v>
                </c:pt>
              </c:strCache>
            </c:strRef>
          </c:tx>
          <c:marker>
            <c:symbol val="plus"/>
            <c:size val="9"/>
            <c:spPr>
              <a:solidFill>
                <a:srgbClr val="4F81BD">
                  <a:lumMod val="60000"/>
                  <a:lumOff val="40000"/>
                </a:srgbClr>
              </a:solidFill>
              <a:ln w="15875">
                <a:solidFill>
                  <a:srgbClr val="FF0000"/>
                </a:solidFill>
              </a:ln>
            </c:spPr>
          </c:marker>
          <c:cat>
            <c:strRef>
              <c:f>'HIV prev SW'!$C$2:$Q$2</c:f>
              <c:strCache>
                <c:ptCount val="15"/>
                <c:pt idx="0">
                  <c:v>1998-99</c:v>
                </c:pt>
                <c:pt idx="1">
                  <c:v>1999-00</c:v>
                </c:pt>
                <c:pt idx="2">
                  <c:v>2000-01</c:v>
                </c:pt>
                <c:pt idx="3">
                  <c:v>2002</c:v>
                </c:pt>
                <c:pt idx="4">
                  <c:v>2003-04</c:v>
                </c:pt>
                <c:pt idx="5">
                  <c:v>2004-05</c:v>
                </c:pt>
                <c:pt idx="6">
                  <c:v>2006</c:v>
                </c:pt>
                <c:pt idx="7">
                  <c:v>2007</c:v>
                </c:pt>
                <c:pt idx="8">
                  <c:v>2008*</c:v>
                </c:pt>
                <c:pt idx="9">
                  <c:v>2009*</c:v>
                </c:pt>
                <c:pt idx="10">
                  <c:v>2010*</c:v>
                </c:pt>
                <c:pt idx="11">
                  <c:v>2011</c:v>
                </c:pt>
                <c:pt idx="12">
                  <c:v>2012*</c:v>
                </c:pt>
                <c:pt idx="13">
                  <c:v>2013-14</c:v>
                </c:pt>
                <c:pt idx="14">
                  <c:v>2016</c:v>
                </c:pt>
              </c:strCache>
            </c:strRef>
          </c:cat>
          <c:val>
            <c:numRef>
              <c:f>'HIV prev SW'!$C$6:$Q$6</c:f>
              <c:numCache>
                <c:formatCode>General</c:formatCode>
                <c:ptCount val="15"/>
                <c:pt idx="0">
                  <c:v>0</c:v>
                </c:pt>
                <c:pt idx="1">
                  <c:v>0.2</c:v>
                </c:pt>
                <c:pt idx="2">
                  <c:v>0.5</c:v>
                </c:pt>
                <c:pt idx="3">
                  <c:v>0.2</c:v>
                </c:pt>
                <c:pt idx="4">
                  <c:v>0.2</c:v>
                </c:pt>
                <c:pt idx="5">
                  <c:v>0.2</c:v>
                </c:pt>
                <c:pt idx="6">
                  <c:v>0.3</c:v>
                </c:pt>
                <c:pt idx="7">
                  <c:v>0.2</c:v>
                </c:pt>
                <c:pt idx="11">
                  <c:v>0.5</c:v>
                </c:pt>
                <c:pt idx="14">
                  <c:v>0.4</c:v>
                </c:pt>
              </c:numCache>
            </c:numRef>
          </c:val>
          <c:smooth val="1"/>
          <c:extLst>
            <c:ext xmlns:c16="http://schemas.microsoft.com/office/drawing/2014/chart" uri="{C3380CC4-5D6E-409C-BE32-E72D297353CC}">
              <c16:uniqueId val="{00000003-9025-4A73-A139-35147A85586E}"/>
            </c:ext>
          </c:extLst>
        </c:ser>
        <c:ser>
          <c:idx val="2"/>
          <c:order val="4"/>
          <c:tx>
            <c:strRef>
              <c:f>'HIV prev SW'!$B$7</c:f>
              <c:strCache>
                <c:ptCount val="1"/>
                <c:pt idx="0">
                  <c:v>MSWs (Dhaka)</c:v>
                </c:pt>
              </c:strCache>
            </c:strRef>
          </c:tx>
          <c:spPr>
            <a:ln>
              <a:solidFill>
                <a:schemeClr val="accent6">
                  <a:lumMod val="75000"/>
                </a:schemeClr>
              </a:solidFill>
            </a:ln>
          </c:spPr>
          <c:marker>
            <c:symbol val="star"/>
            <c:size val="9"/>
            <c:spPr>
              <a:solidFill>
                <a:schemeClr val="accent6">
                  <a:lumMod val="75000"/>
                </a:schemeClr>
              </a:solidFill>
              <a:ln>
                <a:solidFill>
                  <a:schemeClr val="bg1"/>
                </a:solidFill>
              </a:ln>
            </c:spPr>
          </c:marker>
          <c:cat>
            <c:strRef>
              <c:f>'HIV prev SW'!$C$2:$Q$2</c:f>
              <c:strCache>
                <c:ptCount val="15"/>
                <c:pt idx="0">
                  <c:v>1998-99</c:v>
                </c:pt>
                <c:pt idx="1">
                  <c:v>1999-00</c:v>
                </c:pt>
                <c:pt idx="2">
                  <c:v>2000-01</c:v>
                </c:pt>
                <c:pt idx="3">
                  <c:v>2002</c:v>
                </c:pt>
                <c:pt idx="4">
                  <c:v>2003-04</c:v>
                </c:pt>
                <c:pt idx="5">
                  <c:v>2004-05</c:v>
                </c:pt>
                <c:pt idx="6">
                  <c:v>2006</c:v>
                </c:pt>
                <c:pt idx="7">
                  <c:v>2007</c:v>
                </c:pt>
                <c:pt idx="8">
                  <c:v>2008*</c:v>
                </c:pt>
                <c:pt idx="9">
                  <c:v>2009*</c:v>
                </c:pt>
                <c:pt idx="10">
                  <c:v>2010*</c:v>
                </c:pt>
                <c:pt idx="11">
                  <c:v>2011</c:v>
                </c:pt>
                <c:pt idx="12">
                  <c:v>2012*</c:v>
                </c:pt>
                <c:pt idx="13">
                  <c:v>2013-14</c:v>
                </c:pt>
                <c:pt idx="14">
                  <c:v>2016</c:v>
                </c:pt>
              </c:strCache>
            </c:strRef>
          </c:cat>
          <c:val>
            <c:numRef>
              <c:f>'HIV prev SW'!$C$7:$Q$7</c:f>
              <c:numCache>
                <c:formatCode>General</c:formatCode>
                <c:ptCount val="15"/>
                <c:pt idx="2">
                  <c:v>0</c:v>
                </c:pt>
                <c:pt idx="3">
                  <c:v>0</c:v>
                </c:pt>
                <c:pt idx="4">
                  <c:v>0</c:v>
                </c:pt>
                <c:pt idx="5">
                  <c:v>0</c:v>
                </c:pt>
                <c:pt idx="6">
                  <c:v>0.7</c:v>
                </c:pt>
                <c:pt idx="7">
                  <c:v>0.3</c:v>
                </c:pt>
                <c:pt idx="11">
                  <c:v>0</c:v>
                </c:pt>
                <c:pt idx="13">
                  <c:v>0.6</c:v>
                </c:pt>
                <c:pt idx="14">
                  <c:v>0.6</c:v>
                </c:pt>
              </c:numCache>
            </c:numRef>
          </c:val>
          <c:smooth val="1"/>
          <c:extLst>
            <c:ext xmlns:c16="http://schemas.microsoft.com/office/drawing/2014/chart" uri="{C3380CC4-5D6E-409C-BE32-E72D297353CC}">
              <c16:uniqueId val="{00000004-9025-4A73-A139-35147A85586E}"/>
            </c:ext>
          </c:extLst>
        </c:ser>
        <c:ser>
          <c:idx val="5"/>
          <c:order val="5"/>
          <c:tx>
            <c:strRef>
              <c:f>'HIV prev SW'!$B$8</c:f>
              <c:strCache>
                <c:ptCount val="1"/>
                <c:pt idx="0">
                  <c:v>FSWs Brothel-based (Mymensingh)</c:v>
                </c:pt>
              </c:strCache>
            </c:strRef>
          </c:tx>
          <c:spPr>
            <a:ln>
              <a:solidFill>
                <a:srgbClr val="7030A0"/>
              </a:solidFill>
            </a:ln>
          </c:spPr>
          <c:marker>
            <c:spPr>
              <a:solidFill>
                <a:srgbClr val="7030A0"/>
              </a:solidFill>
              <a:ln>
                <a:noFill/>
              </a:ln>
            </c:spPr>
          </c:marker>
          <c:cat>
            <c:strRef>
              <c:f>'HIV prev SW'!$C$2:$Q$2</c:f>
              <c:strCache>
                <c:ptCount val="15"/>
                <c:pt idx="0">
                  <c:v>1998-99</c:v>
                </c:pt>
                <c:pt idx="1">
                  <c:v>1999-00</c:v>
                </c:pt>
                <c:pt idx="2">
                  <c:v>2000-01</c:v>
                </c:pt>
                <c:pt idx="3">
                  <c:v>2002</c:v>
                </c:pt>
                <c:pt idx="4">
                  <c:v>2003-04</c:v>
                </c:pt>
                <c:pt idx="5">
                  <c:v>2004-05</c:v>
                </c:pt>
                <c:pt idx="6">
                  <c:v>2006</c:v>
                </c:pt>
                <c:pt idx="7">
                  <c:v>2007</c:v>
                </c:pt>
                <c:pt idx="8">
                  <c:v>2008*</c:v>
                </c:pt>
                <c:pt idx="9">
                  <c:v>2009*</c:v>
                </c:pt>
                <c:pt idx="10">
                  <c:v>2010*</c:v>
                </c:pt>
                <c:pt idx="11">
                  <c:v>2011</c:v>
                </c:pt>
                <c:pt idx="12">
                  <c:v>2012*</c:v>
                </c:pt>
                <c:pt idx="13">
                  <c:v>2013-14</c:v>
                </c:pt>
                <c:pt idx="14">
                  <c:v>2016</c:v>
                </c:pt>
              </c:strCache>
            </c:strRef>
          </c:cat>
          <c:val>
            <c:numRef>
              <c:f>'HIV prev SW'!$C$8:$Q$8</c:f>
              <c:numCache>
                <c:formatCode>General</c:formatCode>
                <c:ptCount val="15"/>
                <c:pt idx="1">
                  <c:v>0</c:v>
                </c:pt>
                <c:pt idx="2">
                  <c:v>0</c:v>
                </c:pt>
                <c:pt idx="3">
                  <c:v>0</c:v>
                </c:pt>
                <c:pt idx="4">
                  <c:v>0.7</c:v>
                </c:pt>
                <c:pt idx="5">
                  <c:v>0.7</c:v>
                </c:pt>
              </c:numCache>
            </c:numRef>
          </c:val>
          <c:smooth val="1"/>
          <c:extLst>
            <c:ext xmlns:c16="http://schemas.microsoft.com/office/drawing/2014/chart" uri="{C3380CC4-5D6E-409C-BE32-E72D297353CC}">
              <c16:uniqueId val="{00000005-9025-4A73-A139-35147A85586E}"/>
            </c:ext>
          </c:extLst>
        </c:ser>
        <c:ser>
          <c:idx val="0"/>
          <c:order val="6"/>
          <c:tx>
            <c:strRef>
              <c:f>'HIV prev SW'!$B$9</c:f>
              <c:strCache>
                <c:ptCount val="1"/>
                <c:pt idx="0">
                  <c:v>FSWs Brothel-based (Tangail)</c:v>
                </c:pt>
              </c:strCache>
            </c:strRef>
          </c:tx>
          <c:spPr>
            <a:ln>
              <a:solidFill>
                <a:srgbClr val="C00000"/>
              </a:solidFill>
            </a:ln>
          </c:spPr>
          <c:marker>
            <c:spPr>
              <a:solidFill>
                <a:srgbClr val="C00000"/>
              </a:solidFill>
              <a:ln>
                <a:noFill/>
              </a:ln>
            </c:spPr>
          </c:marker>
          <c:cat>
            <c:strRef>
              <c:f>'HIV prev SW'!$C$2:$Q$2</c:f>
              <c:strCache>
                <c:ptCount val="15"/>
                <c:pt idx="0">
                  <c:v>1998-99</c:v>
                </c:pt>
                <c:pt idx="1">
                  <c:v>1999-00</c:v>
                </c:pt>
                <c:pt idx="2">
                  <c:v>2000-01</c:v>
                </c:pt>
                <c:pt idx="3">
                  <c:v>2002</c:v>
                </c:pt>
                <c:pt idx="4">
                  <c:v>2003-04</c:v>
                </c:pt>
                <c:pt idx="5">
                  <c:v>2004-05</c:v>
                </c:pt>
                <c:pt idx="6">
                  <c:v>2006</c:v>
                </c:pt>
                <c:pt idx="7">
                  <c:v>2007</c:v>
                </c:pt>
                <c:pt idx="8">
                  <c:v>2008*</c:v>
                </c:pt>
                <c:pt idx="9">
                  <c:v>2009*</c:v>
                </c:pt>
                <c:pt idx="10">
                  <c:v>2010*</c:v>
                </c:pt>
                <c:pt idx="11">
                  <c:v>2011</c:v>
                </c:pt>
                <c:pt idx="12">
                  <c:v>2012*</c:v>
                </c:pt>
                <c:pt idx="13">
                  <c:v>2013-14</c:v>
                </c:pt>
                <c:pt idx="14">
                  <c:v>2016</c:v>
                </c:pt>
              </c:strCache>
            </c:strRef>
          </c:cat>
          <c:val>
            <c:numRef>
              <c:f>'HIV prev SW'!$C$9:$Q$9</c:f>
              <c:numCache>
                <c:formatCode>General</c:formatCode>
                <c:ptCount val="15"/>
                <c:pt idx="0">
                  <c:v>0</c:v>
                </c:pt>
                <c:pt idx="1">
                  <c:v>0</c:v>
                </c:pt>
                <c:pt idx="2">
                  <c:v>0.5</c:v>
                </c:pt>
                <c:pt idx="3">
                  <c:v>0.2</c:v>
                </c:pt>
                <c:pt idx="4">
                  <c:v>0.5</c:v>
                </c:pt>
                <c:pt idx="5">
                  <c:v>0.2</c:v>
                </c:pt>
                <c:pt idx="6">
                  <c:v>0.3</c:v>
                </c:pt>
              </c:numCache>
            </c:numRef>
          </c:val>
          <c:smooth val="1"/>
          <c:extLst>
            <c:ext xmlns:c16="http://schemas.microsoft.com/office/drawing/2014/chart" uri="{C3380CC4-5D6E-409C-BE32-E72D297353CC}">
              <c16:uniqueId val="{00000006-9025-4A73-A139-35147A85586E}"/>
            </c:ext>
          </c:extLst>
        </c:ser>
        <c:ser>
          <c:idx val="4"/>
          <c:order val="7"/>
          <c:tx>
            <c:strRef>
              <c:f>'HIV prev SW'!$B$10</c:f>
              <c:strCache>
                <c:ptCount val="1"/>
                <c:pt idx="0">
                  <c:v>FSWs Brothel-based (Jessore)</c:v>
                </c:pt>
              </c:strCache>
            </c:strRef>
          </c:tx>
          <c:spPr>
            <a:ln>
              <a:solidFill>
                <a:srgbClr val="EEECE1">
                  <a:lumMod val="50000"/>
                </a:srgbClr>
              </a:solidFill>
            </a:ln>
          </c:spPr>
          <c:marker>
            <c:symbol val="star"/>
            <c:size val="10"/>
            <c:spPr>
              <a:solidFill>
                <a:srgbClr val="887E4E"/>
              </a:solidFill>
              <a:ln w="12700">
                <a:solidFill>
                  <a:sysClr val="window" lastClr="FFFFFF"/>
                </a:solidFill>
              </a:ln>
            </c:spPr>
          </c:marker>
          <c:cat>
            <c:strRef>
              <c:f>'HIV prev SW'!$C$2:$Q$2</c:f>
              <c:strCache>
                <c:ptCount val="15"/>
                <c:pt idx="0">
                  <c:v>1998-99</c:v>
                </c:pt>
                <c:pt idx="1">
                  <c:v>1999-00</c:v>
                </c:pt>
                <c:pt idx="2">
                  <c:v>2000-01</c:v>
                </c:pt>
                <c:pt idx="3">
                  <c:v>2002</c:v>
                </c:pt>
                <c:pt idx="4">
                  <c:v>2003-04</c:v>
                </c:pt>
                <c:pt idx="5">
                  <c:v>2004-05</c:v>
                </c:pt>
                <c:pt idx="6">
                  <c:v>2006</c:v>
                </c:pt>
                <c:pt idx="7">
                  <c:v>2007</c:v>
                </c:pt>
                <c:pt idx="8">
                  <c:v>2008*</c:v>
                </c:pt>
                <c:pt idx="9">
                  <c:v>2009*</c:v>
                </c:pt>
                <c:pt idx="10">
                  <c:v>2010*</c:v>
                </c:pt>
                <c:pt idx="11">
                  <c:v>2011</c:v>
                </c:pt>
                <c:pt idx="12">
                  <c:v>2012*</c:v>
                </c:pt>
                <c:pt idx="13">
                  <c:v>2013-14</c:v>
                </c:pt>
                <c:pt idx="14">
                  <c:v>2016</c:v>
                </c:pt>
              </c:strCache>
            </c:strRef>
          </c:cat>
          <c:val>
            <c:numRef>
              <c:f>'HIV prev SW'!$C$10:$Q$10</c:f>
              <c:numCache>
                <c:formatCode>General</c:formatCode>
                <c:ptCount val="15"/>
                <c:pt idx="2">
                  <c:v>0.5</c:v>
                </c:pt>
                <c:pt idx="3">
                  <c:v>0.5</c:v>
                </c:pt>
                <c:pt idx="4">
                  <c:v>0.6</c:v>
                </c:pt>
                <c:pt idx="5">
                  <c:v>0.6</c:v>
                </c:pt>
                <c:pt idx="6">
                  <c:v>0</c:v>
                </c:pt>
              </c:numCache>
            </c:numRef>
          </c:val>
          <c:smooth val="1"/>
          <c:extLst>
            <c:ext xmlns:c16="http://schemas.microsoft.com/office/drawing/2014/chart" uri="{C3380CC4-5D6E-409C-BE32-E72D297353CC}">
              <c16:uniqueId val="{00000007-9025-4A73-A139-35147A85586E}"/>
            </c:ext>
          </c:extLst>
        </c:ser>
        <c:ser>
          <c:idx val="7"/>
          <c:order val="8"/>
          <c:tx>
            <c:strRef>
              <c:f>'HIV prev SW'!$B$11</c:f>
              <c:strCache>
                <c:ptCount val="1"/>
                <c:pt idx="0">
                  <c:v>FSWs Casual (Hili)</c:v>
                </c:pt>
              </c:strCache>
            </c:strRef>
          </c:tx>
          <c:spPr>
            <a:ln>
              <a:solidFill>
                <a:srgbClr val="EC008C"/>
              </a:solidFill>
            </a:ln>
          </c:spPr>
          <c:marker>
            <c:symbol val="circle"/>
            <c:size val="9"/>
            <c:spPr>
              <a:solidFill>
                <a:srgbClr val="EC008C"/>
              </a:solidFill>
              <a:ln>
                <a:noFill/>
              </a:ln>
            </c:spPr>
          </c:marker>
          <c:cat>
            <c:strRef>
              <c:f>'HIV prev SW'!$C$2:$Q$2</c:f>
              <c:strCache>
                <c:ptCount val="15"/>
                <c:pt idx="0">
                  <c:v>1998-99</c:v>
                </c:pt>
                <c:pt idx="1">
                  <c:v>1999-00</c:v>
                </c:pt>
                <c:pt idx="2">
                  <c:v>2000-01</c:v>
                </c:pt>
                <c:pt idx="3">
                  <c:v>2002</c:v>
                </c:pt>
                <c:pt idx="4">
                  <c:v>2003-04</c:v>
                </c:pt>
                <c:pt idx="5">
                  <c:v>2004-05</c:v>
                </c:pt>
                <c:pt idx="6">
                  <c:v>2006</c:v>
                </c:pt>
                <c:pt idx="7">
                  <c:v>2007</c:v>
                </c:pt>
                <c:pt idx="8">
                  <c:v>2008*</c:v>
                </c:pt>
                <c:pt idx="9">
                  <c:v>2009*</c:v>
                </c:pt>
                <c:pt idx="10">
                  <c:v>2010*</c:v>
                </c:pt>
                <c:pt idx="11">
                  <c:v>2011</c:v>
                </c:pt>
                <c:pt idx="12">
                  <c:v>2012*</c:v>
                </c:pt>
                <c:pt idx="13">
                  <c:v>2013-14</c:v>
                </c:pt>
                <c:pt idx="14">
                  <c:v>2016</c:v>
                </c:pt>
              </c:strCache>
            </c:strRef>
          </c:cat>
          <c:val>
            <c:numRef>
              <c:f>'HIV prev SW'!$C$11:$Q$11</c:f>
              <c:numCache>
                <c:formatCode>General</c:formatCode>
                <c:ptCount val="15"/>
                <c:pt idx="4">
                  <c:v>2</c:v>
                </c:pt>
                <c:pt idx="5">
                  <c:v>1.7</c:v>
                </c:pt>
                <c:pt idx="6">
                  <c:v>0.8</c:v>
                </c:pt>
                <c:pt idx="7">
                  <c:v>2.7</c:v>
                </c:pt>
                <c:pt idx="11">
                  <c:v>1.6</c:v>
                </c:pt>
              </c:numCache>
            </c:numRef>
          </c:val>
          <c:smooth val="1"/>
          <c:extLst>
            <c:ext xmlns:c16="http://schemas.microsoft.com/office/drawing/2014/chart" uri="{C3380CC4-5D6E-409C-BE32-E72D297353CC}">
              <c16:uniqueId val="{00000008-9025-4A73-A139-35147A85586E}"/>
            </c:ext>
          </c:extLst>
        </c:ser>
        <c:dLbls>
          <c:showLegendKey val="0"/>
          <c:showVal val="0"/>
          <c:showCatName val="0"/>
          <c:showSerName val="0"/>
          <c:showPercent val="0"/>
          <c:showBubbleSize val="0"/>
        </c:dLbls>
        <c:marker val="1"/>
        <c:smooth val="0"/>
        <c:axId val="43729280"/>
        <c:axId val="43731200"/>
      </c:lineChart>
      <c:catAx>
        <c:axId val="43729280"/>
        <c:scaling>
          <c:orientation val="minMax"/>
        </c:scaling>
        <c:delete val="0"/>
        <c:axPos val="b"/>
        <c:numFmt formatCode="General" sourceLinked="1"/>
        <c:majorTickMark val="none"/>
        <c:minorTickMark val="none"/>
        <c:tickLblPos val="nextTo"/>
        <c:txPr>
          <a:bodyPr/>
          <a:lstStyle/>
          <a:p>
            <a:pPr>
              <a:defRPr lang="th-TH"/>
            </a:pPr>
            <a:endParaRPr lang="en-US"/>
          </a:p>
        </c:txPr>
        <c:crossAx val="43731200"/>
        <c:crosses val="autoZero"/>
        <c:auto val="1"/>
        <c:lblAlgn val="ctr"/>
        <c:lblOffset val="100"/>
        <c:noMultiLvlLbl val="0"/>
      </c:catAx>
      <c:valAx>
        <c:axId val="43731200"/>
        <c:scaling>
          <c:orientation val="minMax"/>
          <c:max val="3"/>
          <c:min val="0"/>
        </c:scaling>
        <c:delete val="0"/>
        <c:axPos val="l"/>
        <c:majorGridlines>
          <c:spPr>
            <a:ln w="3175">
              <a:solidFill>
                <a:srgbClr val="C1DAFF"/>
              </a:solidFill>
              <a:prstDash val="sysDash"/>
            </a:ln>
          </c:spPr>
        </c:majorGridlines>
        <c:title>
          <c:tx>
            <c:rich>
              <a:bodyPr rot="0" vert="horz"/>
              <a:lstStyle/>
              <a:p>
                <a:pPr>
                  <a:defRPr lang="th-TH"/>
                </a:pPr>
                <a:r>
                  <a:rPr lang="en-US"/>
                  <a:t>%</a:t>
                </a:r>
              </a:p>
            </c:rich>
          </c:tx>
          <c:layout>
            <c:manualLayout>
              <c:xMode val="edge"/>
              <c:yMode val="edge"/>
              <c:x val="0.25703971119133573"/>
              <c:y val="2.0834942801961093E-2"/>
            </c:manualLayout>
          </c:layout>
          <c:overlay val="0"/>
        </c:title>
        <c:numFmt formatCode="General" sourceLinked="1"/>
        <c:majorTickMark val="none"/>
        <c:minorTickMark val="none"/>
        <c:tickLblPos val="nextTo"/>
        <c:txPr>
          <a:bodyPr/>
          <a:lstStyle/>
          <a:p>
            <a:pPr>
              <a:defRPr lang="th-TH"/>
            </a:pPr>
            <a:endParaRPr lang="en-US"/>
          </a:p>
        </c:txPr>
        <c:crossAx val="43729280"/>
        <c:crosses val="autoZero"/>
        <c:crossBetween val="between"/>
        <c:majorUnit val="1"/>
      </c:valAx>
      <c:dTable>
        <c:showHorzBorder val="1"/>
        <c:showVertBorder val="1"/>
        <c:showOutline val="1"/>
        <c:showKeys val="1"/>
        <c:txPr>
          <a:bodyPr/>
          <a:lstStyle/>
          <a:p>
            <a:pPr rtl="0">
              <a:defRPr sz="1050"/>
            </a:pPr>
            <a:endParaRPr lang="en-US"/>
          </a:p>
        </c:txPr>
      </c:dTable>
    </c:plotArea>
    <c:plotVisOnly val="1"/>
    <c:dispBlanksAs val="span"/>
    <c:showDLblsOverMax val="0"/>
  </c:chart>
  <c:spPr>
    <a:ln>
      <a:solidFill>
        <a:srgbClr val="C1DAFF"/>
      </a:solidFill>
    </a:ln>
  </c:spPr>
  <c:txPr>
    <a:bodyPr/>
    <a:lstStyle/>
    <a:p>
      <a:pPr>
        <a:defRPr sz="1100" b="1">
          <a:latin typeface="Arial" pitchFamily="34" charset="0"/>
          <a:cs typeface="Arial" pitchFamily="34" charset="0"/>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812869384495145E-2"/>
          <c:y val="9.7745875900759852E-2"/>
          <c:w val="0.91261415754656783"/>
          <c:h val="0.75027073114236331"/>
        </c:manualLayout>
      </c:layout>
      <c:barChart>
        <c:barDir val="col"/>
        <c:grouping val="clustered"/>
        <c:varyColors val="0"/>
        <c:ser>
          <c:idx val="0"/>
          <c:order val="0"/>
          <c:tx>
            <c:strRef>
              <c:f>'Active Syphilis'!$B$2</c:f>
              <c:strCache>
                <c:ptCount val="1"/>
                <c:pt idx="0">
                  <c:v>Active syphilis</c:v>
                </c:pt>
              </c:strCache>
            </c:strRef>
          </c:tx>
          <c:spPr>
            <a:solidFill>
              <a:srgbClr val="F78E1E"/>
            </a:solidFill>
            <a:ln>
              <a:noFill/>
            </a:ln>
          </c:spPr>
          <c:invertIfNegative val="0"/>
          <c:dPt>
            <c:idx val="7"/>
            <c:invertIfNegative val="0"/>
            <c:bubble3D val="0"/>
            <c:spPr>
              <a:pattFill prst="dkUpDiag">
                <a:fgClr>
                  <a:srgbClr val="F78E1E"/>
                </a:fgClr>
                <a:bgClr>
                  <a:sysClr val="window" lastClr="FFFFFF"/>
                </a:bgClr>
              </a:pattFill>
              <a:ln>
                <a:noFill/>
              </a:ln>
            </c:spPr>
            <c:extLst>
              <c:ext xmlns:c16="http://schemas.microsoft.com/office/drawing/2014/chart" uri="{C3380CC4-5D6E-409C-BE32-E72D297353CC}">
                <c16:uniqueId val="{00000001-B648-4755-822A-36237073415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'Active Syphilis'!$A$3:$A$10</c:f>
              <c:strCache>
                <c:ptCount val="8"/>
                <c:pt idx="0">
                  <c:v>Chattogram</c:v>
                </c:pt>
                <c:pt idx="1">
                  <c:v>Dhaka</c:v>
                </c:pt>
                <c:pt idx="2">
                  <c:v>Gazipur</c:v>
                </c:pt>
                <c:pt idx="3">
                  <c:v>Narayanganj</c:v>
                </c:pt>
                <c:pt idx="4">
                  <c:v>Sylhet</c:v>
                </c:pt>
                <c:pt idx="5">
                  <c:v>Cumilla</c:v>
                </c:pt>
                <c:pt idx="6">
                  <c:v>Khulna</c:v>
                </c:pt>
                <c:pt idx="7">
                  <c:v>Total</c:v>
                </c:pt>
              </c:strCache>
            </c:strRef>
          </c:cat>
          <c:val>
            <c:numRef>
              <c:f>'Active Syphilis'!$B$3:$B$10</c:f>
              <c:numCache>
                <c:formatCode>General</c:formatCode>
                <c:ptCount val="8"/>
                <c:pt idx="0">
                  <c:v>17.2</c:v>
                </c:pt>
                <c:pt idx="1">
                  <c:v>13.8</c:v>
                </c:pt>
                <c:pt idx="2">
                  <c:v>7.3</c:v>
                </c:pt>
                <c:pt idx="3">
                  <c:v>5.0999999999999996</c:v>
                </c:pt>
                <c:pt idx="4">
                  <c:v>4.4000000000000004</c:v>
                </c:pt>
                <c:pt idx="5">
                  <c:v>3.8</c:v>
                </c:pt>
                <c:pt idx="6">
                  <c:v>1.3</c:v>
                </c:pt>
                <c:pt idx="7">
                  <c:v>8.3000000000000007</c:v>
                </c:pt>
              </c:numCache>
            </c:numRef>
          </c:val>
          <c:extLst>
            <c:ext xmlns:c16="http://schemas.microsoft.com/office/drawing/2014/chart" uri="{C3380CC4-5D6E-409C-BE32-E72D297353CC}">
              <c16:uniqueId val="{00000002-B648-4755-822A-36237073415B}"/>
            </c:ext>
          </c:extLst>
        </c:ser>
        <c:ser>
          <c:idx val="1"/>
          <c:order val="1"/>
          <c:tx>
            <c:strRef>
              <c:f>'Active Syphilis'!$C$2</c:f>
              <c:strCache>
                <c:ptCount val="1"/>
                <c:pt idx="0">
                  <c:v>Hepatitis C</c:v>
                </c:pt>
              </c:strCache>
            </c:strRef>
          </c:tx>
          <c:spPr>
            <a:solidFill>
              <a:srgbClr val="00AEEF"/>
            </a:solidFill>
            <a:ln>
              <a:noFill/>
            </a:ln>
          </c:spPr>
          <c:invertIfNegative val="0"/>
          <c:dPt>
            <c:idx val="7"/>
            <c:invertIfNegative val="0"/>
            <c:bubble3D val="0"/>
            <c:spPr>
              <a:pattFill prst="dkUpDiag">
                <a:fgClr>
                  <a:srgbClr val="00AEEF"/>
                </a:fgClr>
                <a:bgClr>
                  <a:sysClr val="window" lastClr="FFFFFF"/>
                </a:bgClr>
              </a:pattFill>
              <a:ln>
                <a:noFill/>
              </a:ln>
            </c:spPr>
            <c:extLst>
              <c:ext xmlns:c16="http://schemas.microsoft.com/office/drawing/2014/chart" uri="{C3380CC4-5D6E-409C-BE32-E72D297353CC}">
                <c16:uniqueId val="{00000004-B648-4755-822A-36237073415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'Active Syphilis'!$A$3:$A$10</c:f>
              <c:strCache>
                <c:ptCount val="8"/>
                <c:pt idx="0">
                  <c:v>Chattogram</c:v>
                </c:pt>
                <c:pt idx="1">
                  <c:v>Dhaka</c:v>
                </c:pt>
                <c:pt idx="2">
                  <c:v>Gazipur</c:v>
                </c:pt>
                <c:pt idx="3">
                  <c:v>Narayanganj</c:v>
                </c:pt>
                <c:pt idx="4">
                  <c:v>Sylhet</c:v>
                </c:pt>
                <c:pt idx="5">
                  <c:v>Cumilla</c:v>
                </c:pt>
                <c:pt idx="6">
                  <c:v>Khulna</c:v>
                </c:pt>
                <c:pt idx="7">
                  <c:v>Total</c:v>
                </c:pt>
              </c:strCache>
            </c:strRef>
          </c:cat>
          <c:val>
            <c:numRef>
              <c:f>'Active Syphilis'!$C$3:$C$10</c:f>
              <c:numCache>
                <c:formatCode>General</c:formatCode>
                <c:ptCount val="8"/>
                <c:pt idx="0">
                  <c:v>0.3</c:v>
                </c:pt>
                <c:pt idx="1">
                  <c:v>0.2</c:v>
                </c:pt>
                <c:pt idx="2">
                  <c:v>0</c:v>
                </c:pt>
                <c:pt idx="3">
                  <c:v>1</c:v>
                </c:pt>
                <c:pt idx="4">
                  <c:v>0</c:v>
                </c:pt>
                <c:pt idx="5">
                  <c:v>1.9</c:v>
                </c:pt>
                <c:pt idx="6">
                  <c:v>0</c:v>
                </c:pt>
                <c:pt idx="7">
                  <c:v>0.4</c:v>
                </c:pt>
              </c:numCache>
            </c:numRef>
          </c:val>
          <c:extLst>
            <c:ext xmlns:c16="http://schemas.microsoft.com/office/drawing/2014/chart" uri="{C3380CC4-5D6E-409C-BE32-E72D297353CC}">
              <c16:uniqueId val="{00000005-B648-4755-822A-36237073415B}"/>
            </c:ext>
          </c:extLst>
        </c:ser>
        <c:dLbls>
          <c:showLegendKey val="0"/>
          <c:showVal val="0"/>
          <c:showCatName val="0"/>
          <c:showSerName val="0"/>
          <c:showPercent val="0"/>
          <c:showBubbleSize val="0"/>
        </c:dLbls>
        <c:gapWidth val="150"/>
        <c:axId val="40984960"/>
        <c:axId val="40986496"/>
      </c:barChart>
      <c:catAx>
        <c:axId val="40984960"/>
        <c:scaling>
          <c:orientation val="minMax"/>
        </c:scaling>
        <c:delete val="0"/>
        <c:axPos val="b"/>
        <c:numFmt formatCode="General" sourceLinked="1"/>
        <c:majorTickMark val="out"/>
        <c:minorTickMark val="none"/>
        <c:tickLblPos val="nextTo"/>
        <c:crossAx val="40986496"/>
        <c:crosses val="autoZero"/>
        <c:auto val="1"/>
        <c:lblAlgn val="ctr"/>
        <c:lblOffset val="100"/>
        <c:noMultiLvlLbl val="0"/>
      </c:catAx>
      <c:valAx>
        <c:axId val="40986496"/>
        <c:scaling>
          <c:orientation val="minMax"/>
          <c:max val="25"/>
          <c:min val="0"/>
        </c:scaling>
        <c:delete val="0"/>
        <c:axPos val="l"/>
        <c:majorGridlines>
          <c:spPr>
            <a:ln w="3175">
              <a:solidFill>
                <a:schemeClr val="accent4">
                  <a:lumMod val="20000"/>
                  <a:lumOff val="80000"/>
                </a:schemeClr>
              </a:solidFill>
              <a:prstDash val="sysDot"/>
            </a:ln>
          </c:spPr>
        </c:majorGridlines>
        <c:title>
          <c:tx>
            <c:rich>
              <a:bodyPr rot="0" vert="horz"/>
              <a:lstStyle/>
              <a:p>
                <a:pPr>
                  <a:defRPr/>
                </a:pPr>
                <a:r>
                  <a:rPr lang="en-US"/>
                  <a:t>%</a:t>
                </a:r>
              </a:p>
            </c:rich>
          </c:tx>
          <c:layout>
            <c:manualLayout>
              <c:xMode val="edge"/>
              <c:yMode val="edge"/>
              <c:x val="3.2378115420611149E-2"/>
              <c:y val="8.2181062436331706E-2"/>
            </c:manualLayout>
          </c:layout>
          <c:overlay val="0"/>
        </c:title>
        <c:numFmt formatCode="General" sourceLinked="1"/>
        <c:majorTickMark val="out"/>
        <c:minorTickMark val="none"/>
        <c:tickLblPos val="nextTo"/>
        <c:crossAx val="40984960"/>
        <c:crosses val="autoZero"/>
        <c:crossBetween val="between"/>
        <c:majorUnit val="5"/>
      </c:valAx>
    </c:plotArea>
    <c:legend>
      <c:legendPos val="t"/>
      <c:overlay val="0"/>
    </c:legend>
    <c:plotVisOnly val="1"/>
    <c:dispBlanksAs val="gap"/>
    <c:showDLblsOverMax val="0"/>
  </c:chart>
  <c:txPr>
    <a:bodyPr/>
    <a:lstStyle/>
    <a:p>
      <a:pPr>
        <a:defRPr sz="11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237890149887112E-2"/>
          <c:y val="0.13233700559869968"/>
          <c:w val="0.91676209169971268"/>
          <c:h val="0.63864028354704727"/>
        </c:manualLayout>
      </c:layout>
      <c:barChart>
        <c:barDir val="col"/>
        <c:grouping val="clustered"/>
        <c:varyColors val="0"/>
        <c:ser>
          <c:idx val="0"/>
          <c:order val="0"/>
          <c:tx>
            <c:strRef>
              <c:f>'Active syphilis PWID'!$C$2</c:f>
              <c:strCache>
                <c:ptCount val="1"/>
                <c:pt idx="0">
                  <c:v>Syphilis</c:v>
                </c:pt>
              </c:strCache>
            </c:strRef>
          </c:tx>
          <c:spPr>
            <a:solidFill>
              <a:srgbClr val="63CDF6"/>
            </a:solidFill>
            <a:ln>
              <a:noFill/>
            </a:ln>
          </c:spPr>
          <c:invertIfNegative val="0"/>
          <c:dPt>
            <c:idx val="6"/>
            <c:invertIfNegative val="0"/>
            <c:bubble3D val="0"/>
            <c:spPr>
              <a:pattFill prst="dkUpDiag">
                <a:fgClr>
                  <a:srgbClr val="63CDF6"/>
                </a:fgClr>
                <a:bgClr>
                  <a:sysClr val="window" lastClr="FFFFFF"/>
                </a:bgClr>
              </a:pattFill>
              <a:ln>
                <a:noFill/>
              </a:ln>
            </c:spPr>
            <c:extLst>
              <c:ext xmlns:c16="http://schemas.microsoft.com/office/drawing/2014/chart" uri="{C3380CC4-5D6E-409C-BE32-E72D297353CC}">
                <c16:uniqueId val="{00000001-56F0-4127-AE7C-7F2165FB57BB}"/>
              </c:ext>
            </c:extLst>
          </c:dPt>
          <c:dPt>
            <c:idx val="9"/>
            <c:invertIfNegative val="0"/>
            <c:bubble3D val="0"/>
            <c:spPr>
              <a:pattFill prst="dkUpDiag">
                <a:fgClr>
                  <a:srgbClr val="63CDF6"/>
                </a:fgClr>
                <a:bgClr>
                  <a:sysClr val="window" lastClr="FFFFFF"/>
                </a:bgClr>
              </a:pattFill>
              <a:ln>
                <a:noFill/>
              </a:ln>
            </c:spPr>
            <c:extLst>
              <c:ext xmlns:c16="http://schemas.microsoft.com/office/drawing/2014/chart" uri="{C3380CC4-5D6E-409C-BE32-E72D297353CC}">
                <c16:uniqueId val="{00000003-56F0-4127-AE7C-7F2165FB57B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'Active syphilis PWID'!$A$3:$B$12</c:f>
              <c:multiLvlStrCache>
                <c:ptCount val="10"/>
                <c:lvl>
                  <c:pt idx="0">
                    <c:v>Narayanganj</c:v>
                  </c:pt>
                  <c:pt idx="1">
                    <c:v>Cumilla</c:v>
                  </c:pt>
                  <c:pt idx="2">
                    <c:v>Dhaka</c:v>
                  </c:pt>
                  <c:pt idx="3">
                    <c:v>Rajshahi</c:v>
                  </c:pt>
                  <c:pt idx="4">
                    <c:v>Gazipur</c:v>
                  </c:pt>
                  <c:pt idx="5">
                    <c:v>Chapai Nawabganj</c:v>
                  </c:pt>
                  <c:pt idx="6">
                    <c:v>Total</c:v>
                  </c:pt>
                  <c:pt idx="7">
                    <c:v>Barishal</c:v>
                  </c:pt>
                  <c:pt idx="8">
                    <c:v>Mymensingh</c:v>
                  </c:pt>
                  <c:pt idx="9">
                    <c:v>Total</c:v>
                  </c:pt>
                </c:lvl>
                <c:lvl>
                  <c:pt idx="0">
                    <c:v>Intervention districts</c:v>
                  </c:pt>
                  <c:pt idx="7">
                    <c:v>Non-intervention districts</c:v>
                  </c:pt>
                </c:lvl>
              </c:multiLvlStrCache>
            </c:multiLvlStrRef>
          </c:cat>
          <c:val>
            <c:numRef>
              <c:f>'Active syphilis PWID'!$C$3:$C$12</c:f>
              <c:numCache>
                <c:formatCode>General</c:formatCode>
                <c:ptCount val="10"/>
                <c:pt idx="0">
                  <c:v>7.1</c:v>
                </c:pt>
                <c:pt idx="1">
                  <c:v>2.1</c:v>
                </c:pt>
                <c:pt idx="2">
                  <c:v>4.5999999999999996</c:v>
                </c:pt>
                <c:pt idx="3">
                  <c:v>1.2</c:v>
                </c:pt>
                <c:pt idx="4">
                  <c:v>5.7</c:v>
                </c:pt>
                <c:pt idx="5">
                  <c:v>1.9</c:v>
                </c:pt>
                <c:pt idx="6">
                  <c:v>4</c:v>
                </c:pt>
                <c:pt idx="7">
                  <c:v>0.4</c:v>
                </c:pt>
                <c:pt idx="8" formatCode="0.0">
                  <c:v>0.27</c:v>
                </c:pt>
                <c:pt idx="9">
                  <c:v>0.3</c:v>
                </c:pt>
              </c:numCache>
            </c:numRef>
          </c:val>
          <c:extLst>
            <c:ext xmlns:c16="http://schemas.microsoft.com/office/drawing/2014/chart" uri="{C3380CC4-5D6E-409C-BE32-E72D297353CC}">
              <c16:uniqueId val="{00000004-56F0-4127-AE7C-7F2165FB57BB}"/>
            </c:ext>
          </c:extLst>
        </c:ser>
        <c:ser>
          <c:idx val="1"/>
          <c:order val="1"/>
          <c:tx>
            <c:strRef>
              <c:f>'Active syphilis PWID'!$D$2</c:f>
              <c:strCache>
                <c:ptCount val="1"/>
                <c:pt idx="0">
                  <c:v>Hepatitis C</c:v>
                </c:pt>
              </c:strCache>
            </c:strRef>
          </c:tx>
          <c:spPr>
            <a:solidFill>
              <a:srgbClr val="E31837"/>
            </a:solidFill>
            <a:ln>
              <a:noFill/>
            </a:ln>
          </c:spPr>
          <c:invertIfNegative val="0"/>
          <c:dPt>
            <c:idx val="6"/>
            <c:invertIfNegative val="0"/>
            <c:bubble3D val="0"/>
            <c:spPr>
              <a:pattFill prst="dkUpDiag">
                <a:fgClr>
                  <a:srgbClr val="E31837"/>
                </a:fgClr>
                <a:bgClr>
                  <a:sysClr val="window" lastClr="FFFFFF"/>
                </a:bgClr>
              </a:pattFill>
              <a:ln>
                <a:noFill/>
              </a:ln>
            </c:spPr>
            <c:extLst>
              <c:ext xmlns:c16="http://schemas.microsoft.com/office/drawing/2014/chart" uri="{C3380CC4-5D6E-409C-BE32-E72D297353CC}">
                <c16:uniqueId val="{00000006-56F0-4127-AE7C-7F2165FB57BB}"/>
              </c:ext>
            </c:extLst>
          </c:dPt>
          <c:dPt>
            <c:idx val="9"/>
            <c:invertIfNegative val="0"/>
            <c:bubble3D val="0"/>
            <c:spPr>
              <a:pattFill prst="dkUpDiag">
                <a:fgClr>
                  <a:srgbClr val="E31837"/>
                </a:fgClr>
                <a:bgClr>
                  <a:sysClr val="window" lastClr="FFFFFF"/>
                </a:bgClr>
              </a:pattFill>
              <a:ln>
                <a:noFill/>
              </a:ln>
            </c:spPr>
            <c:extLst>
              <c:ext xmlns:c16="http://schemas.microsoft.com/office/drawing/2014/chart" uri="{C3380CC4-5D6E-409C-BE32-E72D297353CC}">
                <c16:uniqueId val="{00000008-56F0-4127-AE7C-7F2165FB57B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'Active syphilis PWID'!$A$3:$B$12</c:f>
              <c:multiLvlStrCache>
                <c:ptCount val="10"/>
                <c:lvl>
                  <c:pt idx="0">
                    <c:v>Narayanganj</c:v>
                  </c:pt>
                  <c:pt idx="1">
                    <c:v>Cumilla</c:v>
                  </c:pt>
                  <c:pt idx="2">
                    <c:v>Dhaka</c:v>
                  </c:pt>
                  <c:pt idx="3">
                    <c:v>Rajshahi</c:v>
                  </c:pt>
                  <c:pt idx="4">
                    <c:v>Gazipur</c:v>
                  </c:pt>
                  <c:pt idx="5">
                    <c:v>Chapai Nawabganj</c:v>
                  </c:pt>
                  <c:pt idx="6">
                    <c:v>Total</c:v>
                  </c:pt>
                  <c:pt idx="7">
                    <c:v>Barishal</c:v>
                  </c:pt>
                  <c:pt idx="8">
                    <c:v>Mymensingh</c:v>
                  </c:pt>
                  <c:pt idx="9">
                    <c:v>Total</c:v>
                  </c:pt>
                </c:lvl>
                <c:lvl>
                  <c:pt idx="0">
                    <c:v>Intervention districts</c:v>
                  </c:pt>
                  <c:pt idx="7">
                    <c:v>Non-intervention districts</c:v>
                  </c:pt>
                </c:lvl>
              </c:multiLvlStrCache>
            </c:multiLvlStrRef>
          </c:cat>
          <c:val>
            <c:numRef>
              <c:f>'Active syphilis PWID'!$D$3:$D$12</c:f>
              <c:numCache>
                <c:formatCode>General</c:formatCode>
                <c:ptCount val="10"/>
                <c:pt idx="0">
                  <c:v>15</c:v>
                </c:pt>
                <c:pt idx="1">
                  <c:v>19.7</c:v>
                </c:pt>
                <c:pt idx="2">
                  <c:v>32.5</c:v>
                </c:pt>
                <c:pt idx="3">
                  <c:v>39.299999999999997</c:v>
                </c:pt>
                <c:pt idx="4">
                  <c:v>40.299999999999997</c:v>
                </c:pt>
                <c:pt idx="5">
                  <c:v>68.5</c:v>
                </c:pt>
                <c:pt idx="6">
                  <c:v>33.799999999999997</c:v>
                </c:pt>
                <c:pt idx="7">
                  <c:v>18.899999999999999</c:v>
                </c:pt>
                <c:pt idx="8">
                  <c:v>18.899999999999999</c:v>
                </c:pt>
                <c:pt idx="9">
                  <c:v>18.899999999999999</c:v>
                </c:pt>
              </c:numCache>
            </c:numRef>
          </c:val>
          <c:extLst>
            <c:ext xmlns:c16="http://schemas.microsoft.com/office/drawing/2014/chart" uri="{C3380CC4-5D6E-409C-BE32-E72D297353CC}">
              <c16:uniqueId val="{00000009-56F0-4127-AE7C-7F2165FB57BB}"/>
            </c:ext>
          </c:extLst>
        </c:ser>
        <c:dLbls>
          <c:showLegendKey val="0"/>
          <c:showVal val="0"/>
          <c:showCatName val="0"/>
          <c:showSerName val="0"/>
          <c:showPercent val="0"/>
          <c:showBubbleSize val="0"/>
        </c:dLbls>
        <c:gapWidth val="100"/>
        <c:axId val="41074688"/>
        <c:axId val="41076224"/>
      </c:barChart>
      <c:catAx>
        <c:axId val="41074688"/>
        <c:scaling>
          <c:orientation val="minMax"/>
        </c:scaling>
        <c:delete val="0"/>
        <c:axPos val="b"/>
        <c:numFmt formatCode="General" sourceLinked="1"/>
        <c:majorTickMark val="out"/>
        <c:minorTickMark val="none"/>
        <c:tickLblPos val="nextTo"/>
        <c:crossAx val="41076224"/>
        <c:crosses val="autoZero"/>
        <c:auto val="1"/>
        <c:lblAlgn val="ctr"/>
        <c:lblOffset val="100"/>
        <c:noMultiLvlLbl val="0"/>
      </c:catAx>
      <c:valAx>
        <c:axId val="41076224"/>
        <c:scaling>
          <c:orientation val="minMax"/>
        </c:scaling>
        <c:delete val="0"/>
        <c:axPos val="l"/>
        <c:majorGridlines>
          <c:spPr>
            <a:ln w="3175">
              <a:solidFill>
                <a:schemeClr val="tx2">
                  <a:lumMod val="20000"/>
                  <a:lumOff val="80000"/>
                </a:schemeClr>
              </a:solidFill>
              <a:prstDash val="sysDot"/>
            </a:ln>
          </c:spPr>
        </c:majorGridlines>
        <c:title>
          <c:tx>
            <c:rich>
              <a:bodyPr rot="0" vert="horz"/>
              <a:lstStyle/>
              <a:p>
                <a:pPr>
                  <a:defRPr/>
                </a:pPr>
                <a:r>
                  <a:rPr lang="en-US"/>
                  <a:t>%</a:t>
                </a:r>
              </a:p>
            </c:rich>
          </c:tx>
          <c:layout>
            <c:manualLayout>
              <c:xMode val="edge"/>
              <c:yMode val="edge"/>
              <c:x val="3.2525280722624662E-3"/>
              <c:y val="0.11733971464692071"/>
            </c:manualLayout>
          </c:layout>
          <c:overlay val="0"/>
        </c:title>
        <c:numFmt formatCode="General" sourceLinked="1"/>
        <c:majorTickMark val="out"/>
        <c:minorTickMark val="none"/>
        <c:tickLblPos val="nextTo"/>
        <c:crossAx val="41074688"/>
        <c:crosses val="autoZero"/>
        <c:crossBetween val="between"/>
        <c:majorUnit val="10"/>
      </c:valAx>
    </c:plotArea>
    <c:legend>
      <c:legendPos val="r"/>
      <c:layout>
        <c:manualLayout>
          <c:xMode val="edge"/>
          <c:yMode val="edge"/>
          <c:x val="0.38478177981130735"/>
          <c:y val="2.5205436156763589E-2"/>
          <c:w val="0.3030806199900688"/>
          <c:h val="5.7736785662332271E-2"/>
        </c:manualLayout>
      </c:layout>
      <c:overlay val="0"/>
    </c:legend>
    <c:plotVisOnly val="1"/>
    <c:dispBlanksAs val="gap"/>
    <c:showDLblsOverMax val="0"/>
  </c:chart>
  <c:txPr>
    <a:bodyPr/>
    <a:lstStyle/>
    <a:p>
      <a:pPr>
        <a:defRPr sz="11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580582980610734E-2"/>
          <c:y val="9.3024934383202085E-2"/>
          <c:w val="0.93829962843070547"/>
          <c:h val="0.70195805385437926"/>
        </c:manualLayout>
      </c:layout>
      <c:barChart>
        <c:barDir val="col"/>
        <c:grouping val="clustered"/>
        <c:varyColors val="0"/>
        <c:ser>
          <c:idx val="0"/>
          <c:order val="0"/>
          <c:tx>
            <c:strRef>
              <c:f>'Active syphilis FSW'!$C$2</c:f>
              <c:strCache>
                <c:ptCount val="1"/>
                <c:pt idx="0">
                  <c:v>Active syphilis</c:v>
                </c:pt>
              </c:strCache>
            </c:strRef>
          </c:tx>
          <c:spPr>
            <a:solidFill>
              <a:srgbClr val="CDC884"/>
            </a:solidFill>
            <a:ln>
              <a:noFill/>
            </a:ln>
          </c:spPr>
          <c:invertIfNegative val="0"/>
          <c:dPt>
            <c:idx val="0"/>
            <c:invertIfNegative val="0"/>
            <c:bubble3D val="0"/>
            <c:extLst>
              <c:ext xmlns:c16="http://schemas.microsoft.com/office/drawing/2014/chart" uri="{C3380CC4-5D6E-409C-BE32-E72D297353CC}">
                <c16:uniqueId val="{00000000-A27B-4DD5-958E-A1C77CAE5926}"/>
              </c:ext>
            </c:extLst>
          </c:dPt>
          <c:dPt>
            <c:idx val="2"/>
            <c:invertIfNegative val="0"/>
            <c:bubble3D val="0"/>
            <c:extLst>
              <c:ext xmlns:c16="http://schemas.microsoft.com/office/drawing/2014/chart" uri="{C3380CC4-5D6E-409C-BE32-E72D297353CC}">
                <c16:uniqueId val="{00000001-A27B-4DD5-958E-A1C77CAE5926}"/>
              </c:ext>
            </c:extLst>
          </c:dPt>
          <c:dPt>
            <c:idx val="6"/>
            <c:invertIfNegative val="0"/>
            <c:bubble3D val="0"/>
            <c:spPr>
              <a:pattFill prst="dkUpDiag">
                <a:fgClr>
                  <a:srgbClr val="CDC884"/>
                </a:fgClr>
                <a:bgClr>
                  <a:sysClr val="window" lastClr="FFFFFF"/>
                </a:bgClr>
              </a:pattFill>
              <a:ln>
                <a:noFill/>
              </a:ln>
            </c:spPr>
            <c:extLst>
              <c:ext xmlns:c16="http://schemas.microsoft.com/office/drawing/2014/chart" uri="{C3380CC4-5D6E-409C-BE32-E72D297353CC}">
                <c16:uniqueId val="{00000003-A27B-4DD5-958E-A1C77CAE5926}"/>
              </c:ext>
            </c:extLst>
          </c:dPt>
          <c:dPt>
            <c:idx val="9"/>
            <c:invertIfNegative val="0"/>
            <c:bubble3D val="0"/>
            <c:spPr>
              <a:pattFill prst="dkUpDiag">
                <a:fgClr>
                  <a:srgbClr val="CDC884"/>
                </a:fgClr>
                <a:bgClr>
                  <a:sysClr val="window" lastClr="FFFFFF"/>
                </a:bgClr>
              </a:pattFill>
              <a:ln>
                <a:noFill/>
              </a:ln>
            </c:spPr>
            <c:extLst>
              <c:ext xmlns:c16="http://schemas.microsoft.com/office/drawing/2014/chart" uri="{C3380CC4-5D6E-409C-BE32-E72D297353CC}">
                <c16:uniqueId val="{00000005-A27B-4DD5-958E-A1C77CAE592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'Active syphilis FSW'!$A$3:$B$12</c:f>
              <c:multiLvlStrCache>
                <c:ptCount val="10"/>
                <c:lvl>
                  <c:pt idx="0">
                    <c:v>Cumilla</c:v>
                  </c:pt>
                  <c:pt idx="1">
                    <c:v>Narayanganj</c:v>
                  </c:pt>
                  <c:pt idx="2">
                    <c:v>Dhaka</c:v>
                  </c:pt>
                  <c:pt idx="3">
                    <c:v>Cox’s Bazar</c:v>
                  </c:pt>
                  <c:pt idx="4">
                    <c:v>Chattogram</c:v>
                  </c:pt>
                  <c:pt idx="5">
                    <c:v>Gazipur</c:v>
                  </c:pt>
                  <c:pt idx="6">
                    <c:v>Total</c:v>
                  </c:pt>
                  <c:pt idx="7">
                    <c:v>Mymensingh</c:v>
                  </c:pt>
                  <c:pt idx="8">
                    <c:v>Barishal</c:v>
                  </c:pt>
                  <c:pt idx="9">
                    <c:v>Total</c:v>
                  </c:pt>
                </c:lvl>
                <c:lvl>
                  <c:pt idx="0">
                    <c:v>Intervention districts</c:v>
                  </c:pt>
                  <c:pt idx="7">
                    <c:v>Non-intervention districts</c:v>
                  </c:pt>
                </c:lvl>
              </c:multiLvlStrCache>
            </c:multiLvlStrRef>
          </c:cat>
          <c:val>
            <c:numRef>
              <c:f>'Active syphilis FSW'!$C$3:$C$12</c:f>
              <c:numCache>
                <c:formatCode>General</c:formatCode>
                <c:ptCount val="10"/>
                <c:pt idx="0">
                  <c:v>1.6</c:v>
                </c:pt>
                <c:pt idx="1">
                  <c:v>4.4000000000000004</c:v>
                </c:pt>
                <c:pt idx="2">
                  <c:v>5.6</c:v>
                </c:pt>
                <c:pt idx="3">
                  <c:v>6.4</c:v>
                </c:pt>
                <c:pt idx="4">
                  <c:v>7.2</c:v>
                </c:pt>
                <c:pt idx="5">
                  <c:v>8</c:v>
                </c:pt>
                <c:pt idx="6">
                  <c:v>4.9000000000000004</c:v>
                </c:pt>
                <c:pt idx="7">
                  <c:v>1.6</c:v>
                </c:pt>
                <c:pt idx="8">
                  <c:v>2</c:v>
                </c:pt>
                <c:pt idx="9">
                  <c:v>1.8</c:v>
                </c:pt>
              </c:numCache>
            </c:numRef>
          </c:val>
          <c:extLst>
            <c:ext xmlns:c16="http://schemas.microsoft.com/office/drawing/2014/chart" uri="{C3380CC4-5D6E-409C-BE32-E72D297353CC}">
              <c16:uniqueId val="{00000006-A27B-4DD5-958E-A1C77CAE5926}"/>
            </c:ext>
          </c:extLst>
        </c:ser>
        <c:ser>
          <c:idx val="1"/>
          <c:order val="1"/>
          <c:tx>
            <c:strRef>
              <c:f>'Active syphilis FSW'!$D$2</c:f>
              <c:strCache>
                <c:ptCount val="1"/>
                <c:pt idx="0">
                  <c:v>Hepatitis C</c:v>
                </c:pt>
              </c:strCache>
            </c:strRef>
          </c:tx>
          <c:spPr>
            <a:solidFill>
              <a:srgbClr val="00A99A"/>
            </a:solidFill>
            <a:ln>
              <a:noFill/>
            </a:ln>
          </c:spPr>
          <c:invertIfNegative val="0"/>
          <c:dPt>
            <c:idx val="6"/>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8-A27B-4DD5-958E-A1C77CAE592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'Active syphilis FSW'!$A$3:$B$12</c:f>
              <c:multiLvlStrCache>
                <c:ptCount val="10"/>
                <c:lvl>
                  <c:pt idx="0">
                    <c:v>Cumilla</c:v>
                  </c:pt>
                  <c:pt idx="1">
                    <c:v>Narayanganj</c:v>
                  </c:pt>
                  <c:pt idx="2">
                    <c:v>Dhaka</c:v>
                  </c:pt>
                  <c:pt idx="3">
                    <c:v>Cox’s Bazar</c:v>
                  </c:pt>
                  <c:pt idx="4">
                    <c:v>Chattogram</c:v>
                  </c:pt>
                  <c:pt idx="5">
                    <c:v>Gazipur</c:v>
                  </c:pt>
                  <c:pt idx="6">
                    <c:v>Total</c:v>
                  </c:pt>
                  <c:pt idx="7">
                    <c:v>Mymensingh</c:v>
                  </c:pt>
                  <c:pt idx="8">
                    <c:v>Barishal</c:v>
                  </c:pt>
                  <c:pt idx="9">
                    <c:v>Total</c:v>
                  </c:pt>
                </c:lvl>
                <c:lvl>
                  <c:pt idx="0">
                    <c:v>Intervention districts</c:v>
                  </c:pt>
                  <c:pt idx="7">
                    <c:v>Non-intervention districts</c:v>
                  </c:pt>
                </c:lvl>
              </c:multiLvlStrCache>
            </c:multiLvlStrRef>
          </c:cat>
          <c:val>
            <c:numRef>
              <c:f>'Active syphilis FSW'!$D$3:$D$12</c:f>
              <c:numCache>
                <c:formatCode>General</c:formatCode>
                <c:ptCount val="10"/>
                <c:pt idx="0">
                  <c:v>0</c:v>
                </c:pt>
                <c:pt idx="1">
                  <c:v>0.6</c:v>
                </c:pt>
                <c:pt idx="2">
                  <c:v>0.5</c:v>
                </c:pt>
                <c:pt idx="3">
                  <c:v>0</c:v>
                </c:pt>
                <c:pt idx="4">
                  <c:v>0</c:v>
                </c:pt>
                <c:pt idx="5">
                  <c:v>0.3</c:v>
                </c:pt>
                <c:pt idx="6">
                  <c:v>0.2</c:v>
                </c:pt>
                <c:pt idx="7">
                  <c:v>0</c:v>
                </c:pt>
                <c:pt idx="8">
                  <c:v>0</c:v>
                </c:pt>
                <c:pt idx="9">
                  <c:v>0</c:v>
                </c:pt>
              </c:numCache>
            </c:numRef>
          </c:val>
          <c:extLst>
            <c:ext xmlns:c16="http://schemas.microsoft.com/office/drawing/2014/chart" uri="{C3380CC4-5D6E-409C-BE32-E72D297353CC}">
              <c16:uniqueId val="{00000009-A27B-4DD5-958E-A1C77CAE5926}"/>
            </c:ext>
          </c:extLst>
        </c:ser>
        <c:dLbls>
          <c:showLegendKey val="0"/>
          <c:showVal val="0"/>
          <c:showCatName val="0"/>
          <c:showSerName val="0"/>
          <c:showPercent val="0"/>
          <c:showBubbleSize val="0"/>
        </c:dLbls>
        <c:gapWidth val="100"/>
        <c:axId val="67850240"/>
        <c:axId val="67851776"/>
      </c:barChart>
      <c:catAx>
        <c:axId val="67850240"/>
        <c:scaling>
          <c:orientation val="minMax"/>
        </c:scaling>
        <c:delete val="0"/>
        <c:axPos val="b"/>
        <c:numFmt formatCode="General" sourceLinked="1"/>
        <c:majorTickMark val="out"/>
        <c:minorTickMark val="none"/>
        <c:tickLblPos val="nextTo"/>
        <c:crossAx val="67851776"/>
        <c:crosses val="autoZero"/>
        <c:auto val="1"/>
        <c:lblAlgn val="ctr"/>
        <c:lblOffset val="100"/>
        <c:noMultiLvlLbl val="0"/>
      </c:catAx>
      <c:valAx>
        <c:axId val="67851776"/>
        <c:scaling>
          <c:orientation val="minMax"/>
          <c:min val="0"/>
        </c:scaling>
        <c:delete val="0"/>
        <c:axPos val="l"/>
        <c:majorGridlines>
          <c:spPr>
            <a:ln w="3175">
              <a:solidFill>
                <a:schemeClr val="accent4">
                  <a:lumMod val="20000"/>
                  <a:lumOff val="80000"/>
                </a:schemeClr>
              </a:solidFill>
              <a:prstDash val="sysDot"/>
            </a:ln>
          </c:spPr>
        </c:majorGridlines>
        <c:title>
          <c:tx>
            <c:rich>
              <a:bodyPr rot="0" vert="horz"/>
              <a:lstStyle/>
              <a:p>
                <a:pPr>
                  <a:defRPr/>
                </a:pPr>
                <a:r>
                  <a:rPr lang="en-US"/>
                  <a:t>%</a:t>
                </a:r>
              </a:p>
            </c:rich>
          </c:tx>
          <c:layout>
            <c:manualLayout>
              <c:xMode val="edge"/>
              <c:yMode val="edge"/>
              <c:x val="7.0662341971031908E-3"/>
              <c:y val="5.5257120637698068E-2"/>
            </c:manualLayout>
          </c:layout>
          <c:overlay val="0"/>
        </c:title>
        <c:numFmt formatCode="General" sourceLinked="1"/>
        <c:majorTickMark val="out"/>
        <c:minorTickMark val="none"/>
        <c:tickLblPos val="nextTo"/>
        <c:crossAx val="67850240"/>
        <c:crosses val="autoZero"/>
        <c:crossBetween val="between"/>
        <c:majorUnit val="2"/>
      </c:valAx>
    </c:plotArea>
    <c:legend>
      <c:legendPos val="r"/>
      <c:layout>
        <c:manualLayout>
          <c:xMode val="edge"/>
          <c:yMode val="edge"/>
          <c:x val="0.30504215489304609"/>
          <c:y val="2.2421502867697157E-3"/>
          <c:w val="0.41531823402965645"/>
          <c:h val="6.5963145669042794E-2"/>
        </c:manualLayout>
      </c:layout>
      <c:overlay val="0"/>
    </c:legend>
    <c:plotVisOnly val="1"/>
    <c:dispBlanksAs val="gap"/>
    <c:showDLblsOverMax val="0"/>
  </c:chart>
  <c:txPr>
    <a:bodyPr/>
    <a:lstStyle/>
    <a:p>
      <a:pPr>
        <a:defRPr sz="11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324008279452868E-2"/>
          <c:y val="8.1478570256462254E-2"/>
          <c:w val="0.89202558521648212"/>
          <c:h val="0.63570081841924109"/>
        </c:manualLayout>
      </c:layout>
      <c:lineChart>
        <c:grouping val="standard"/>
        <c:varyColors val="0"/>
        <c:ser>
          <c:idx val="0"/>
          <c:order val="0"/>
          <c:tx>
            <c:strRef>
              <c:f>'Reported cases'!$B$6</c:f>
              <c:strCache>
                <c:ptCount val="1"/>
                <c:pt idx="0">
                  <c:v>Reported new  HIV cases</c:v>
                </c:pt>
              </c:strCache>
            </c:strRef>
          </c:tx>
          <c:spPr>
            <a:ln w="38100" cap="rnd">
              <a:solidFill>
                <a:srgbClr val="00AEEF"/>
              </a:solidFill>
              <a:round/>
            </a:ln>
            <a:effectLst/>
          </c:spPr>
          <c:marker>
            <c:symbol val="circle"/>
            <c:size val="8"/>
            <c:spPr>
              <a:solidFill>
                <a:srgbClr val="00AEEF"/>
              </a:solidFill>
              <a:ln w="9525">
                <a:solidFill>
                  <a:schemeClr val="bg1"/>
                </a:solidFill>
              </a:ln>
              <a:effectLst/>
            </c:spPr>
          </c:marker>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7E-4367-9D53-302AEA936E1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'Reported cases'!$A$7:$A$29</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'Reported cases'!$B$7:$B$29</c:f>
              <c:numCache>
                <c:formatCode>General</c:formatCode>
                <c:ptCount val="23"/>
                <c:pt idx="0">
                  <c:v>31</c:v>
                </c:pt>
                <c:pt idx="1">
                  <c:v>31</c:v>
                </c:pt>
                <c:pt idx="2">
                  <c:v>60</c:v>
                </c:pt>
                <c:pt idx="3">
                  <c:v>115</c:v>
                </c:pt>
                <c:pt idx="4">
                  <c:v>102</c:v>
                </c:pt>
                <c:pt idx="5">
                  <c:v>193</c:v>
                </c:pt>
                <c:pt idx="6">
                  <c:v>216</c:v>
                </c:pt>
                <c:pt idx="7">
                  <c:v>333</c:v>
                </c:pt>
                <c:pt idx="8">
                  <c:v>288</c:v>
                </c:pt>
                <c:pt idx="9">
                  <c:v>250</c:v>
                </c:pt>
                <c:pt idx="10">
                  <c:v>343</c:v>
                </c:pt>
                <c:pt idx="11">
                  <c:v>445</c:v>
                </c:pt>
                <c:pt idx="12">
                  <c:v>338</c:v>
                </c:pt>
                <c:pt idx="13">
                  <c:v>370</c:v>
                </c:pt>
                <c:pt idx="14">
                  <c:v>433</c:v>
                </c:pt>
                <c:pt idx="15">
                  <c:v>469</c:v>
                </c:pt>
                <c:pt idx="16">
                  <c:v>578</c:v>
                </c:pt>
                <c:pt idx="17">
                  <c:v>865</c:v>
                </c:pt>
                <c:pt idx="18">
                  <c:v>869</c:v>
                </c:pt>
                <c:pt idx="19">
                  <c:v>919</c:v>
                </c:pt>
                <c:pt idx="20">
                  <c:v>658</c:v>
                </c:pt>
                <c:pt idx="21">
                  <c:v>729</c:v>
                </c:pt>
                <c:pt idx="22">
                  <c:v>947</c:v>
                </c:pt>
              </c:numCache>
            </c:numRef>
          </c:val>
          <c:smooth val="0"/>
          <c:extLst>
            <c:ext xmlns:c16="http://schemas.microsoft.com/office/drawing/2014/chart" uri="{C3380CC4-5D6E-409C-BE32-E72D297353CC}">
              <c16:uniqueId val="{00000001-A77E-4367-9D53-302AEA936E17}"/>
            </c:ext>
          </c:extLst>
        </c:ser>
        <c:ser>
          <c:idx val="1"/>
          <c:order val="1"/>
          <c:tx>
            <c:strRef>
              <c:f>'Reported cases'!$C$6</c:f>
              <c:strCache>
                <c:ptCount val="1"/>
                <c:pt idx="0">
                  <c:v>Reported AIDS-related Deaths</c:v>
                </c:pt>
              </c:strCache>
            </c:strRef>
          </c:tx>
          <c:spPr>
            <a:ln w="38100" cap="rnd">
              <a:solidFill>
                <a:srgbClr val="F15B40"/>
              </a:solidFill>
              <a:round/>
            </a:ln>
            <a:effectLst/>
          </c:spPr>
          <c:marker>
            <c:symbol val="circle"/>
            <c:size val="8"/>
            <c:spPr>
              <a:solidFill>
                <a:srgbClr val="F15B40"/>
              </a:solidFill>
              <a:ln w="9525">
                <a:solidFill>
                  <a:schemeClr val="bg1"/>
                </a:solidFill>
              </a:ln>
              <a:effectLst/>
            </c:spPr>
          </c:marker>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7E-4367-9D53-302AEA936E1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'Reported cases'!$A$7:$A$29</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'Reported cases'!$C$7:$C$29</c:f>
              <c:numCache>
                <c:formatCode>General</c:formatCode>
                <c:ptCount val="23"/>
                <c:pt idx="0">
                  <c:v>1</c:v>
                </c:pt>
                <c:pt idx="1">
                  <c:v>3</c:v>
                </c:pt>
                <c:pt idx="2">
                  <c:v>16</c:v>
                </c:pt>
                <c:pt idx="3">
                  <c:v>10</c:v>
                </c:pt>
                <c:pt idx="4">
                  <c:v>14</c:v>
                </c:pt>
                <c:pt idx="5">
                  <c:v>30</c:v>
                </c:pt>
                <c:pt idx="6">
                  <c:v>35</c:v>
                </c:pt>
                <c:pt idx="7">
                  <c:v>14</c:v>
                </c:pt>
                <c:pt idx="8">
                  <c:v>42</c:v>
                </c:pt>
                <c:pt idx="9">
                  <c:v>39</c:v>
                </c:pt>
                <c:pt idx="10">
                  <c:v>37</c:v>
                </c:pt>
                <c:pt idx="11">
                  <c:v>84</c:v>
                </c:pt>
                <c:pt idx="12">
                  <c:v>65</c:v>
                </c:pt>
                <c:pt idx="13">
                  <c:v>82</c:v>
                </c:pt>
                <c:pt idx="14">
                  <c:v>91</c:v>
                </c:pt>
                <c:pt idx="15">
                  <c:v>95</c:v>
                </c:pt>
                <c:pt idx="16">
                  <c:v>141</c:v>
                </c:pt>
                <c:pt idx="17">
                  <c:v>125</c:v>
                </c:pt>
                <c:pt idx="18">
                  <c:v>148</c:v>
                </c:pt>
                <c:pt idx="19">
                  <c:v>170</c:v>
                </c:pt>
                <c:pt idx="20">
                  <c:v>141</c:v>
                </c:pt>
                <c:pt idx="21">
                  <c:v>205</c:v>
                </c:pt>
                <c:pt idx="22">
                  <c:v>232</c:v>
                </c:pt>
              </c:numCache>
            </c:numRef>
          </c:val>
          <c:smooth val="0"/>
          <c:extLst>
            <c:ext xmlns:c16="http://schemas.microsoft.com/office/drawing/2014/chart" uri="{C3380CC4-5D6E-409C-BE32-E72D297353CC}">
              <c16:uniqueId val="{00000003-A77E-4367-9D53-302AEA936E17}"/>
            </c:ext>
          </c:extLst>
        </c:ser>
        <c:dLbls>
          <c:showLegendKey val="0"/>
          <c:showVal val="0"/>
          <c:showCatName val="0"/>
          <c:showSerName val="0"/>
          <c:showPercent val="0"/>
          <c:showBubbleSize val="0"/>
        </c:dLbls>
        <c:marker val="1"/>
        <c:smooth val="0"/>
        <c:axId val="1990976528"/>
        <c:axId val="1990968208"/>
      </c:lineChart>
      <c:catAx>
        <c:axId val="199097652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90968208"/>
        <c:crosses val="autoZero"/>
        <c:auto val="1"/>
        <c:lblAlgn val="ctr"/>
        <c:lblOffset val="100"/>
        <c:noMultiLvlLbl val="0"/>
      </c:catAx>
      <c:valAx>
        <c:axId val="1990968208"/>
        <c:scaling>
          <c:orientation val="minMax"/>
          <c:min val="0"/>
        </c:scaling>
        <c:delete val="0"/>
        <c:axPos val="l"/>
        <c:majorGridlines>
          <c:spPr>
            <a:ln w="6350" cap="flat" cmpd="sng" algn="ctr">
              <a:solidFill>
                <a:sysClr val="window" lastClr="FFFFFF">
                  <a:lumMod val="85000"/>
                </a:sysClr>
              </a:solidFill>
              <a:prstDash val="dashDot"/>
              <a:round/>
            </a:ln>
            <a:effectLst/>
          </c:spPr>
        </c:majorGridlines>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90976528"/>
        <c:crosses val="autoZero"/>
        <c:crossBetween val="between"/>
        <c:majorUnit val="2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ysClr val="window" lastClr="FFFFFF">
                  <a:lumMod val="50000"/>
                </a:sysClr>
              </a:solidFill>
              <a:ln w="19050">
                <a:solidFill>
                  <a:schemeClr val="lt1"/>
                </a:solidFill>
              </a:ln>
              <a:effectLst/>
            </c:spPr>
            <c:extLst>
              <c:ext xmlns:c16="http://schemas.microsoft.com/office/drawing/2014/chart" uri="{C3380CC4-5D6E-409C-BE32-E72D297353CC}">
                <c16:uniqueId val="{00000001-1E0C-4B04-B3E1-42086A8EE65A}"/>
              </c:ext>
            </c:extLst>
          </c:dPt>
          <c:dPt>
            <c:idx val="1"/>
            <c:bubble3D val="0"/>
            <c:spPr>
              <a:solidFill>
                <a:srgbClr val="00A99A"/>
              </a:solidFill>
              <a:ln w="19050">
                <a:solidFill>
                  <a:schemeClr val="lt1"/>
                </a:solidFill>
              </a:ln>
              <a:effectLst/>
            </c:spPr>
            <c:extLst>
              <c:ext xmlns:c16="http://schemas.microsoft.com/office/drawing/2014/chart" uri="{C3380CC4-5D6E-409C-BE32-E72D297353CC}">
                <c16:uniqueId val="{00000003-1E0C-4B04-B3E1-42086A8EE65A}"/>
              </c:ext>
            </c:extLst>
          </c:dPt>
          <c:dPt>
            <c:idx val="2"/>
            <c:bubble3D val="0"/>
            <c:spPr>
              <a:solidFill>
                <a:srgbClr val="FF9933"/>
              </a:solidFill>
              <a:ln w="19050">
                <a:solidFill>
                  <a:schemeClr val="lt1"/>
                </a:solidFill>
              </a:ln>
              <a:effectLst/>
            </c:spPr>
            <c:extLst>
              <c:ext xmlns:c16="http://schemas.microsoft.com/office/drawing/2014/chart" uri="{C3380CC4-5D6E-409C-BE32-E72D297353CC}">
                <c16:uniqueId val="{00000005-1E0C-4B04-B3E1-42086A8EE65A}"/>
              </c:ext>
            </c:extLst>
          </c:dPt>
          <c:dPt>
            <c:idx val="3"/>
            <c:bubble3D val="0"/>
            <c:spPr>
              <a:solidFill>
                <a:srgbClr val="3FCDFF"/>
              </a:solidFill>
              <a:ln w="19050">
                <a:solidFill>
                  <a:schemeClr val="lt1"/>
                </a:solidFill>
              </a:ln>
              <a:effectLst/>
            </c:spPr>
            <c:extLst>
              <c:ext xmlns:c16="http://schemas.microsoft.com/office/drawing/2014/chart" uri="{C3380CC4-5D6E-409C-BE32-E72D297353CC}">
                <c16:uniqueId val="{00000007-1E0C-4B04-B3E1-42086A8EE65A}"/>
              </c:ext>
            </c:extLst>
          </c:dPt>
          <c:dPt>
            <c:idx val="4"/>
            <c:bubble3D val="0"/>
            <c:spPr>
              <a:solidFill>
                <a:srgbClr val="F26B73"/>
              </a:solidFill>
              <a:ln w="19050">
                <a:solidFill>
                  <a:schemeClr val="lt1"/>
                </a:solidFill>
              </a:ln>
              <a:effectLst/>
            </c:spPr>
            <c:extLst>
              <c:ext xmlns:c16="http://schemas.microsoft.com/office/drawing/2014/chart" uri="{C3380CC4-5D6E-409C-BE32-E72D297353CC}">
                <c16:uniqueId val="{00000009-1E0C-4B04-B3E1-42086A8EE65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E0C-4B04-B3E1-42086A8EE65A}"/>
              </c:ext>
            </c:extLst>
          </c:dPt>
          <c:dPt>
            <c:idx val="6"/>
            <c:bubble3D val="0"/>
            <c:spPr>
              <a:solidFill>
                <a:srgbClr val="78A7B7"/>
              </a:solidFill>
              <a:ln w="19050">
                <a:solidFill>
                  <a:schemeClr val="lt1"/>
                </a:solidFill>
              </a:ln>
              <a:effectLst/>
            </c:spPr>
            <c:extLst>
              <c:ext xmlns:c16="http://schemas.microsoft.com/office/drawing/2014/chart" uri="{C3380CC4-5D6E-409C-BE32-E72D297353CC}">
                <c16:uniqueId val="{0000000D-1E0C-4B04-B3E1-42086A8EE65A}"/>
              </c:ext>
            </c:extLst>
          </c:dPt>
          <c:dPt>
            <c:idx val="7"/>
            <c:bubble3D val="0"/>
            <c:spPr>
              <a:solidFill>
                <a:srgbClr val="E31837"/>
              </a:solidFill>
              <a:ln w="19050">
                <a:solidFill>
                  <a:schemeClr val="lt1"/>
                </a:solidFill>
              </a:ln>
              <a:effectLst/>
            </c:spPr>
            <c:extLst>
              <c:ext xmlns:c16="http://schemas.microsoft.com/office/drawing/2014/chart" uri="{C3380CC4-5D6E-409C-BE32-E72D297353CC}">
                <c16:uniqueId val="{0000000F-1E0C-4B04-B3E1-42086A8EE65A}"/>
              </c:ext>
            </c:extLst>
          </c:dPt>
          <c:dLbls>
            <c:dLbl>
              <c:idx val="0"/>
              <c:layout>
                <c:manualLayout>
                  <c:x val="-0.35521885521885521"/>
                  <c:y val="-8.2237497509464033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1E0C-4B04-B3E1-42086A8EE65A}"/>
                </c:ext>
              </c:extLst>
            </c:dLbl>
            <c:dLbl>
              <c:idx val="1"/>
              <c:layout>
                <c:manualLayout>
                  <c:x val="0.27104377104377103"/>
                  <c:y val="-7.907451683602310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1E0C-4B04-B3E1-42086A8EE65A}"/>
                </c:ext>
              </c:extLst>
            </c:dLbl>
            <c:dLbl>
              <c:idx val="2"/>
              <c:layout>
                <c:manualLayout>
                  <c:x val="0.21717171717171718"/>
                  <c:y val="-1.2651922693763726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1E0C-4B04-B3E1-42086A8EE65A}"/>
                </c:ext>
              </c:extLst>
            </c:dLbl>
            <c:dLbl>
              <c:idx val="3"/>
              <c:layout>
                <c:manualLayout>
                  <c:x val="0.18686868686868674"/>
                  <c:y val="-2.8464428810887298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1E0C-4B04-B3E1-42086A8EE65A}"/>
                </c:ext>
              </c:extLst>
            </c:dLbl>
            <c:dLbl>
              <c:idx val="4"/>
              <c:layout>
                <c:manualLayout>
                  <c:x val="0.17676767676767677"/>
                  <c:y val="-8.8563458856346006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1E0C-4B04-B3E1-42086A8EE65A}"/>
                </c:ext>
              </c:extLst>
            </c:dLbl>
            <c:dLbl>
              <c:idx val="5"/>
              <c:layout>
                <c:manualLayout>
                  <c:x val="0.29292929292929293"/>
                  <c:y val="-4.7444710101613864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1E0C-4B04-B3E1-42086A8EE65A}"/>
                </c:ext>
              </c:extLst>
            </c:dLbl>
            <c:dLbl>
              <c:idx val="6"/>
              <c:layout>
                <c:manualLayout>
                  <c:x val="-0.15993265993265993"/>
                  <c:y val="0.1709009789320854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1E0C-4B04-B3E1-42086A8EE65A}"/>
                </c:ext>
              </c:extLst>
            </c:dLbl>
            <c:dLbl>
              <c:idx val="7"/>
              <c:layout>
                <c:manualLayout>
                  <c:x val="-0.2878787878787879"/>
                  <c:y val="2.5283740754357215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1E0C-4B04-B3E1-42086A8EE65A}"/>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'Reported cases'!$B$35:$B$42</c:f>
              <c:strCache>
                <c:ptCount val="8"/>
                <c:pt idx="0">
                  <c:v>TG</c:v>
                </c:pt>
                <c:pt idx="1">
                  <c:v>FSW</c:v>
                </c:pt>
                <c:pt idx="2">
                  <c:v>MSW</c:v>
                </c:pt>
                <c:pt idx="3">
                  <c:v>PWID</c:v>
                </c:pt>
                <c:pt idx="4">
                  <c:v>MSM</c:v>
                </c:pt>
                <c:pt idx="5">
                  <c:v>Migrants</c:v>
                </c:pt>
                <c:pt idx="6">
                  <c:v>General population</c:v>
                </c:pt>
                <c:pt idx="7">
                  <c:v>FDMN</c:v>
                </c:pt>
              </c:strCache>
            </c:strRef>
          </c:cat>
          <c:val>
            <c:numRef>
              <c:f>'Reported cases'!$C$35:$C$42</c:f>
              <c:numCache>
                <c:formatCode>General</c:formatCode>
                <c:ptCount val="8"/>
                <c:pt idx="0">
                  <c:v>1</c:v>
                </c:pt>
                <c:pt idx="1">
                  <c:v>1</c:v>
                </c:pt>
                <c:pt idx="2">
                  <c:v>9</c:v>
                </c:pt>
                <c:pt idx="3">
                  <c:v>11</c:v>
                </c:pt>
                <c:pt idx="4">
                  <c:v>14</c:v>
                </c:pt>
                <c:pt idx="5">
                  <c:v>18</c:v>
                </c:pt>
                <c:pt idx="6">
                  <c:v>33</c:v>
                </c:pt>
                <c:pt idx="7">
                  <c:v>13</c:v>
                </c:pt>
              </c:numCache>
            </c:numRef>
          </c:val>
          <c:extLst>
            <c:ext xmlns:c16="http://schemas.microsoft.com/office/drawing/2014/chart" uri="{C3380CC4-5D6E-409C-BE32-E72D297353CC}">
              <c16:uniqueId val="{00000010-1E0C-4B04-B3E1-42086A8EE65A}"/>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Nova" panose="020B0504020202020204" pitchFamily="34" charset="0"/>
        </a:defRPr>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58322050129037"/>
          <c:y val="6.5592565156427543E-2"/>
          <c:w val="0.58785821860058651"/>
          <c:h val="0.83788830493690247"/>
        </c:manualLayout>
      </c:layout>
      <c:doughnutChart>
        <c:varyColors val="1"/>
        <c:ser>
          <c:idx val="0"/>
          <c:order val="0"/>
          <c:dPt>
            <c:idx val="0"/>
            <c:bubble3D val="0"/>
            <c:spPr>
              <a:solidFill>
                <a:srgbClr val="FF5050"/>
              </a:solidFill>
              <a:ln w="19050">
                <a:solidFill>
                  <a:schemeClr val="lt1"/>
                </a:solidFill>
              </a:ln>
              <a:effectLst/>
            </c:spPr>
            <c:extLst>
              <c:ext xmlns:c16="http://schemas.microsoft.com/office/drawing/2014/chart" uri="{C3380CC4-5D6E-409C-BE32-E72D297353CC}">
                <c16:uniqueId val="{00000001-C1A5-423E-B98A-118960A0BBB1}"/>
              </c:ext>
            </c:extLst>
          </c:dPt>
          <c:dPt>
            <c:idx val="1"/>
            <c:bubble3D val="0"/>
            <c:spPr>
              <a:solidFill>
                <a:sysClr val="window" lastClr="FFFFFF">
                  <a:lumMod val="75000"/>
                </a:sysClr>
              </a:solidFill>
              <a:ln w="19050">
                <a:solidFill>
                  <a:schemeClr val="lt1"/>
                </a:solidFill>
              </a:ln>
              <a:effectLst/>
            </c:spPr>
            <c:extLst>
              <c:ext xmlns:c16="http://schemas.microsoft.com/office/drawing/2014/chart" uri="{C3380CC4-5D6E-409C-BE32-E72D297353CC}">
                <c16:uniqueId val="{00000003-C1A5-423E-B98A-118960A0BBB1}"/>
              </c:ext>
            </c:extLst>
          </c:dPt>
          <c:dPt>
            <c:idx val="2"/>
            <c:bubble3D val="0"/>
            <c:spPr>
              <a:solidFill>
                <a:srgbClr val="CC66FF"/>
              </a:solidFill>
              <a:ln w="19050">
                <a:solidFill>
                  <a:schemeClr val="lt1"/>
                </a:solidFill>
              </a:ln>
              <a:effectLst/>
            </c:spPr>
            <c:extLst>
              <c:ext xmlns:c16="http://schemas.microsoft.com/office/drawing/2014/chart" uri="{C3380CC4-5D6E-409C-BE32-E72D297353CC}">
                <c16:uniqueId val="{00000005-C1A5-423E-B98A-118960A0BBB1}"/>
              </c:ext>
            </c:extLst>
          </c:dPt>
          <c:dPt>
            <c:idx val="3"/>
            <c:bubble3D val="0"/>
            <c:spPr>
              <a:solidFill>
                <a:srgbClr val="3399FF"/>
              </a:solidFill>
              <a:ln w="19050">
                <a:solidFill>
                  <a:schemeClr val="lt1"/>
                </a:solidFill>
              </a:ln>
              <a:effectLst/>
            </c:spPr>
            <c:extLst>
              <c:ext xmlns:c16="http://schemas.microsoft.com/office/drawing/2014/chart" uri="{C3380CC4-5D6E-409C-BE32-E72D297353CC}">
                <c16:uniqueId val="{00000007-C1A5-423E-B98A-118960A0BBB1}"/>
              </c:ext>
            </c:extLst>
          </c:dPt>
          <c:dPt>
            <c:idx val="4"/>
            <c:bubble3D val="0"/>
            <c:spPr>
              <a:solidFill>
                <a:srgbClr val="009999"/>
              </a:solidFill>
              <a:ln w="19050">
                <a:solidFill>
                  <a:schemeClr val="lt1"/>
                </a:solidFill>
              </a:ln>
              <a:effectLst/>
            </c:spPr>
            <c:extLst>
              <c:ext xmlns:c16="http://schemas.microsoft.com/office/drawing/2014/chart" uri="{C3380CC4-5D6E-409C-BE32-E72D297353CC}">
                <c16:uniqueId val="{00000009-C1A5-423E-B98A-118960A0BBB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1A5-423E-B98A-118960A0BBB1}"/>
              </c:ext>
            </c:extLst>
          </c:dPt>
          <c:dLbls>
            <c:dLbl>
              <c:idx val="1"/>
              <c:layout>
                <c:manualLayout>
                  <c:x val="1.9528129989347515E-2"/>
                  <c:y val="-8.040906835063028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1A5-423E-B98A-118960A0BBB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'Reported cases'!$B$36:$B$41</c:f>
              <c:strCache>
                <c:ptCount val="6"/>
                <c:pt idx="0">
                  <c:v>0-5 yr</c:v>
                </c:pt>
                <c:pt idx="1">
                  <c:v>6-9 yr</c:v>
                </c:pt>
                <c:pt idx="2">
                  <c:v>10-18 yr</c:v>
                </c:pt>
                <c:pt idx="3">
                  <c:v>19-24 yr</c:v>
                </c:pt>
                <c:pt idx="4">
                  <c:v>25-49 yr</c:v>
                </c:pt>
                <c:pt idx="5">
                  <c:v>50+ yr</c:v>
                </c:pt>
              </c:strCache>
            </c:strRef>
          </c:cat>
          <c:val>
            <c:numRef>
              <c:f>'Reported cases'!$C$36:$C$41</c:f>
              <c:numCache>
                <c:formatCode>0</c:formatCode>
                <c:ptCount val="6"/>
                <c:pt idx="0">
                  <c:v>3.06</c:v>
                </c:pt>
                <c:pt idx="1">
                  <c:v>0.84</c:v>
                </c:pt>
                <c:pt idx="2">
                  <c:v>2.0099999999999998</c:v>
                </c:pt>
                <c:pt idx="3">
                  <c:v>16.47</c:v>
                </c:pt>
                <c:pt idx="4">
                  <c:v>66.739999999999995</c:v>
                </c:pt>
                <c:pt idx="5">
                  <c:v>10.88</c:v>
                </c:pt>
              </c:numCache>
            </c:numRef>
          </c:val>
          <c:extLst>
            <c:ext xmlns:c16="http://schemas.microsoft.com/office/drawing/2014/chart" uri="{C3380CC4-5D6E-409C-BE32-E72D297353CC}">
              <c16:uniqueId val="{0000000C-C1A5-423E-B98A-118960A0BBB1}"/>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7284903115360335"/>
          <c:y val="0.16405909457733125"/>
          <c:w val="0.23854080618886248"/>
          <c:h val="0.6686897997370998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showDLblsOverMax val="0"/>
    <c:extLst/>
  </c:chart>
  <c:spPr>
    <a:noFill/>
    <a:ln w="9525" cap="flat" cmpd="sng" algn="ctr">
      <a:noFill/>
      <a:round/>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AEEF"/>
            </a:solidFill>
            <a:ln>
              <a:noFill/>
            </a:ln>
          </c:spPr>
          <c:invertIfNegative val="0"/>
          <c:dPt>
            <c:idx val="0"/>
            <c:invertIfNegative val="0"/>
            <c:bubble3D val="0"/>
            <c:spPr>
              <a:solidFill>
                <a:srgbClr val="CDC884"/>
              </a:solidFill>
              <a:ln>
                <a:noFill/>
              </a:ln>
            </c:spPr>
            <c:extLst>
              <c:ext xmlns:c16="http://schemas.microsoft.com/office/drawing/2014/chart" uri="{C3380CC4-5D6E-409C-BE32-E72D297353CC}">
                <c16:uniqueId val="{00000006-404D-478F-BFC4-64C27C20E710}"/>
              </c:ext>
            </c:extLst>
          </c:dPt>
          <c:dPt>
            <c:idx val="1"/>
            <c:invertIfNegative val="0"/>
            <c:bubble3D val="0"/>
            <c:spPr>
              <a:solidFill>
                <a:srgbClr val="3FCDFF"/>
              </a:solidFill>
              <a:ln>
                <a:noFill/>
              </a:ln>
            </c:spPr>
            <c:extLst>
              <c:ext xmlns:c16="http://schemas.microsoft.com/office/drawing/2014/chart" uri="{C3380CC4-5D6E-409C-BE32-E72D297353CC}">
                <c16:uniqueId val="{00000001-65FA-4C49-990B-921A8D14075E}"/>
              </c:ext>
            </c:extLst>
          </c:dPt>
          <c:dPt>
            <c:idx val="2"/>
            <c:invertIfNegative val="0"/>
            <c:bubble3D val="0"/>
            <c:spPr>
              <a:solidFill>
                <a:srgbClr val="F15B40"/>
              </a:solidFill>
              <a:ln>
                <a:noFill/>
              </a:ln>
            </c:spPr>
            <c:extLst>
              <c:ext xmlns:c16="http://schemas.microsoft.com/office/drawing/2014/chart" uri="{C3380CC4-5D6E-409C-BE32-E72D297353CC}">
                <c16:uniqueId val="{00000003-65FA-4C49-990B-921A8D14075E}"/>
              </c:ext>
            </c:extLst>
          </c:dPt>
          <c:dPt>
            <c:idx val="3"/>
            <c:invertIfNegative val="0"/>
            <c:bubble3D val="0"/>
            <c:spPr>
              <a:solidFill>
                <a:srgbClr val="00A99A"/>
              </a:solidFill>
              <a:ln>
                <a:noFill/>
              </a:ln>
            </c:spPr>
            <c:extLst>
              <c:ext xmlns:c16="http://schemas.microsoft.com/office/drawing/2014/chart" uri="{C3380CC4-5D6E-409C-BE32-E72D297353CC}">
                <c16:uniqueId val="{00000005-65FA-4C49-990B-921A8D14075E}"/>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 latest yr'!$B$4:$B$7</c:f>
              <c:strCache>
                <c:ptCount val="4"/>
                <c:pt idx="0">
                  <c:v>TG</c:v>
                </c:pt>
                <c:pt idx="1">
                  <c:v>PWID</c:v>
                </c:pt>
                <c:pt idx="2">
                  <c:v>MSM</c:v>
                </c:pt>
                <c:pt idx="3">
                  <c:v>FSW</c:v>
                </c:pt>
              </c:strCache>
            </c:strRef>
          </c:cat>
          <c:val>
            <c:numRef>
              <c:f>'Condom use KP latest yr'!$C$4:$C$7</c:f>
              <c:numCache>
                <c:formatCode>General</c:formatCode>
                <c:ptCount val="4"/>
                <c:pt idx="0">
                  <c:v>40</c:v>
                </c:pt>
                <c:pt idx="1">
                  <c:v>48.6</c:v>
                </c:pt>
                <c:pt idx="2">
                  <c:v>53.2</c:v>
                </c:pt>
                <c:pt idx="3">
                  <c:v>73.69</c:v>
                </c:pt>
              </c:numCache>
            </c:numRef>
          </c:val>
          <c:extLst>
            <c:ext xmlns:c16="http://schemas.microsoft.com/office/drawing/2014/chart" uri="{C3380CC4-5D6E-409C-BE32-E72D297353CC}">
              <c16:uniqueId val="{00000006-65FA-4C49-990B-921A8D14075E}"/>
            </c:ext>
          </c:extLst>
        </c:ser>
        <c:dLbls>
          <c:showLegendKey val="0"/>
          <c:showVal val="0"/>
          <c:showCatName val="0"/>
          <c:showSerName val="0"/>
          <c:showPercent val="0"/>
          <c:showBubbleSize val="0"/>
        </c:dLbls>
        <c:gapWidth val="150"/>
        <c:overlap val="100"/>
        <c:axId val="133431296"/>
        <c:axId val="133432832"/>
      </c:barChart>
      <c:catAx>
        <c:axId val="133431296"/>
        <c:scaling>
          <c:orientation val="minMax"/>
        </c:scaling>
        <c:delete val="0"/>
        <c:axPos val="b"/>
        <c:numFmt formatCode="General" sourceLinked="0"/>
        <c:majorTickMark val="out"/>
        <c:minorTickMark val="none"/>
        <c:tickLblPos val="nextTo"/>
        <c:crossAx val="133432832"/>
        <c:crosses val="autoZero"/>
        <c:auto val="1"/>
        <c:lblAlgn val="ctr"/>
        <c:lblOffset val="100"/>
        <c:noMultiLvlLbl val="0"/>
      </c:catAx>
      <c:valAx>
        <c:axId val="133432832"/>
        <c:scaling>
          <c:orientation val="minMax"/>
          <c:max val="10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5.3482910194073557E-3"/>
              <c:y val="2.1548051685846951E-2"/>
            </c:manualLayout>
          </c:layout>
          <c:overlay val="0"/>
        </c:title>
        <c:numFmt formatCode="General" sourceLinked="1"/>
        <c:majorTickMark val="out"/>
        <c:minorTickMark val="none"/>
        <c:tickLblPos val="nextTo"/>
        <c:crossAx val="133431296"/>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610788701749392E-2"/>
          <c:y val="8.6160506384556218E-2"/>
          <c:w val="0.89436705819250917"/>
          <c:h val="0.83130134521997467"/>
        </c:manualLayout>
      </c:layout>
      <c:lineChart>
        <c:grouping val="standard"/>
        <c:varyColors val="0"/>
        <c:ser>
          <c:idx val="0"/>
          <c:order val="0"/>
          <c:tx>
            <c:strRef>
              <c:f>'Condom use KP'!$B$5</c:f>
              <c:strCache>
                <c:ptCount val="1"/>
                <c:pt idx="0">
                  <c:v>PWID</c:v>
                </c:pt>
              </c:strCache>
            </c:strRef>
          </c:tx>
          <c:spPr>
            <a:ln w="38100">
              <a:solidFill>
                <a:srgbClr val="00AEEF"/>
              </a:solidFill>
            </a:ln>
          </c:spPr>
          <c:marker>
            <c:symbol val="circle"/>
            <c:size val="9"/>
            <c:spPr>
              <a:solidFill>
                <a:srgbClr val="00AEEF"/>
              </a:solidFill>
              <a:ln>
                <a:solidFill>
                  <a:sysClr val="window" lastClr="FFFFFF"/>
                </a:solidFill>
              </a:ln>
            </c:spPr>
          </c:marker>
          <c:dPt>
            <c:idx val="1"/>
            <c:bubble3D val="0"/>
            <c:extLst>
              <c:ext xmlns:c16="http://schemas.microsoft.com/office/drawing/2014/chart" uri="{C3380CC4-5D6E-409C-BE32-E72D297353CC}">
                <c16:uniqueId val="{00000000-0562-430D-9BFB-DDA8A6C5038D}"/>
              </c:ext>
            </c:extLst>
          </c:dPt>
          <c:dPt>
            <c:idx val="2"/>
            <c:bubble3D val="0"/>
            <c:extLst>
              <c:ext xmlns:c16="http://schemas.microsoft.com/office/drawing/2014/chart" uri="{C3380CC4-5D6E-409C-BE32-E72D297353CC}">
                <c16:uniqueId val="{00000001-0562-430D-9BFB-DDA8A6C5038D}"/>
              </c:ext>
            </c:extLst>
          </c:dPt>
          <c:dLbls>
            <c:dLbl>
              <c:idx val="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562-430D-9BFB-DDA8A6C5038D}"/>
                </c:ext>
              </c:extLst>
            </c:dLbl>
            <c:numFmt formatCode="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KP'!$C$4:$F$4</c:f>
              <c:strCache>
                <c:ptCount val="4"/>
                <c:pt idx="0">
                  <c:v>2003</c:v>
                </c:pt>
                <c:pt idx="1">
                  <c:v>2007</c:v>
                </c:pt>
                <c:pt idx="2">
                  <c:v>2015</c:v>
                </c:pt>
                <c:pt idx="3">
                  <c:v>2021</c:v>
                </c:pt>
              </c:strCache>
            </c:strRef>
          </c:cat>
          <c:val>
            <c:numRef>
              <c:f>'Condom use KP'!$C$5:$F$5</c:f>
              <c:numCache>
                <c:formatCode>General</c:formatCode>
                <c:ptCount val="4"/>
                <c:pt idx="0">
                  <c:v>24</c:v>
                </c:pt>
                <c:pt idx="1">
                  <c:v>45</c:v>
                </c:pt>
                <c:pt idx="2">
                  <c:v>35</c:v>
                </c:pt>
                <c:pt idx="3">
                  <c:v>49</c:v>
                </c:pt>
              </c:numCache>
            </c:numRef>
          </c:val>
          <c:smooth val="0"/>
          <c:extLst>
            <c:ext xmlns:c16="http://schemas.microsoft.com/office/drawing/2014/chart" uri="{C3380CC4-5D6E-409C-BE32-E72D297353CC}">
              <c16:uniqueId val="{00000002-0562-430D-9BFB-DDA8A6C5038D}"/>
            </c:ext>
          </c:extLst>
        </c:ser>
        <c:ser>
          <c:idx val="1"/>
          <c:order val="1"/>
          <c:tx>
            <c:strRef>
              <c:f>'Condom use KP'!$B$6</c:f>
              <c:strCache>
                <c:ptCount val="1"/>
                <c:pt idx="0">
                  <c:v>MSM </c:v>
                </c:pt>
              </c:strCache>
            </c:strRef>
          </c:tx>
          <c:spPr>
            <a:ln w="38100">
              <a:solidFill>
                <a:srgbClr val="F15B40"/>
              </a:solidFill>
            </a:ln>
          </c:spPr>
          <c:marker>
            <c:symbol val="circle"/>
            <c:size val="9"/>
            <c:spPr>
              <a:solidFill>
                <a:srgbClr val="F15B40"/>
              </a:solidFill>
              <a:ln>
                <a:solidFill>
                  <a:sysClr val="window" lastClr="FFFFFF"/>
                </a:solidFill>
              </a:ln>
            </c:spPr>
          </c:marker>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562-430D-9BFB-DDA8A6C5038D}"/>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62-430D-9BFB-DDA8A6C5038D}"/>
                </c:ext>
              </c:extLst>
            </c:dLbl>
            <c:dLbl>
              <c:idx val="7"/>
              <c:layout>
                <c:manualLayout>
                  <c:x val="-3.761104097876429E-2"/>
                  <c:y val="5.53240740740740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62-430D-9BFB-DDA8A6C5038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KP'!$C$4:$F$4</c:f>
              <c:strCache>
                <c:ptCount val="4"/>
                <c:pt idx="0">
                  <c:v>2003</c:v>
                </c:pt>
                <c:pt idx="1">
                  <c:v>2007</c:v>
                </c:pt>
                <c:pt idx="2">
                  <c:v>2015</c:v>
                </c:pt>
                <c:pt idx="3">
                  <c:v>2021</c:v>
                </c:pt>
              </c:strCache>
            </c:strRef>
          </c:cat>
          <c:val>
            <c:numRef>
              <c:f>'Condom use KP'!$C$6:$F$6</c:f>
              <c:numCache>
                <c:formatCode>General</c:formatCode>
                <c:ptCount val="4"/>
                <c:pt idx="0">
                  <c:v>49</c:v>
                </c:pt>
                <c:pt idx="1">
                  <c:v>31</c:v>
                </c:pt>
                <c:pt idx="2">
                  <c:v>46</c:v>
                </c:pt>
                <c:pt idx="3">
                  <c:v>53</c:v>
                </c:pt>
              </c:numCache>
            </c:numRef>
          </c:val>
          <c:smooth val="0"/>
          <c:extLst>
            <c:ext xmlns:c16="http://schemas.microsoft.com/office/drawing/2014/chart" uri="{C3380CC4-5D6E-409C-BE32-E72D297353CC}">
              <c16:uniqueId val="{00000005-0562-430D-9BFB-DDA8A6C5038D}"/>
            </c:ext>
          </c:extLst>
        </c:ser>
        <c:ser>
          <c:idx val="2"/>
          <c:order val="2"/>
          <c:tx>
            <c:strRef>
              <c:f>'Condom use KP'!$B$7</c:f>
              <c:strCache>
                <c:ptCount val="1"/>
                <c:pt idx="0">
                  <c:v>FSW</c:v>
                </c:pt>
              </c:strCache>
            </c:strRef>
          </c:tx>
          <c:spPr>
            <a:ln w="38100">
              <a:solidFill>
                <a:srgbClr val="00A99A"/>
              </a:solidFill>
            </a:ln>
          </c:spPr>
          <c:marker>
            <c:symbol val="circle"/>
            <c:size val="9"/>
            <c:spPr>
              <a:solidFill>
                <a:srgbClr val="00A99A"/>
              </a:solidFill>
              <a:ln>
                <a:solidFill>
                  <a:sysClr val="window" lastClr="FFFFFF"/>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KP'!$C$4:$F$4</c:f>
              <c:strCache>
                <c:ptCount val="4"/>
                <c:pt idx="0">
                  <c:v>2003</c:v>
                </c:pt>
                <c:pt idx="1">
                  <c:v>2007</c:v>
                </c:pt>
                <c:pt idx="2">
                  <c:v>2015</c:v>
                </c:pt>
                <c:pt idx="3">
                  <c:v>2021</c:v>
                </c:pt>
              </c:strCache>
            </c:strRef>
          </c:cat>
          <c:val>
            <c:numRef>
              <c:f>'Condom use KP'!$C$7:$F$7</c:f>
              <c:numCache>
                <c:formatCode>General</c:formatCode>
                <c:ptCount val="4"/>
                <c:pt idx="0">
                  <c:v>30.9</c:v>
                </c:pt>
                <c:pt idx="1">
                  <c:v>67</c:v>
                </c:pt>
                <c:pt idx="2">
                  <c:v>74</c:v>
                </c:pt>
                <c:pt idx="3">
                  <c:v>74</c:v>
                </c:pt>
              </c:numCache>
            </c:numRef>
          </c:val>
          <c:smooth val="0"/>
          <c:extLst>
            <c:ext xmlns:c16="http://schemas.microsoft.com/office/drawing/2014/chart" uri="{C3380CC4-5D6E-409C-BE32-E72D297353CC}">
              <c16:uniqueId val="{00000006-0562-430D-9BFB-DDA8A6C5038D}"/>
            </c:ext>
          </c:extLst>
        </c:ser>
        <c:ser>
          <c:idx val="3"/>
          <c:order val="3"/>
          <c:tx>
            <c:strRef>
              <c:f>'Condom use KP'!$B$8</c:f>
              <c:strCache>
                <c:ptCount val="1"/>
                <c:pt idx="0">
                  <c:v>TG</c:v>
                </c:pt>
              </c:strCache>
            </c:strRef>
          </c:tx>
          <c:spPr>
            <a:ln w="38100">
              <a:solidFill>
                <a:srgbClr val="CDC884"/>
              </a:solidFill>
            </a:ln>
          </c:spPr>
          <c:marker>
            <c:symbol val="circle"/>
            <c:size val="9"/>
            <c:spPr>
              <a:solidFill>
                <a:srgbClr val="CDC884"/>
              </a:solidFill>
              <a:ln>
                <a:solidFill>
                  <a:sysClr val="window" lastClr="FFFFFF"/>
                </a:solid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KP'!$C$4:$F$4</c:f>
              <c:strCache>
                <c:ptCount val="4"/>
                <c:pt idx="0">
                  <c:v>2003</c:v>
                </c:pt>
                <c:pt idx="1">
                  <c:v>2007</c:v>
                </c:pt>
                <c:pt idx="2">
                  <c:v>2015</c:v>
                </c:pt>
                <c:pt idx="3">
                  <c:v>2021</c:v>
                </c:pt>
              </c:strCache>
            </c:strRef>
          </c:cat>
          <c:val>
            <c:numRef>
              <c:f>'Condom use KP'!$C$8:$F$8</c:f>
              <c:numCache>
                <c:formatCode>General</c:formatCode>
                <c:ptCount val="4"/>
                <c:pt idx="2">
                  <c:v>41</c:v>
                </c:pt>
                <c:pt idx="3">
                  <c:v>40</c:v>
                </c:pt>
              </c:numCache>
            </c:numRef>
          </c:val>
          <c:smooth val="0"/>
          <c:extLst>
            <c:ext xmlns:c16="http://schemas.microsoft.com/office/drawing/2014/chart" uri="{C3380CC4-5D6E-409C-BE32-E72D297353CC}">
              <c16:uniqueId val="{00000007-0562-430D-9BFB-DDA8A6C5038D}"/>
            </c:ext>
          </c:extLst>
        </c:ser>
        <c:dLbls>
          <c:showLegendKey val="0"/>
          <c:showVal val="0"/>
          <c:showCatName val="0"/>
          <c:showSerName val="0"/>
          <c:showPercent val="0"/>
          <c:showBubbleSize val="0"/>
        </c:dLbls>
        <c:marker val="1"/>
        <c:smooth val="0"/>
        <c:axId val="67917312"/>
        <c:axId val="67918848"/>
      </c:lineChart>
      <c:catAx>
        <c:axId val="67917312"/>
        <c:scaling>
          <c:orientation val="minMax"/>
        </c:scaling>
        <c:delete val="0"/>
        <c:axPos val="b"/>
        <c:numFmt formatCode="General" sourceLinked="0"/>
        <c:majorTickMark val="out"/>
        <c:minorTickMark val="none"/>
        <c:tickLblPos val="nextTo"/>
        <c:crossAx val="67918848"/>
        <c:crosses val="autoZero"/>
        <c:auto val="1"/>
        <c:lblAlgn val="ctr"/>
        <c:lblOffset val="100"/>
        <c:noMultiLvlLbl val="0"/>
      </c:catAx>
      <c:valAx>
        <c:axId val="67918848"/>
        <c:scaling>
          <c:orientation val="minMax"/>
          <c:max val="100"/>
          <c:min val="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1.0756463952644218E-2"/>
              <c:y val="5.5053286316669614E-2"/>
            </c:manualLayout>
          </c:layout>
          <c:overlay val="0"/>
        </c:title>
        <c:numFmt formatCode="General" sourceLinked="1"/>
        <c:majorTickMark val="out"/>
        <c:minorTickMark val="none"/>
        <c:tickLblPos val="nextTo"/>
        <c:crossAx val="67917312"/>
        <c:crosses val="autoZero"/>
        <c:crossBetween val="between"/>
        <c:majorUnit val="10"/>
      </c:valAx>
    </c:plotArea>
    <c:legend>
      <c:legendPos val="b"/>
      <c:layout>
        <c:manualLayout>
          <c:xMode val="edge"/>
          <c:yMode val="edge"/>
          <c:x val="0.31303221712670526"/>
          <c:y val="5.9108569284395561E-3"/>
          <c:w val="0.37387245211369857"/>
          <c:h val="5.5211123733607675E-2"/>
        </c:manualLayout>
      </c:layou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condom use at last sex in the past 6 months</a:t>
            </a:r>
          </a:p>
        </c:rich>
      </c:tx>
      <c:layout>
        <c:manualLayout>
          <c:xMode val="edge"/>
          <c:yMode val="edge"/>
          <c:x val="0.18883812841603795"/>
          <c:y val="0"/>
        </c:manualLayout>
      </c:layout>
      <c:overlay val="0"/>
      <c:spPr>
        <a:noFill/>
        <a:ln>
          <a:noFill/>
        </a:ln>
        <a:effectLst/>
      </c:spPr>
      <c:txPr>
        <a:bodyPr rot="0" spcFirstLastPara="1" vertOverflow="ellipsis" vert="horz" wrap="square" anchor="ctr" anchorCtr="1"/>
        <a:lstStyle/>
        <a:p>
          <a:pPr>
            <a:defRPr sz="132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01422262083207E-2"/>
          <c:y val="6.4907377907241368E-2"/>
          <c:w val="0.90155755414104422"/>
          <c:h val="0.60245732660589268"/>
        </c:manualLayout>
      </c:layout>
      <c:lineChart>
        <c:grouping val="standard"/>
        <c:varyColors val="0"/>
        <c:ser>
          <c:idx val="0"/>
          <c:order val="0"/>
          <c:tx>
            <c:strRef>
              <c:f>'MSW Hijra const cnd use'!$C$39</c:f>
              <c:strCache>
                <c:ptCount val="1"/>
                <c:pt idx="0">
                  <c:v>with commercial partners</c:v>
                </c:pt>
              </c:strCache>
            </c:strRef>
          </c:tx>
          <c:spPr>
            <a:ln w="38100" cap="rnd">
              <a:noFill/>
              <a:round/>
            </a:ln>
            <a:effectLst/>
          </c:spPr>
          <c:marker>
            <c:symbol val="circle"/>
            <c:size val="12"/>
            <c:spPr>
              <a:solidFill>
                <a:srgbClr val="00B0F0"/>
              </a:solidFill>
              <a:ln w="9525">
                <a:noFill/>
              </a:ln>
              <a:effectLst/>
            </c:spPr>
          </c:marker>
          <c:dPt>
            <c:idx val="7"/>
            <c:marker>
              <c:symbol val="circle"/>
              <c:size val="12"/>
              <c:spPr>
                <a:pattFill prst="dkUpDiag">
                  <a:fgClr>
                    <a:srgbClr val="00B0F0"/>
                  </a:fgClr>
                  <a:bgClr>
                    <a:sysClr val="window" lastClr="FFFFFF"/>
                  </a:bgClr>
                </a:pattFill>
                <a:ln w="9525">
                  <a:noFill/>
                </a:ln>
                <a:effectLst/>
              </c:spPr>
            </c:marker>
            <c:bubble3D val="0"/>
            <c:extLst>
              <c:ext xmlns:c16="http://schemas.microsoft.com/office/drawing/2014/chart" uri="{C3380CC4-5D6E-409C-BE32-E72D297353CC}">
                <c16:uniqueId val="{00000000-01E4-46A4-AB3F-D4FBFEBC2C8F}"/>
              </c:ext>
            </c:extLst>
          </c:dPt>
          <c:cat>
            <c:strRef>
              <c:f>'MSW Hijra const cnd use'!$B$40:$B$47</c:f>
              <c:strCache>
                <c:ptCount val="8"/>
                <c:pt idx="0">
                  <c:v>Chattogram</c:v>
                </c:pt>
                <c:pt idx="1">
                  <c:v>Gazipur</c:v>
                </c:pt>
                <c:pt idx="2">
                  <c:v>Khulna</c:v>
                </c:pt>
                <c:pt idx="3">
                  <c:v>Dhaka</c:v>
                </c:pt>
                <c:pt idx="4">
                  <c:v>Rajshahi</c:v>
                </c:pt>
                <c:pt idx="5">
                  <c:v>Chapainawabganj</c:v>
                </c:pt>
                <c:pt idx="6">
                  <c:v>Sylhet</c:v>
                </c:pt>
                <c:pt idx="7">
                  <c:v>Total</c:v>
                </c:pt>
              </c:strCache>
            </c:strRef>
          </c:cat>
          <c:val>
            <c:numRef>
              <c:f>'MSW Hijra const cnd use'!$C$40:$C$47</c:f>
              <c:numCache>
                <c:formatCode>General</c:formatCode>
                <c:ptCount val="8"/>
                <c:pt idx="0">
                  <c:v>21.2</c:v>
                </c:pt>
                <c:pt idx="1">
                  <c:v>29.6</c:v>
                </c:pt>
                <c:pt idx="2">
                  <c:v>43.5</c:v>
                </c:pt>
                <c:pt idx="3">
                  <c:v>39.299999999999997</c:v>
                </c:pt>
                <c:pt idx="4">
                  <c:v>78.599999999999994</c:v>
                </c:pt>
                <c:pt idx="5">
                  <c:v>100</c:v>
                </c:pt>
                <c:pt idx="6">
                  <c:v>61.5</c:v>
                </c:pt>
                <c:pt idx="7">
                  <c:v>50</c:v>
                </c:pt>
              </c:numCache>
            </c:numRef>
          </c:val>
          <c:smooth val="0"/>
          <c:extLst>
            <c:ext xmlns:c16="http://schemas.microsoft.com/office/drawing/2014/chart" uri="{C3380CC4-5D6E-409C-BE32-E72D297353CC}">
              <c16:uniqueId val="{00000001-01E4-46A4-AB3F-D4FBFEBC2C8F}"/>
            </c:ext>
          </c:extLst>
        </c:ser>
        <c:ser>
          <c:idx val="1"/>
          <c:order val="1"/>
          <c:tx>
            <c:strRef>
              <c:f>'MSW Hijra const cnd use'!$D$39</c:f>
              <c:strCache>
                <c:ptCount val="1"/>
                <c:pt idx="0">
                  <c:v>with casual male partners</c:v>
                </c:pt>
              </c:strCache>
            </c:strRef>
          </c:tx>
          <c:spPr>
            <a:ln w="38100" cap="rnd">
              <a:noFill/>
              <a:round/>
            </a:ln>
            <a:effectLst/>
          </c:spPr>
          <c:marker>
            <c:symbol val="circle"/>
            <c:size val="12"/>
            <c:spPr>
              <a:solidFill>
                <a:srgbClr val="E31837"/>
              </a:solidFill>
              <a:ln w="9525">
                <a:noFill/>
              </a:ln>
              <a:effectLst/>
            </c:spPr>
          </c:marker>
          <c:dPt>
            <c:idx val="7"/>
            <c:marker>
              <c:symbol val="circle"/>
              <c:size val="12"/>
              <c:spPr>
                <a:pattFill prst="dkUpDiag">
                  <a:fgClr>
                    <a:srgbClr val="E31837"/>
                  </a:fgClr>
                  <a:bgClr>
                    <a:sysClr val="window" lastClr="FFFFFF"/>
                  </a:bgClr>
                </a:pattFill>
                <a:ln w="9525">
                  <a:noFill/>
                </a:ln>
                <a:effectLst/>
              </c:spPr>
            </c:marker>
            <c:bubble3D val="0"/>
            <c:extLst>
              <c:ext xmlns:c16="http://schemas.microsoft.com/office/drawing/2014/chart" uri="{C3380CC4-5D6E-409C-BE32-E72D297353CC}">
                <c16:uniqueId val="{00000002-01E4-46A4-AB3F-D4FBFEBC2C8F}"/>
              </c:ext>
            </c:extLst>
          </c:dPt>
          <c:cat>
            <c:strRef>
              <c:f>'MSW Hijra const cnd use'!$B$40:$B$47</c:f>
              <c:strCache>
                <c:ptCount val="8"/>
                <c:pt idx="0">
                  <c:v>Chattogram</c:v>
                </c:pt>
                <c:pt idx="1">
                  <c:v>Gazipur</c:v>
                </c:pt>
                <c:pt idx="2">
                  <c:v>Khulna</c:v>
                </c:pt>
                <c:pt idx="3">
                  <c:v>Dhaka</c:v>
                </c:pt>
                <c:pt idx="4">
                  <c:v>Rajshahi</c:v>
                </c:pt>
                <c:pt idx="5">
                  <c:v>Chapainawabganj</c:v>
                </c:pt>
                <c:pt idx="6">
                  <c:v>Sylhet</c:v>
                </c:pt>
                <c:pt idx="7">
                  <c:v>Total</c:v>
                </c:pt>
              </c:strCache>
            </c:strRef>
          </c:cat>
          <c:val>
            <c:numRef>
              <c:f>'MSW Hijra const cnd use'!$D$40:$D$47</c:f>
              <c:numCache>
                <c:formatCode>General</c:formatCode>
                <c:ptCount val="8"/>
                <c:pt idx="0">
                  <c:v>13</c:v>
                </c:pt>
                <c:pt idx="1">
                  <c:v>12</c:v>
                </c:pt>
                <c:pt idx="2">
                  <c:v>17.7</c:v>
                </c:pt>
                <c:pt idx="3">
                  <c:v>31.5</c:v>
                </c:pt>
                <c:pt idx="4">
                  <c:v>93.2</c:v>
                </c:pt>
                <c:pt idx="5">
                  <c:v>57.1</c:v>
                </c:pt>
                <c:pt idx="6">
                  <c:v>71.8</c:v>
                </c:pt>
                <c:pt idx="7">
                  <c:v>48</c:v>
                </c:pt>
              </c:numCache>
            </c:numRef>
          </c:val>
          <c:smooth val="0"/>
          <c:extLst>
            <c:ext xmlns:c16="http://schemas.microsoft.com/office/drawing/2014/chart" uri="{C3380CC4-5D6E-409C-BE32-E72D297353CC}">
              <c16:uniqueId val="{00000003-01E4-46A4-AB3F-D4FBFEBC2C8F}"/>
            </c:ext>
          </c:extLst>
        </c:ser>
        <c:ser>
          <c:idx val="2"/>
          <c:order val="2"/>
          <c:tx>
            <c:strRef>
              <c:f>'MSW Hijra const cnd use'!$E$39</c:f>
              <c:strCache>
                <c:ptCount val="1"/>
                <c:pt idx="0">
                  <c:v>with main male partners</c:v>
                </c:pt>
              </c:strCache>
            </c:strRef>
          </c:tx>
          <c:spPr>
            <a:ln w="28575" cap="rnd">
              <a:noFill/>
              <a:round/>
            </a:ln>
            <a:effectLst/>
          </c:spPr>
          <c:marker>
            <c:symbol val="circle"/>
            <c:size val="12"/>
            <c:spPr>
              <a:solidFill>
                <a:schemeClr val="accent3"/>
              </a:solidFill>
              <a:ln w="9525">
                <a:noFill/>
              </a:ln>
              <a:effectLst/>
            </c:spPr>
          </c:marker>
          <c:dPt>
            <c:idx val="7"/>
            <c:marker>
              <c:symbol val="circle"/>
              <c:size val="12"/>
              <c:spPr>
                <a:pattFill prst="dkUpDiag">
                  <a:fgClr>
                    <a:sysClr val="window" lastClr="FFFFFF">
                      <a:lumMod val="50000"/>
                    </a:sysClr>
                  </a:fgClr>
                  <a:bgClr>
                    <a:sysClr val="window" lastClr="FFFFFF"/>
                  </a:bgClr>
                </a:pattFill>
                <a:ln w="9525">
                  <a:noFill/>
                </a:ln>
                <a:effectLst/>
              </c:spPr>
            </c:marker>
            <c:bubble3D val="0"/>
            <c:extLst>
              <c:ext xmlns:c16="http://schemas.microsoft.com/office/drawing/2014/chart" uri="{C3380CC4-5D6E-409C-BE32-E72D297353CC}">
                <c16:uniqueId val="{00000004-01E4-46A4-AB3F-D4FBFEBC2C8F}"/>
              </c:ext>
            </c:extLst>
          </c:dPt>
          <c:cat>
            <c:strRef>
              <c:f>'MSW Hijra const cnd use'!$B$40:$B$47</c:f>
              <c:strCache>
                <c:ptCount val="8"/>
                <c:pt idx="0">
                  <c:v>Chattogram</c:v>
                </c:pt>
                <c:pt idx="1">
                  <c:v>Gazipur</c:v>
                </c:pt>
                <c:pt idx="2">
                  <c:v>Khulna</c:v>
                </c:pt>
                <c:pt idx="3">
                  <c:v>Dhaka</c:v>
                </c:pt>
                <c:pt idx="4">
                  <c:v>Rajshahi</c:v>
                </c:pt>
                <c:pt idx="5">
                  <c:v>Chapainawabganj</c:v>
                </c:pt>
                <c:pt idx="6">
                  <c:v>Sylhet</c:v>
                </c:pt>
                <c:pt idx="7">
                  <c:v>Total</c:v>
                </c:pt>
              </c:strCache>
            </c:strRef>
          </c:cat>
          <c:val>
            <c:numRef>
              <c:f>'MSW Hijra const cnd use'!$E$40:$E$47</c:f>
              <c:numCache>
                <c:formatCode>General</c:formatCode>
                <c:ptCount val="8"/>
                <c:pt idx="0">
                  <c:v>9.1999999999999993</c:v>
                </c:pt>
                <c:pt idx="1">
                  <c:v>21</c:v>
                </c:pt>
                <c:pt idx="2">
                  <c:v>8.4</c:v>
                </c:pt>
                <c:pt idx="3">
                  <c:v>23.1</c:v>
                </c:pt>
                <c:pt idx="4">
                  <c:v>71.599999999999994</c:v>
                </c:pt>
                <c:pt idx="5">
                  <c:v>51.5</c:v>
                </c:pt>
                <c:pt idx="6">
                  <c:v>61</c:v>
                </c:pt>
                <c:pt idx="7">
                  <c:v>35.299999999999997</c:v>
                </c:pt>
              </c:numCache>
            </c:numRef>
          </c:val>
          <c:smooth val="0"/>
          <c:extLst>
            <c:ext xmlns:c16="http://schemas.microsoft.com/office/drawing/2014/chart" uri="{C3380CC4-5D6E-409C-BE32-E72D297353CC}">
              <c16:uniqueId val="{00000005-01E4-46A4-AB3F-D4FBFEBC2C8F}"/>
            </c:ext>
          </c:extLst>
        </c:ser>
        <c:ser>
          <c:idx val="3"/>
          <c:order val="3"/>
          <c:tx>
            <c:strRef>
              <c:f>'MSW Hijra const cnd use'!$F$39</c:f>
              <c:strCache>
                <c:ptCount val="1"/>
                <c:pt idx="0">
                  <c:v>with female partners</c:v>
                </c:pt>
              </c:strCache>
            </c:strRef>
          </c:tx>
          <c:spPr>
            <a:ln w="28575" cap="rnd">
              <a:noFill/>
              <a:round/>
            </a:ln>
            <a:effectLst/>
          </c:spPr>
          <c:marker>
            <c:symbol val="circle"/>
            <c:size val="12"/>
            <c:spPr>
              <a:solidFill>
                <a:srgbClr val="00A99A"/>
              </a:solidFill>
              <a:ln w="9525">
                <a:noFill/>
              </a:ln>
              <a:effectLst/>
            </c:spPr>
          </c:marker>
          <c:dPt>
            <c:idx val="7"/>
            <c:marker>
              <c:symbol val="circle"/>
              <c:size val="12"/>
              <c:spPr>
                <a:pattFill prst="dkUpDiag">
                  <a:fgClr>
                    <a:srgbClr val="00A99A"/>
                  </a:fgClr>
                  <a:bgClr>
                    <a:sysClr val="window" lastClr="FFFFFF"/>
                  </a:bgClr>
                </a:pattFill>
                <a:ln w="9525">
                  <a:noFill/>
                </a:ln>
                <a:effectLst/>
              </c:spPr>
            </c:marker>
            <c:bubble3D val="0"/>
            <c:extLst>
              <c:ext xmlns:c16="http://schemas.microsoft.com/office/drawing/2014/chart" uri="{C3380CC4-5D6E-409C-BE32-E72D297353CC}">
                <c16:uniqueId val="{00000006-01E4-46A4-AB3F-D4FBFEBC2C8F}"/>
              </c:ext>
            </c:extLst>
          </c:dPt>
          <c:cat>
            <c:strRef>
              <c:f>'MSW Hijra const cnd use'!$B$40:$B$47</c:f>
              <c:strCache>
                <c:ptCount val="8"/>
                <c:pt idx="0">
                  <c:v>Chattogram</c:v>
                </c:pt>
                <c:pt idx="1">
                  <c:v>Gazipur</c:v>
                </c:pt>
                <c:pt idx="2">
                  <c:v>Khulna</c:v>
                </c:pt>
                <c:pt idx="3">
                  <c:v>Dhaka</c:v>
                </c:pt>
                <c:pt idx="4">
                  <c:v>Rajshahi</c:v>
                </c:pt>
                <c:pt idx="5">
                  <c:v>Chapainawabganj</c:v>
                </c:pt>
                <c:pt idx="6">
                  <c:v>Sylhet</c:v>
                </c:pt>
                <c:pt idx="7">
                  <c:v>Total</c:v>
                </c:pt>
              </c:strCache>
            </c:strRef>
          </c:cat>
          <c:val>
            <c:numRef>
              <c:f>'MSW Hijra const cnd use'!$F$40:$F$47</c:f>
              <c:numCache>
                <c:formatCode>General</c:formatCode>
                <c:ptCount val="8"/>
                <c:pt idx="0">
                  <c:v>0</c:v>
                </c:pt>
                <c:pt idx="2">
                  <c:v>0</c:v>
                </c:pt>
                <c:pt idx="3">
                  <c:v>9.1</c:v>
                </c:pt>
                <c:pt idx="4">
                  <c:v>50</c:v>
                </c:pt>
                <c:pt idx="5">
                  <c:v>25</c:v>
                </c:pt>
                <c:pt idx="6">
                  <c:v>13.3</c:v>
                </c:pt>
                <c:pt idx="7">
                  <c:v>12</c:v>
                </c:pt>
              </c:numCache>
            </c:numRef>
          </c:val>
          <c:smooth val="0"/>
          <c:extLst>
            <c:ext xmlns:c16="http://schemas.microsoft.com/office/drawing/2014/chart" uri="{C3380CC4-5D6E-409C-BE32-E72D297353CC}">
              <c16:uniqueId val="{00000007-01E4-46A4-AB3F-D4FBFEBC2C8F}"/>
            </c:ext>
          </c:extLst>
        </c:ser>
        <c:dLbls>
          <c:showLegendKey val="0"/>
          <c:showVal val="0"/>
          <c:showCatName val="0"/>
          <c:showSerName val="0"/>
          <c:showPercent val="0"/>
          <c:showBubbleSize val="0"/>
        </c:dLbls>
        <c:marker val="1"/>
        <c:smooth val="0"/>
        <c:axId val="5749856"/>
        <c:axId val="5742784"/>
      </c:lineChart>
      <c:catAx>
        <c:axId val="5749856"/>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42784"/>
        <c:crosses val="autoZero"/>
        <c:auto val="1"/>
        <c:lblAlgn val="ctr"/>
        <c:lblOffset val="100"/>
        <c:noMultiLvlLbl val="0"/>
      </c:catAx>
      <c:valAx>
        <c:axId val="5742784"/>
        <c:scaling>
          <c:orientation val="minMax"/>
          <c:max val="100"/>
        </c:scaling>
        <c:delete val="0"/>
        <c:axPos val="l"/>
        <c:majorGridlines>
          <c:spPr>
            <a:ln w="9525" cap="flat" cmpd="sng" algn="ctr">
              <a:solidFill>
                <a:schemeClr val="tx1">
                  <a:lumMod val="15000"/>
                  <a:lumOff val="85000"/>
                </a:schemeClr>
              </a:solidFill>
              <a:prstDash val="solid"/>
              <a:round/>
            </a:ln>
            <a:effectLst/>
          </c:spPr>
        </c:majorGridlines>
        <c:title>
          <c:tx>
            <c:rich>
              <a:bodyPr rot="0" spcFirstLastPara="1" vertOverflow="ellipsis"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9.2220891841848698E-4"/>
              <c:y val="3.4859369861295779E-2"/>
            </c:manualLayout>
          </c:layout>
          <c:overlay val="0"/>
          <c:spPr>
            <a:noFill/>
            <a:ln>
              <a:noFill/>
            </a:ln>
            <a:effectLst/>
          </c:spPr>
          <c:txPr>
            <a:bodyPr rot="0" spcFirstLastPara="1" vertOverflow="ellipsis"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49856"/>
        <c:crosses val="autoZero"/>
        <c:crossBetween val="between"/>
        <c:majorUnit val="20"/>
      </c:valAx>
      <c:spPr>
        <a:noFill/>
        <a:ln>
          <a:noFill/>
        </a:ln>
        <a:effectLst/>
      </c:spPr>
    </c:plotArea>
    <c:legend>
      <c:legendPos val="b"/>
      <c:layout>
        <c:manualLayout>
          <c:xMode val="edge"/>
          <c:yMode val="edge"/>
          <c:x val="7.6873397083227796E-2"/>
          <c:y val="0.91411273010838434"/>
          <c:w val="0.86822518965109186"/>
          <c:h val="8.1824269604977726E-2"/>
        </c:manualLayout>
      </c:layout>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1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81670403260266"/>
          <c:y val="9.4852369454300145E-2"/>
          <c:w val="0.77467797164858354"/>
          <c:h val="0.6094861084710167"/>
        </c:manualLayout>
      </c:layout>
      <c:lineChart>
        <c:grouping val="standard"/>
        <c:varyColors val="0"/>
        <c:ser>
          <c:idx val="0"/>
          <c:order val="0"/>
          <c:tx>
            <c:strRef>
              <c:f>'adult &amp; women 15+'!$D$1</c:f>
              <c:strCache>
                <c:ptCount val="1"/>
                <c:pt idx="0">
                  <c:v> Adults  (15+) living with HIV </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A6B5-404D-B2D9-702C88EBEFBE}"/>
                </c:ext>
              </c:extLst>
            </c:dLbl>
            <c:dLbl>
              <c:idx val="1"/>
              <c:delete val="1"/>
              <c:extLst>
                <c:ext xmlns:c15="http://schemas.microsoft.com/office/drawing/2012/chart" uri="{CE6537A1-D6FC-4f65-9D91-7224C49458BB}"/>
                <c:ext xmlns:c16="http://schemas.microsoft.com/office/drawing/2014/chart" uri="{C3380CC4-5D6E-409C-BE32-E72D297353CC}">
                  <c16:uniqueId val="{00000001-A6B5-404D-B2D9-702C88EBEFBE}"/>
                </c:ext>
              </c:extLst>
            </c:dLbl>
            <c:dLbl>
              <c:idx val="2"/>
              <c:delete val="1"/>
              <c:extLst>
                <c:ext xmlns:c15="http://schemas.microsoft.com/office/drawing/2012/chart" uri="{CE6537A1-D6FC-4f65-9D91-7224C49458BB}"/>
                <c:ext xmlns:c16="http://schemas.microsoft.com/office/drawing/2014/chart" uri="{C3380CC4-5D6E-409C-BE32-E72D297353CC}">
                  <c16:uniqueId val="{00000002-A6B5-404D-B2D9-702C88EBEFBE}"/>
                </c:ext>
              </c:extLst>
            </c:dLbl>
            <c:dLbl>
              <c:idx val="3"/>
              <c:delete val="1"/>
              <c:extLst>
                <c:ext xmlns:c15="http://schemas.microsoft.com/office/drawing/2012/chart" uri="{CE6537A1-D6FC-4f65-9D91-7224C49458BB}"/>
                <c:ext xmlns:c16="http://schemas.microsoft.com/office/drawing/2014/chart" uri="{C3380CC4-5D6E-409C-BE32-E72D297353CC}">
                  <c16:uniqueId val="{00000003-A6B5-404D-B2D9-702C88EBEFBE}"/>
                </c:ext>
              </c:extLst>
            </c:dLbl>
            <c:dLbl>
              <c:idx val="4"/>
              <c:delete val="1"/>
              <c:extLst>
                <c:ext xmlns:c15="http://schemas.microsoft.com/office/drawing/2012/chart" uri="{CE6537A1-D6FC-4f65-9D91-7224C49458BB}"/>
                <c:ext xmlns:c16="http://schemas.microsoft.com/office/drawing/2014/chart" uri="{C3380CC4-5D6E-409C-BE32-E72D297353CC}">
                  <c16:uniqueId val="{00000004-A6B5-404D-B2D9-702C88EBEFBE}"/>
                </c:ext>
              </c:extLst>
            </c:dLbl>
            <c:dLbl>
              <c:idx val="5"/>
              <c:delete val="1"/>
              <c:extLst>
                <c:ext xmlns:c15="http://schemas.microsoft.com/office/drawing/2012/chart" uri="{CE6537A1-D6FC-4f65-9D91-7224C49458BB}"/>
                <c:ext xmlns:c16="http://schemas.microsoft.com/office/drawing/2014/chart" uri="{C3380CC4-5D6E-409C-BE32-E72D297353CC}">
                  <c16:uniqueId val="{00000005-A6B5-404D-B2D9-702C88EBEFBE}"/>
                </c:ext>
              </c:extLst>
            </c:dLbl>
            <c:dLbl>
              <c:idx val="6"/>
              <c:delete val="1"/>
              <c:extLst>
                <c:ext xmlns:c15="http://schemas.microsoft.com/office/drawing/2012/chart" uri="{CE6537A1-D6FC-4f65-9D91-7224C49458BB}"/>
                <c:ext xmlns:c16="http://schemas.microsoft.com/office/drawing/2014/chart" uri="{C3380CC4-5D6E-409C-BE32-E72D297353CC}">
                  <c16:uniqueId val="{00000006-A6B5-404D-B2D9-702C88EBEFBE}"/>
                </c:ext>
              </c:extLst>
            </c:dLbl>
            <c:dLbl>
              <c:idx val="7"/>
              <c:delete val="1"/>
              <c:extLst>
                <c:ext xmlns:c15="http://schemas.microsoft.com/office/drawing/2012/chart" uri="{CE6537A1-D6FC-4f65-9D91-7224C49458BB}"/>
                <c:ext xmlns:c16="http://schemas.microsoft.com/office/drawing/2014/chart" uri="{C3380CC4-5D6E-409C-BE32-E72D297353CC}">
                  <c16:uniqueId val="{00000007-A6B5-404D-B2D9-702C88EBEFBE}"/>
                </c:ext>
              </c:extLst>
            </c:dLbl>
            <c:dLbl>
              <c:idx val="8"/>
              <c:delete val="1"/>
              <c:extLst>
                <c:ext xmlns:c15="http://schemas.microsoft.com/office/drawing/2012/chart" uri="{CE6537A1-D6FC-4f65-9D91-7224C49458BB}"/>
                <c:ext xmlns:c16="http://schemas.microsoft.com/office/drawing/2014/chart" uri="{C3380CC4-5D6E-409C-BE32-E72D297353CC}">
                  <c16:uniqueId val="{00000008-A6B5-404D-B2D9-702C88EBEFBE}"/>
                </c:ext>
              </c:extLst>
            </c:dLbl>
            <c:dLbl>
              <c:idx val="9"/>
              <c:delete val="1"/>
              <c:extLst>
                <c:ext xmlns:c15="http://schemas.microsoft.com/office/drawing/2012/chart" uri="{CE6537A1-D6FC-4f65-9D91-7224C49458BB}"/>
                <c:ext xmlns:c16="http://schemas.microsoft.com/office/drawing/2014/chart" uri="{C3380CC4-5D6E-409C-BE32-E72D297353CC}">
                  <c16:uniqueId val="{00000009-A6B5-404D-B2D9-702C88EBEFBE}"/>
                </c:ext>
              </c:extLst>
            </c:dLbl>
            <c:dLbl>
              <c:idx val="10"/>
              <c:delete val="1"/>
              <c:extLst>
                <c:ext xmlns:c15="http://schemas.microsoft.com/office/drawing/2012/chart" uri="{CE6537A1-D6FC-4f65-9D91-7224C49458BB}"/>
                <c:ext xmlns:c16="http://schemas.microsoft.com/office/drawing/2014/chart" uri="{C3380CC4-5D6E-409C-BE32-E72D297353CC}">
                  <c16:uniqueId val="{0000000A-A6B5-404D-B2D9-702C88EBEFBE}"/>
                </c:ext>
              </c:extLst>
            </c:dLbl>
            <c:dLbl>
              <c:idx val="11"/>
              <c:delete val="1"/>
              <c:extLst>
                <c:ext xmlns:c15="http://schemas.microsoft.com/office/drawing/2012/chart" uri="{CE6537A1-D6FC-4f65-9D91-7224C49458BB}"/>
                <c:ext xmlns:c16="http://schemas.microsoft.com/office/drawing/2014/chart" uri="{C3380CC4-5D6E-409C-BE32-E72D297353CC}">
                  <c16:uniqueId val="{0000000B-A6B5-404D-B2D9-702C88EBEFBE}"/>
                </c:ext>
              </c:extLst>
            </c:dLbl>
            <c:dLbl>
              <c:idx val="12"/>
              <c:delete val="1"/>
              <c:extLst>
                <c:ext xmlns:c15="http://schemas.microsoft.com/office/drawing/2012/chart" uri="{CE6537A1-D6FC-4f65-9D91-7224C49458BB}"/>
                <c:ext xmlns:c16="http://schemas.microsoft.com/office/drawing/2014/chart" uri="{C3380CC4-5D6E-409C-BE32-E72D297353CC}">
                  <c16:uniqueId val="{0000000C-A6B5-404D-B2D9-702C88EBEFBE}"/>
                </c:ext>
              </c:extLst>
            </c:dLbl>
            <c:dLbl>
              <c:idx val="13"/>
              <c:delete val="1"/>
              <c:extLst>
                <c:ext xmlns:c15="http://schemas.microsoft.com/office/drawing/2012/chart" uri="{CE6537A1-D6FC-4f65-9D91-7224C49458BB}"/>
                <c:ext xmlns:c16="http://schemas.microsoft.com/office/drawing/2014/chart" uri="{C3380CC4-5D6E-409C-BE32-E72D297353CC}">
                  <c16:uniqueId val="{0000000D-A6B5-404D-B2D9-702C88EBEFBE}"/>
                </c:ext>
              </c:extLst>
            </c:dLbl>
            <c:dLbl>
              <c:idx val="14"/>
              <c:delete val="1"/>
              <c:extLst>
                <c:ext xmlns:c15="http://schemas.microsoft.com/office/drawing/2012/chart" uri="{CE6537A1-D6FC-4f65-9D91-7224C49458BB}"/>
                <c:ext xmlns:c16="http://schemas.microsoft.com/office/drawing/2014/chart" uri="{C3380CC4-5D6E-409C-BE32-E72D297353CC}">
                  <c16:uniqueId val="{0000000E-A6B5-404D-B2D9-702C88EBEFBE}"/>
                </c:ext>
              </c:extLst>
            </c:dLbl>
            <c:dLbl>
              <c:idx val="15"/>
              <c:delete val="1"/>
              <c:extLst>
                <c:ext xmlns:c15="http://schemas.microsoft.com/office/drawing/2012/chart" uri="{CE6537A1-D6FC-4f65-9D91-7224C49458BB}"/>
                <c:ext xmlns:c16="http://schemas.microsoft.com/office/drawing/2014/chart" uri="{C3380CC4-5D6E-409C-BE32-E72D297353CC}">
                  <c16:uniqueId val="{0000000F-A6B5-404D-B2D9-702C88EBEFBE}"/>
                </c:ext>
              </c:extLst>
            </c:dLbl>
            <c:dLbl>
              <c:idx val="16"/>
              <c:delete val="1"/>
              <c:extLst>
                <c:ext xmlns:c15="http://schemas.microsoft.com/office/drawing/2012/chart" uri="{CE6537A1-D6FC-4f65-9D91-7224C49458BB}"/>
                <c:ext xmlns:c16="http://schemas.microsoft.com/office/drawing/2014/chart" uri="{C3380CC4-5D6E-409C-BE32-E72D297353CC}">
                  <c16:uniqueId val="{00000010-A6B5-404D-B2D9-702C88EBEFBE}"/>
                </c:ext>
              </c:extLst>
            </c:dLbl>
            <c:dLbl>
              <c:idx val="17"/>
              <c:delete val="1"/>
              <c:extLst>
                <c:ext xmlns:c15="http://schemas.microsoft.com/office/drawing/2012/chart" uri="{CE6537A1-D6FC-4f65-9D91-7224C49458BB}"/>
                <c:ext xmlns:c16="http://schemas.microsoft.com/office/drawing/2014/chart" uri="{C3380CC4-5D6E-409C-BE32-E72D297353CC}">
                  <c16:uniqueId val="{00000011-A6B5-404D-B2D9-702C88EBEFBE}"/>
                </c:ext>
              </c:extLst>
            </c:dLbl>
            <c:dLbl>
              <c:idx val="18"/>
              <c:delete val="1"/>
              <c:extLst>
                <c:ext xmlns:c15="http://schemas.microsoft.com/office/drawing/2012/chart" uri="{CE6537A1-D6FC-4f65-9D91-7224C49458BB}"/>
                <c:ext xmlns:c16="http://schemas.microsoft.com/office/drawing/2014/chart" uri="{C3380CC4-5D6E-409C-BE32-E72D297353CC}">
                  <c16:uniqueId val="{00000012-A6B5-404D-B2D9-702C88EBEFBE}"/>
                </c:ext>
              </c:extLst>
            </c:dLbl>
            <c:dLbl>
              <c:idx val="19"/>
              <c:delete val="1"/>
              <c:extLst>
                <c:ext xmlns:c15="http://schemas.microsoft.com/office/drawing/2012/chart" uri="{CE6537A1-D6FC-4f65-9D91-7224C49458BB}"/>
                <c:ext xmlns:c16="http://schemas.microsoft.com/office/drawing/2014/chart" uri="{C3380CC4-5D6E-409C-BE32-E72D297353CC}">
                  <c16:uniqueId val="{00000013-A6B5-404D-B2D9-702C88EBEFBE}"/>
                </c:ext>
              </c:extLst>
            </c:dLbl>
            <c:dLbl>
              <c:idx val="20"/>
              <c:delete val="1"/>
              <c:extLst>
                <c:ext xmlns:c15="http://schemas.microsoft.com/office/drawing/2012/chart" uri="{CE6537A1-D6FC-4f65-9D91-7224C49458BB}"/>
                <c:ext xmlns:c16="http://schemas.microsoft.com/office/drawing/2014/chart" uri="{C3380CC4-5D6E-409C-BE32-E72D297353CC}">
                  <c16:uniqueId val="{00000014-A6B5-404D-B2D9-702C88EBEFBE}"/>
                </c:ext>
              </c:extLst>
            </c:dLbl>
            <c:dLbl>
              <c:idx val="21"/>
              <c:delete val="1"/>
              <c:extLst>
                <c:ext xmlns:c15="http://schemas.microsoft.com/office/drawing/2012/chart" uri="{CE6537A1-D6FC-4f65-9D91-7224C49458BB}"/>
                <c:ext xmlns:c16="http://schemas.microsoft.com/office/drawing/2014/chart" uri="{C3380CC4-5D6E-409C-BE32-E72D297353CC}">
                  <c16:uniqueId val="{00000015-A6B5-404D-B2D9-702C88EBEFBE}"/>
                </c:ext>
              </c:extLst>
            </c:dLbl>
            <c:dLbl>
              <c:idx val="22"/>
              <c:delete val="1"/>
              <c:extLst>
                <c:ext xmlns:c15="http://schemas.microsoft.com/office/drawing/2012/chart" uri="{CE6537A1-D6FC-4f65-9D91-7224C49458BB}"/>
                <c:ext xmlns:c16="http://schemas.microsoft.com/office/drawing/2014/chart" uri="{C3380CC4-5D6E-409C-BE32-E72D297353CC}">
                  <c16:uniqueId val="{00000016-A6B5-404D-B2D9-702C88EBEFBE}"/>
                </c:ext>
              </c:extLst>
            </c:dLbl>
            <c:dLbl>
              <c:idx val="23"/>
              <c:delete val="1"/>
              <c:extLst>
                <c:ext xmlns:c15="http://schemas.microsoft.com/office/drawing/2012/chart" uri="{CE6537A1-D6FC-4f65-9D91-7224C49458BB}"/>
                <c:ext xmlns:c16="http://schemas.microsoft.com/office/drawing/2014/chart" uri="{C3380CC4-5D6E-409C-BE32-E72D297353CC}">
                  <c16:uniqueId val="{00000017-A6B5-404D-B2D9-702C88EBEFBE}"/>
                </c:ext>
              </c:extLst>
            </c:dLbl>
            <c:dLbl>
              <c:idx val="24"/>
              <c:delete val="1"/>
              <c:extLst>
                <c:ext xmlns:c15="http://schemas.microsoft.com/office/drawing/2012/chart" uri="{CE6537A1-D6FC-4f65-9D91-7224C49458BB}"/>
                <c:ext xmlns:c16="http://schemas.microsoft.com/office/drawing/2014/chart" uri="{C3380CC4-5D6E-409C-BE32-E72D297353CC}">
                  <c16:uniqueId val="{00000018-A6B5-404D-B2D9-702C88EBEFBE}"/>
                </c:ext>
              </c:extLst>
            </c:dLbl>
            <c:dLbl>
              <c:idx val="25"/>
              <c:delete val="1"/>
              <c:extLst>
                <c:ext xmlns:c15="http://schemas.microsoft.com/office/drawing/2012/chart" uri="{CE6537A1-D6FC-4f65-9D91-7224C49458BB}"/>
                <c:ext xmlns:c16="http://schemas.microsoft.com/office/drawing/2014/chart" uri="{C3380CC4-5D6E-409C-BE32-E72D297353CC}">
                  <c16:uniqueId val="{00000019-A6B5-404D-B2D9-702C88EBEFBE}"/>
                </c:ext>
              </c:extLst>
            </c:dLbl>
            <c:dLbl>
              <c:idx val="26"/>
              <c:delete val="1"/>
              <c:extLst>
                <c:ext xmlns:c15="http://schemas.microsoft.com/office/drawing/2012/chart" uri="{CE6537A1-D6FC-4f65-9D91-7224C49458BB}"/>
                <c:ext xmlns:c16="http://schemas.microsoft.com/office/drawing/2014/chart" uri="{C3380CC4-5D6E-409C-BE32-E72D297353CC}">
                  <c16:uniqueId val="{0000001A-A6B5-404D-B2D9-702C88EBEFBE}"/>
                </c:ext>
              </c:extLst>
            </c:dLbl>
            <c:dLbl>
              <c:idx val="27"/>
              <c:delete val="1"/>
              <c:extLst>
                <c:ext xmlns:c15="http://schemas.microsoft.com/office/drawing/2012/chart" uri="{CE6537A1-D6FC-4f65-9D91-7224C49458BB}"/>
                <c:ext xmlns:c16="http://schemas.microsoft.com/office/drawing/2014/chart" uri="{C3380CC4-5D6E-409C-BE32-E72D297353CC}">
                  <c16:uniqueId val="{0000001B-A6B5-404D-B2D9-702C88EBEFBE}"/>
                </c:ext>
              </c:extLst>
            </c:dLbl>
            <c:dLbl>
              <c:idx val="28"/>
              <c:delete val="1"/>
              <c:extLst>
                <c:ext xmlns:c15="http://schemas.microsoft.com/office/drawing/2012/chart" uri="{CE6537A1-D6FC-4f65-9D91-7224C49458BB}"/>
                <c:ext xmlns:c16="http://schemas.microsoft.com/office/drawing/2014/chart" uri="{C3380CC4-5D6E-409C-BE32-E72D297353CC}">
                  <c16:uniqueId val="{0000001C-A6B5-404D-B2D9-702C88EBEFBE}"/>
                </c:ext>
              </c:extLst>
            </c:dLbl>
            <c:dLbl>
              <c:idx val="29"/>
              <c:delete val="1"/>
              <c:extLst>
                <c:ext xmlns:c15="http://schemas.microsoft.com/office/drawing/2012/chart" uri="{CE6537A1-D6FC-4f65-9D91-7224C49458BB}"/>
                <c:ext xmlns:c16="http://schemas.microsoft.com/office/drawing/2014/chart" uri="{C3380CC4-5D6E-409C-BE32-E72D297353CC}">
                  <c16:uniqueId val="{0000001D-A6B5-404D-B2D9-702C88EBEFBE}"/>
                </c:ext>
              </c:extLst>
            </c:dLbl>
            <c:dLbl>
              <c:idx val="30"/>
              <c:delete val="1"/>
              <c:extLst>
                <c:ext xmlns:c15="http://schemas.microsoft.com/office/drawing/2012/chart" uri="{CE6537A1-D6FC-4f65-9D91-7224C49458BB}"/>
                <c:ext xmlns:c16="http://schemas.microsoft.com/office/drawing/2014/chart" uri="{C3380CC4-5D6E-409C-BE32-E72D297353CC}">
                  <c16:uniqueId val="{0000001E-A6B5-404D-B2D9-702C88EBEFBE}"/>
                </c:ext>
              </c:extLst>
            </c:dLbl>
            <c:dLbl>
              <c:idx val="31"/>
              <c:delete val="1"/>
              <c:extLst>
                <c:ext xmlns:c15="http://schemas.microsoft.com/office/drawing/2012/chart" uri="{CE6537A1-D6FC-4f65-9D91-7224C49458BB}"/>
                <c:ext xmlns:c16="http://schemas.microsoft.com/office/drawing/2014/chart" uri="{C3380CC4-5D6E-409C-BE32-E72D297353CC}">
                  <c16:uniqueId val="{0000001F-A6B5-404D-B2D9-702C88EBEFBE}"/>
                </c:ext>
              </c:extLst>
            </c:dLbl>
            <c:dLbl>
              <c:idx val="32"/>
              <c:tx>
                <c:rich>
                  <a:bodyPr/>
                  <a:lstStyle/>
                  <a:p>
                    <a:r>
                      <a:rPr lang="en-US"/>
                      <a:t>15 000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A6B5-404D-B2D9-702C88EBEFBE}"/>
                </c:ext>
              </c:extLst>
            </c:dLbl>
            <c:spPr>
              <a:noFill/>
              <a:ln>
                <a:noFill/>
              </a:ln>
              <a:effectLst/>
            </c:spPr>
            <c:txPr>
              <a:bodyPr/>
              <a:lstStyle/>
              <a:p>
                <a:pPr>
                  <a:defRPr b="1">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'adult &amp; women 15+'!$C$2:$C$34</c:f>
              <c:numCache>
                <c:formatCode>General</c:formatCode>
                <c:ptCount val="33"/>
                <c:pt idx="0">
                  <c:v>1990</c:v>
                </c:pt>
                <c:pt idx="10">
                  <c:v>2000</c:v>
                </c:pt>
                <c:pt idx="20">
                  <c:v>2010</c:v>
                </c:pt>
                <c:pt idx="30">
                  <c:v>2020</c:v>
                </c:pt>
                <c:pt idx="32">
                  <c:v>2022</c:v>
                </c:pt>
              </c:numCache>
            </c:numRef>
          </c:cat>
          <c:val>
            <c:numRef>
              <c:f>'adult &amp; women 15+'!$D$2:$D$34</c:f>
              <c:numCache>
                <c:formatCode>_-* #,##0_-;\-* #,##0_-;_-* "-"??_-;_-@_-</c:formatCode>
                <c:ptCount val="33"/>
                <c:pt idx="0">
                  <c:v>43</c:v>
                </c:pt>
                <c:pt idx="1">
                  <c:v>60</c:v>
                </c:pt>
                <c:pt idx="2">
                  <c:v>83</c:v>
                </c:pt>
                <c:pt idx="3">
                  <c:v>118</c:v>
                </c:pt>
                <c:pt idx="4">
                  <c:v>167</c:v>
                </c:pt>
                <c:pt idx="5">
                  <c:v>229</c:v>
                </c:pt>
                <c:pt idx="6">
                  <c:v>312</c:v>
                </c:pt>
                <c:pt idx="7">
                  <c:v>423</c:v>
                </c:pt>
                <c:pt idx="8">
                  <c:v>571</c:v>
                </c:pt>
                <c:pt idx="9">
                  <c:v>786</c:v>
                </c:pt>
                <c:pt idx="10">
                  <c:v>1094</c:v>
                </c:pt>
                <c:pt idx="11">
                  <c:v>1515</c:v>
                </c:pt>
                <c:pt idx="12">
                  <c:v>2052</c:v>
                </c:pt>
                <c:pt idx="13">
                  <c:v>2676</c:v>
                </c:pt>
                <c:pt idx="14">
                  <c:v>3364</c:v>
                </c:pt>
                <c:pt idx="15">
                  <c:v>4060</c:v>
                </c:pt>
                <c:pt idx="16">
                  <c:v>4689</c:v>
                </c:pt>
                <c:pt idx="17">
                  <c:v>5296</c:v>
                </c:pt>
                <c:pt idx="18">
                  <c:v>5850</c:v>
                </c:pt>
                <c:pt idx="19">
                  <c:v>6451</c:v>
                </c:pt>
                <c:pt idx="20">
                  <c:v>7038</c:v>
                </c:pt>
                <c:pt idx="21">
                  <c:v>7646</c:v>
                </c:pt>
                <c:pt idx="22">
                  <c:v>8322</c:v>
                </c:pt>
                <c:pt idx="23">
                  <c:v>9042</c:v>
                </c:pt>
                <c:pt idx="24">
                  <c:v>9805</c:v>
                </c:pt>
                <c:pt idx="25">
                  <c:v>10578</c:v>
                </c:pt>
                <c:pt idx="26">
                  <c:v>11345</c:v>
                </c:pt>
                <c:pt idx="27">
                  <c:v>12021</c:v>
                </c:pt>
                <c:pt idx="28">
                  <c:v>12613</c:v>
                </c:pt>
                <c:pt idx="29">
                  <c:v>13150</c:v>
                </c:pt>
                <c:pt idx="30">
                  <c:v>13684</c:v>
                </c:pt>
                <c:pt idx="31">
                  <c:v>14168</c:v>
                </c:pt>
                <c:pt idx="32">
                  <c:v>14702</c:v>
                </c:pt>
              </c:numCache>
            </c:numRef>
          </c:val>
          <c:smooth val="0"/>
          <c:extLst>
            <c:ext xmlns:c16="http://schemas.microsoft.com/office/drawing/2014/chart" uri="{C3380CC4-5D6E-409C-BE32-E72D297353CC}">
              <c16:uniqueId val="{00000021-A6B5-404D-B2D9-702C88EBEFBE}"/>
            </c:ext>
          </c:extLst>
        </c:ser>
        <c:ser>
          <c:idx val="1"/>
          <c:order val="1"/>
          <c:tx>
            <c:strRef>
              <c:f>'adult &amp; women 15+'!$E$1</c:f>
              <c:strCache>
                <c:ptCount val="1"/>
                <c:pt idx="0">
                  <c:v> Adults Lower bound </c:v>
                </c:pt>
              </c:strCache>
            </c:strRef>
          </c:tx>
          <c:spPr>
            <a:ln w="22225">
              <a:solidFill>
                <a:srgbClr val="63CDF6"/>
              </a:solidFill>
              <a:prstDash val="sysDot"/>
            </a:ln>
          </c:spPr>
          <c:marker>
            <c:symbol val="none"/>
          </c:marker>
          <c:cat>
            <c:numRef>
              <c:f>'adult &amp; women 15+'!$C$2:$C$34</c:f>
              <c:numCache>
                <c:formatCode>General</c:formatCode>
                <c:ptCount val="33"/>
                <c:pt idx="0">
                  <c:v>1990</c:v>
                </c:pt>
                <c:pt idx="10">
                  <c:v>2000</c:v>
                </c:pt>
                <c:pt idx="20">
                  <c:v>2010</c:v>
                </c:pt>
                <c:pt idx="30">
                  <c:v>2020</c:v>
                </c:pt>
                <c:pt idx="32">
                  <c:v>2022</c:v>
                </c:pt>
              </c:numCache>
            </c:numRef>
          </c:cat>
          <c:val>
            <c:numRef>
              <c:f>'adult &amp; women 15+'!$E$2:$E$34</c:f>
              <c:numCache>
                <c:formatCode>_-* #,##0_-;\-* #,##0_-;_-* "-"??_-;_-@_-</c:formatCode>
                <c:ptCount val="33"/>
                <c:pt idx="0">
                  <c:v>37</c:v>
                </c:pt>
                <c:pt idx="1">
                  <c:v>52</c:v>
                </c:pt>
                <c:pt idx="2">
                  <c:v>71</c:v>
                </c:pt>
                <c:pt idx="3">
                  <c:v>102</c:v>
                </c:pt>
                <c:pt idx="4">
                  <c:v>144</c:v>
                </c:pt>
                <c:pt idx="5">
                  <c:v>197</c:v>
                </c:pt>
                <c:pt idx="6">
                  <c:v>268</c:v>
                </c:pt>
                <c:pt idx="7">
                  <c:v>363</c:v>
                </c:pt>
                <c:pt idx="8">
                  <c:v>490</c:v>
                </c:pt>
                <c:pt idx="9">
                  <c:v>677</c:v>
                </c:pt>
                <c:pt idx="10">
                  <c:v>951</c:v>
                </c:pt>
                <c:pt idx="11">
                  <c:v>1328</c:v>
                </c:pt>
                <c:pt idx="12">
                  <c:v>1807</c:v>
                </c:pt>
                <c:pt idx="13">
                  <c:v>2361</c:v>
                </c:pt>
                <c:pt idx="14">
                  <c:v>2974</c:v>
                </c:pt>
                <c:pt idx="15">
                  <c:v>3591</c:v>
                </c:pt>
                <c:pt idx="16">
                  <c:v>4162</c:v>
                </c:pt>
                <c:pt idx="17">
                  <c:v>4697</c:v>
                </c:pt>
                <c:pt idx="18">
                  <c:v>5184</c:v>
                </c:pt>
                <c:pt idx="19">
                  <c:v>5716</c:v>
                </c:pt>
                <c:pt idx="20">
                  <c:v>6248</c:v>
                </c:pt>
                <c:pt idx="21">
                  <c:v>6797</c:v>
                </c:pt>
                <c:pt idx="22">
                  <c:v>7428</c:v>
                </c:pt>
                <c:pt idx="23">
                  <c:v>8073</c:v>
                </c:pt>
                <c:pt idx="24">
                  <c:v>8800</c:v>
                </c:pt>
                <c:pt idx="25">
                  <c:v>9543</c:v>
                </c:pt>
                <c:pt idx="26">
                  <c:v>10278</c:v>
                </c:pt>
                <c:pt idx="27">
                  <c:v>10896</c:v>
                </c:pt>
                <c:pt idx="28">
                  <c:v>11450</c:v>
                </c:pt>
                <c:pt idx="29">
                  <c:v>11939</c:v>
                </c:pt>
                <c:pt idx="30">
                  <c:v>12478</c:v>
                </c:pt>
                <c:pt idx="31">
                  <c:v>12977</c:v>
                </c:pt>
                <c:pt idx="32">
                  <c:v>13474</c:v>
                </c:pt>
              </c:numCache>
            </c:numRef>
          </c:val>
          <c:smooth val="0"/>
          <c:extLst>
            <c:ext xmlns:c16="http://schemas.microsoft.com/office/drawing/2014/chart" uri="{C3380CC4-5D6E-409C-BE32-E72D297353CC}">
              <c16:uniqueId val="{00000022-A6B5-404D-B2D9-702C88EBEFBE}"/>
            </c:ext>
          </c:extLst>
        </c:ser>
        <c:ser>
          <c:idx val="2"/>
          <c:order val="2"/>
          <c:tx>
            <c:strRef>
              <c:f>'adult &amp; women 15+'!$F$1</c:f>
              <c:strCache>
                <c:ptCount val="1"/>
                <c:pt idx="0">
                  <c:v> Adults Upper bound </c:v>
                </c:pt>
              </c:strCache>
            </c:strRef>
          </c:tx>
          <c:spPr>
            <a:ln w="22225">
              <a:solidFill>
                <a:srgbClr val="63CDF6"/>
              </a:solidFill>
              <a:prstDash val="sysDot"/>
            </a:ln>
          </c:spPr>
          <c:marker>
            <c:symbol val="none"/>
          </c:marker>
          <c:cat>
            <c:numRef>
              <c:f>'adult &amp; women 15+'!$C$2:$C$34</c:f>
              <c:numCache>
                <c:formatCode>General</c:formatCode>
                <c:ptCount val="33"/>
                <c:pt idx="0">
                  <c:v>1990</c:v>
                </c:pt>
                <c:pt idx="10">
                  <c:v>2000</c:v>
                </c:pt>
                <c:pt idx="20">
                  <c:v>2010</c:v>
                </c:pt>
                <c:pt idx="30">
                  <c:v>2020</c:v>
                </c:pt>
                <c:pt idx="32">
                  <c:v>2022</c:v>
                </c:pt>
              </c:numCache>
            </c:numRef>
          </c:cat>
          <c:val>
            <c:numRef>
              <c:f>'adult &amp; women 15+'!$F$2:$F$34</c:f>
              <c:numCache>
                <c:formatCode>_-* #,##0_-;\-* #,##0_-;_-* "-"??_-;_-@_-</c:formatCode>
                <c:ptCount val="33"/>
                <c:pt idx="0">
                  <c:v>50</c:v>
                </c:pt>
                <c:pt idx="1">
                  <c:v>70</c:v>
                </c:pt>
                <c:pt idx="2">
                  <c:v>97</c:v>
                </c:pt>
                <c:pt idx="3">
                  <c:v>138</c:v>
                </c:pt>
                <c:pt idx="4">
                  <c:v>195</c:v>
                </c:pt>
                <c:pt idx="5">
                  <c:v>267</c:v>
                </c:pt>
                <c:pt idx="6">
                  <c:v>363</c:v>
                </c:pt>
                <c:pt idx="7">
                  <c:v>492</c:v>
                </c:pt>
                <c:pt idx="8">
                  <c:v>662</c:v>
                </c:pt>
                <c:pt idx="9">
                  <c:v>905</c:v>
                </c:pt>
                <c:pt idx="10">
                  <c:v>1254</c:v>
                </c:pt>
                <c:pt idx="11">
                  <c:v>1729</c:v>
                </c:pt>
                <c:pt idx="12">
                  <c:v>2328</c:v>
                </c:pt>
                <c:pt idx="13">
                  <c:v>3026</c:v>
                </c:pt>
                <c:pt idx="14">
                  <c:v>3799</c:v>
                </c:pt>
                <c:pt idx="15">
                  <c:v>4577</c:v>
                </c:pt>
                <c:pt idx="16">
                  <c:v>5300</c:v>
                </c:pt>
                <c:pt idx="17">
                  <c:v>5999</c:v>
                </c:pt>
                <c:pt idx="18">
                  <c:v>6622</c:v>
                </c:pt>
                <c:pt idx="19">
                  <c:v>7279</c:v>
                </c:pt>
                <c:pt idx="20">
                  <c:v>7940</c:v>
                </c:pt>
                <c:pt idx="21">
                  <c:v>8612</c:v>
                </c:pt>
                <c:pt idx="22">
                  <c:v>9345</c:v>
                </c:pt>
                <c:pt idx="23">
                  <c:v>10121</c:v>
                </c:pt>
                <c:pt idx="24">
                  <c:v>10925</c:v>
                </c:pt>
                <c:pt idx="25">
                  <c:v>11696</c:v>
                </c:pt>
                <c:pt idx="26">
                  <c:v>12527</c:v>
                </c:pt>
                <c:pt idx="27">
                  <c:v>13221</c:v>
                </c:pt>
                <c:pt idx="28">
                  <c:v>13829</c:v>
                </c:pt>
                <c:pt idx="29">
                  <c:v>14382</c:v>
                </c:pt>
                <c:pt idx="30">
                  <c:v>14984</c:v>
                </c:pt>
                <c:pt idx="31">
                  <c:v>15512</c:v>
                </c:pt>
                <c:pt idx="32">
                  <c:v>16089</c:v>
                </c:pt>
              </c:numCache>
            </c:numRef>
          </c:val>
          <c:smooth val="0"/>
          <c:extLst>
            <c:ext xmlns:c16="http://schemas.microsoft.com/office/drawing/2014/chart" uri="{C3380CC4-5D6E-409C-BE32-E72D297353CC}">
              <c16:uniqueId val="{00000023-A6B5-404D-B2D9-702C88EBEFBE}"/>
            </c:ext>
          </c:extLst>
        </c:ser>
        <c:ser>
          <c:idx val="3"/>
          <c:order val="3"/>
          <c:tx>
            <c:strRef>
              <c:f>'adult &amp; women 15+'!$G$1</c:f>
              <c:strCache>
                <c:ptCount val="1"/>
                <c:pt idx="0">
                  <c:v> Women  (15+) living with HIV </c:v>
                </c:pt>
              </c:strCache>
            </c:strRef>
          </c:tx>
          <c:spPr>
            <a:ln w="38100">
              <a:solidFill>
                <a:srgbClr val="FF66FF"/>
              </a:solidFill>
            </a:ln>
          </c:spPr>
          <c:marker>
            <c:symbol val="none"/>
          </c:marker>
          <c:dLbls>
            <c:dLbl>
              <c:idx val="32"/>
              <c:tx>
                <c:rich>
                  <a:bodyPr/>
                  <a:lstStyle/>
                  <a:p>
                    <a:r>
                      <a:rPr lang="en-US" dirty="0"/>
                      <a:t>5 000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A6B5-404D-B2D9-702C88EBEFBE}"/>
                </c:ext>
              </c:extLst>
            </c:dLbl>
            <c:spPr>
              <a:noFill/>
              <a:ln>
                <a:noFill/>
              </a:ln>
              <a:effectLst/>
            </c:spPr>
            <c:txPr>
              <a:bodyPr/>
              <a:lstStyle/>
              <a:p>
                <a:pPr>
                  <a:defRPr b="1">
                    <a:solidFill>
                      <a:srgbClr val="FF66F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'adult &amp; women 15+'!$C$2:$C$34</c:f>
              <c:numCache>
                <c:formatCode>General</c:formatCode>
                <c:ptCount val="33"/>
                <c:pt idx="0">
                  <c:v>1990</c:v>
                </c:pt>
                <c:pt idx="10">
                  <c:v>2000</c:v>
                </c:pt>
                <c:pt idx="20">
                  <c:v>2010</c:v>
                </c:pt>
                <c:pt idx="30">
                  <c:v>2020</c:v>
                </c:pt>
                <c:pt idx="32">
                  <c:v>2022</c:v>
                </c:pt>
              </c:numCache>
            </c:numRef>
          </c:cat>
          <c:val>
            <c:numRef>
              <c:f>'adult &amp; women 15+'!$G$2:$G$34</c:f>
              <c:numCache>
                <c:formatCode>_-* #,##0_-;\-* #,##0_-;_-* "-"??_-;_-@_-</c:formatCode>
                <c:ptCount val="33"/>
                <c:pt idx="0">
                  <c:v>10</c:v>
                </c:pt>
                <c:pt idx="1">
                  <c:v>14</c:v>
                </c:pt>
                <c:pt idx="2">
                  <c:v>20</c:v>
                </c:pt>
                <c:pt idx="3">
                  <c:v>28</c:v>
                </c:pt>
                <c:pt idx="4">
                  <c:v>39</c:v>
                </c:pt>
                <c:pt idx="5">
                  <c:v>54</c:v>
                </c:pt>
                <c:pt idx="6">
                  <c:v>74</c:v>
                </c:pt>
                <c:pt idx="7">
                  <c:v>101</c:v>
                </c:pt>
                <c:pt idx="8">
                  <c:v>135</c:v>
                </c:pt>
                <c:pt idx="9">
                  <c:v>182</c:v>
                </c:pt>
                <c:pt idx="10">
                  <c:v>246</c:v>
                </c:pt>
                <c:pt idx="11">
                  <c:v>333</c:v>
                </c:pt>
                <c:pt idx="12">
                  <c:v>448</c:v>
                </c:pt>
                <c:pt idx="13">
                  <c:v>591</c:v>
                </c:pt>
                <c:pt idx="14">
                  <c:v>764</c:v>
                </c:pt>
                <c:pt idx="15">
                  <c:v>963</c:v>
                </c:pt>
                <c:pt idx="16">
                  <c:v>1179</c:v>
                </c:pt>
                <c:pt idx="17">
                  <c:v>1407</c:v>
                </c:pt>
                <c:pt idx="18">
                  <c:v>1638</c:v>
                </c:pt>
                <c:pt idx="19">
                  <c:v>1886</c:v>
                </c:pt>
                <c:pt idx="20">
                  <c:v>2135</c:v>
                </c:pt>
                <c:pt idx="21">
                  <c:v>2382</c:v>
                </c:pt>
                <c:pt idx="22">
                  <c:v>2632</c:v>
                </c:pt>
                <c:pt idx="23">
                  <c:v>2879</c:v>
                </c:pt>
                <c:pt idx="24">
                  <c:v>3125</c:v>
                </c:pt>
                <c:pt idx="25">
                  <c:v>3369</c:v>
                </c:pt>
                <c:pt idx="26">
                  <c:v>3622</c:v>
                </c:pt>
                <c:pt idx="27">
                  <c:v>3866</c:v>
                </c:pt>
                <c:pt idx="28">
                  <c:v>4093</c:v>
                </c:pt>
                <c:pt idx="29">
                  <c:v>4308</c:v>
                </c:pt>
                <c:pt idx="30">
                  <c:v>4514</c:v>
                </c:pt>
                <c:pt idx="31">
                  <c:v>4701</c:v>
                </c:pt>
                <c:pt idx="32">
                  <c:v>4915</c:v>
                </c:pt>
              </c:numCache>
            </c:numRef>
          </c:val>
          <c:smooth val="0"/>
          <c:extLst>
            <c:ext xmlns:c16="http://schemas.microsoft.com/office/drawing/2014/chart" uri="{C3380CC4-5D6E-409C-BE32-E72D297353CC}">
              <c16:uniqueId val="{00000025-A6B5-404D-B2D9-702C88EBEFBE}"/>
            </c:ext>
          </c:extLst>
        </c:ser>
        <c:ser>
          <c:idx val="4"/>
          <c:order val="4"/>
          <c:tx>
            <c:strRef>
              <c:f>'adult &amp; women 15+'!$H$1</c:f>
              <c:strCache>
                <c:ptCount val="1"/>
                <c:pt idx="0">
                  <c:v> Women Lower bound </c:v>
                </c:pt>
              </c:strCache>
            </c:strRef>
          </c:tx>
          <c:spPr>
            <a:ln w="22225">
              <a:solidFill>
                <a:srgbClr val="FF66FF"/>
              </a:solidFill>
              <a:prstDash val="sysDot"/>
            </a:ln>
          </c:spPr>
          <c:marker>
            <c:symbol val="none"/>
          </c:marker>
          <c:cat>
            <c:numRef>
              <c:f>'adult &amp; women 15+'!$C$2:$C$34</c:f>
              <c:numCache>
                <c:formatCode>General</c:formatCode>
                <c:ptCount val="33"/>
                <c:pt idx="0">
                  <c:v>1990</c:v>
                </c:pt>
                <c:pt idx="10">
                  <c:v>2000</c:v>
                </c:pt>
                <c:pt idx="20">
                  <c:v>2010</c:v>
                </c:pt>
                <c:pt idx="30">
                  <c:v>2020</c:v>
                </c:pt>
                <c:pt idx="32">
                  <c:v>2022</c:v>
                </c:pt>
              </c:numCache>
            </c:numRef>
          </c:cat>
          <c:val>
            <c:numRef>
              <c:f>'adult &amp; women 15+'!$H$2:$H$34</c:f>
              <c:numCache>
                <c:formatCode>_-* #,##0_-;\-* #,##0_-;_-* "-"??_-;_-@_-</c:formatCode>
                <c:ptCount val="33"/>
                <c:pt idx="0">
                  <c:v>9</c:v>
                </c:pt>
                <c:pt idx="1">
                  <c:v>12</c:v>
                </c:pt>
                <c:pt idx="2">
                  <c:v>17</c:v>
                </c:pt>
                <c:pt idx="3">
                  <c:v>24</c:v>
                </c:pt>
                <c:pt idx="4">
                  <c:v>34</c:v>
                </c:pt>
                <c:pt idx="5">
                  <c:v>47</c:v>
                </c:pt>
                <c:pt idx="6">
                  <c:v>63</c:v>
                </c:pt>
                <c:pt idx="7">
                  <c:v>86</c:v>
                </c:pt>
                <c:pt idx="8">
                  <c:v>114</c:v>
                </c:pt>
                <c:pt idx="9">
                  <c:v>155</c:v>
                </c:pt>
                <c:pt idx="10">
                  <c:v>212</c:v>
                </c:pt>
                <c:pt idx="11">
                  <c:v>289</c:v>
                </c:pt>
                <c:pt idx="12">
                  <c:v>391</c:v>
                </c:pt>
                <c:pt idx="13">
                  <c:v>524</c:v>
                </c:pt>
                <c:pt idx="14">
                  <c:v>675</c:v>
                </c:pt>
                <c:pt idx="15">
                  <c:v>853</c:v>
                </c:pt>
                <c:pt idx="16">
                  <c:v>1050</c:v>
                </c:pt>
                <c:pt idx="17">
                  <c:v>1245</c:v>
                </c:pt>
                <c:pt idx="18">
                  <c:v>1455</c:v>
                </c:pt>
                <c:pt idx="19">
                  <c:v>1676</c:v>
                </c:pt>
                <c:pt idx="20">
                  <c:v>1902</c:v>
                </c:pt>
                <c:pt idx="21">
                  <c:v>2125</c:v>
                </c:pt>
                <c:pt idx="22">
                  <c:v>2353</c:v>
                </c:pt>
                <c:pt idx="23">
                  <c:v>2581</c:v>
                </c:pt>
                <c:pt idx="24">
                  <c:v>2803</c:v>
                </c:pt>
                <c:pt idx="25">
                  <c:v>3019</c:v>
                </c:pt>
                <c:pt idx="26">
                  <c:v>3260</c:v>
                </c:pt>
                <c:pt idx="27">
                  <c:v>3487</c:v>
                </c:pt>
                <c:pt idx="28">
                  <c:v>3707</c:v>
                </c:pt>
                <c:pt idx="29">
                  <c:v>3900</c:v>
                </c:pt>
                <c:pt idx="30">
                  <c:v>4095</c:v>
                </c:pt>
                <c:pt idx="31">
                  <c:v>4264</c:v>
                </c:pt>
                <c:pt idx="32">
                  <c:v>4475</c:v>
                </c:pt>
              </c:numCache>
            </c:numRef>
          </c:val>
          <c:smooth val="0"/>
          <c:extLst>
            <c:ext xmlns:c16="http://schemas.microsoft.com/office/drawing/2014/chart" uri="{C3380CC4-5D6E-409C-BE32-E72D297353CC}">
              <c16:uniqueId val="{00000026-A6B5-404D-B2D9-702C88EBEFBE}"/>
            </c:ext>
          </c:extLst>
        </c:ser>
        <c:ser>
          <c:idx val="5"/>
          <c:order val="5"/>
          <c:tx>
            <c:strRef>
              <c:f>'adult &amp; women 15+'!$I$1</c:f>
              <c:strCache>
                <c:ptCount val="1"/>
                <c:pt idx="0">
                  <c:v> Women Upper bound </c:v>
                </c:pt>
              </c:strCache>
            </c:strRef>
          </c:tx>
          <c:spPr>
            <a:ln w="22225">
              <a:solidFill>
                <a:srgbClr val="FF66FF"/>
              </a:solidFill>
              <a:prstDash val="sysDot"/>
            </a:ln>
          </c:spPr>
          <c:marker>
            <c:symbol val="none"/>
          </c:marker>
          <c:cat>
            <c:numRef>
              <c:f>'adult &amp; women 15+'!$C$2:$C$34</c:f>
              <c:numCache>
                <c:formatCode>General</c:formatCode>
                <c:ptCount val="33"/>
                <c:pt idx="0">
                  <c:v>1990</c:v>
                </c:pt>
                <c:pt idx="10">
                  <c:v>2000</c:v>
                </c:pt>
                <c:pt idx="20">
                  <c:v>2010</c:v>
                </c:pt>
                <c:pt idx="30">
                  <c:v>2020</c:v>
                </c:pt>
                <c:pt idx="32">
                  <c:v>2022</c:v>
                </c:pt>
              </c:numCache>
            </c:numRef>
          </c:cat>
          <c:val>
            <c:numRef>
              <c:f>'adult &amp; women 15+'!$I$2:$I$34</c:f>
              <c:numCache>
                <c:formatCode>_-* #,##0_-;\-* #,##0_-;_-* "-"??_-;_-@_-</c:formatCode>
                <c:ptCount val="33"/>
                <c:pt idx="0">
                  <c:v>12</c:v>
                </c:pt>
                <c:pt idx="1">
                  <c:v>17</c:v>
                </c:pt>
                <c:pt idx="2">
                  <c:v>23</c:v>
                </c:pt>
                <c:pt idx="3">
                  <c:v>33</c:v>
                </c:pt>
                <c:pt idx="4">
                  <c:v>46</c:v>
                </c:pt>
                <c:pt idx="5">
                  <c:v>63</c:v>
                </c:pt>
                <c:pt idx="6">
                  <c:v>86</c:v>
                </c:pt>
                <c:pt idx="7">
                  <c:v>116</c:v>
                </c:pt>
                <c:pt idx="8">
                  <c:v>156</c:v>
                </c:pt>
                <c:pt idx="9">
                  <c:v>208</c:v>
                </c:pt>
                <c:pt idx="10">
                  <c:v>281</c:v>
                </c:pt>
                <c:pt idx="11">
                  <c:v>382</c:v>
                </c:pt>
                <c:pt idx="12">
                  <c:v>512</c:v>
                </c:pt>
                <c:pt idx="13">
                  <c:v>672</c:v>
                </c:pt>
                <c:pt idx="14">
                  <c:v>872</c:v>
                </c:pt>
                <c:pt idx="15">
                  <c:v>1092</c:v>
                </c:pt>
                <c:pt idx="16">
                  <c:v>1327</c:v>
                </c:pt>
                <c:pt idx="17">
                  <c:v>1581</c:v>
                </c:pt>
                <c:pt idx="18">
                  <c:v>1853</c:v>
                </c:pt>
                <c:pt idx="19">
                  <c:v>2135</c:v>
                </c:pt>
                <c:pt idx="20">
                  <c:v>2413</c:v>
                </c:pt>
                <c:pt idx="21">
                  <c:v>2676</c:v>
                </c:pt>
                <c:pt idx="22">
                  <c:v>2943</c:v>
                </c:pt>
                <c:pt idx="23">
                  <c:v>3218</c:v>
                </c:pt>
                <c:pt idx="24">
                  <c:v>3472</c:v>
                </c:pt>
                <c:pt idx="25">
                  <c:v>3726</c:v>
                </c:pt>
                <c:pt idx="26">
                  <c:v>3973</c:v>
                </c:pt>
                <c:pt idx="27">
                  <c:v>4247</c:v>
                </c:pt>
                <c:pt idx="28">
                  <c:v>4479</c:v>
                </c:pt>
                <c:pt idx="29">
                  <c:v>4708</c:v>
                </c:pt>
                <c:pt idx="30">
                  <c:v>4914</c:v>
                </c:pt>
                <c:pt idx="31">
                  <c:v>5127</c:v>
                </c:pt>
                <c:pt idx="32">
                  <c:v>5377</c:v>
                </c:pt>
              </c:numCache>
            </c:numRef>
          </c:val>
          <c:smooth val="0"/>
          <c:extLst>
            <c:ext xmlns:c16="http://schemas.microsoft.com/office/drawing/2014/chart" uri="{C3380CC4-5D6E-409C-BE32-E72D297353CC}">
              <c16:uniqueId val="{00000027-A6B5-404D-B2D9-702C88EBEFBE}"/>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0" vert="horz"/>
          <a:lstStyle/>
          <a:p>
            <a:pPr>
              <a:defRPr/>
            </a:pPr>
            <a:endParaRPr lang="en-US"/>
          </a:p>
        </c:txPr>
        <c:crossAx val="137370240"/>
        <c:crosses val="autoZero"/>
        <c:auto val="1"/>
        <c:lblAlgn val="ctr"/>
        <c:lblOffset val="100"/>
        <c:tickLblSkip val="1"/>
        <c:tickMarkSkip val="10"/>
        <c:noMultiLvlLbl val="0"/>
      </c:catAx>
      <c:valAx>
        <c:axId val="137370240"/>
        <c:scaling>
          <c:orientation val="minMax"/>
        </c:scaling>
        <c:delete val="0"/>
        <c:axPos val="l"/>
        <c:title>
          <c:tx>
            <c:rich>
              <a:bodyPr rot="-5400000" vert="horz"/>
              <a:lstStyle/>
              <a:p>
                <a:pPr>
                  <a:defRPr/>
                </a:pPr>
                <a:r>
                  <a:rPr lang="en-US"/>
                  <a:t>Number </a:t>
                </a:r>
              </a:p>
            </c:rich>
          </c:tx>
          <c:layout>
            <c:manualLayout>
              <c:xMode val="edge"/>
              <c:yMode val="edge"/>
              <c:x val="1.8098376770604954E-2"/>
              <c:y val="0.31017336528299028"/>
            </c:manualLayout>
          </c:layout>
          <c:overlay val="0"/>
        </c:title>
        <c:numFmt formatCode="_-* #,##0_-;\-* #,##0_-;_-* &quot;-&quot;??_-;_-@_-" sourceLinked="1"/>
        <c:majorTickMark val="out"/>
        <c:minorTickMark val="none"/>
        <c:tickLblPos val="nextTo"/>
        <c:crossAx val="137368704"/>
        <c:crosses val="autoZero"/>
        <c:crossBetween val="midCat"/>
        <c:majorUnit val="6000"/>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consistent condom use in the past 6 months</a:t>
            </a:r>
          </a:p>
        </c:rich>
      </c:tx>
      <c:overlay val="0"/>
      <c:spPr>
        <a:noFill/>
        <a:ln>
          <a:noFill/>
        </a:ln>
        <a:effectLst/>
      </c:spPr>
      <c:txPr>
        <a:bodyPr rot="0" spcFirstLastPara="1" vertOverflow="ellipsis" vert="horz" wrap="square" anchor="ctr" anchorCtr="1"/>
        <a:lstStyle/>
        <a:p>
          <a:pPr>
            <a:defRPr sz="132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794502782656595E-2"/>
          <c:y val="6.4907377907241368E-2"/>
          <c:w val="0.90375475252279891"/>
          <c:h val="0.62132084656845565"/>
        </c:manualLayout>
      </c:layout>
      <c:lineChart>
        <c:grouping val="standard"/>
        <c:varyColors val="0"/>
        <c:ser>
          <c:idx val="0"/>
          <c:order val="0"/>
          <c:tx>
            <c:strRef>
              <c:f>'MSW Hijra const cnd use'!$C$51</c:f>
              <c:strCache>
                <c:ptCount val="1"/>
                <c:pt idx="0">
                  <c:v>with commercial partners</c:v>
                </c:pt>
              </c:strCache>
            </c:strRef>
          </c:tx>
          <c:spPr>
            <a:ln w="38100" cap="rnd">
              <a:noFill/>
              <a:round/>
            </a:ln>
            <a:effectLst/>
          </c:spPr>
          <c:marker>
            <c:symbol val="circle"/>
            <c:size val="12"/>
            <c:spPr>
              <a:solidFill>
                <a:srgbClr val="00B0F0"/>
              </a:solidFill>
              <a:ln w="9525">
                <a:noFill/>
              </a:ln>
              <a:effectLst/>
            </c:spPr>
          </c:marker>
          <c:dPt>
            <c:idx val="7"/>
            <c:marker>
              <c:symbol val="circle"/>
              <c:size val="12"/>
              <c:spPr>
                <a:pattFill prst="dkUpDiag">
                  <a:fgClr>
                    <a:srgbClr val="00B0F0"/>
                  </a:fgClr>
                  <a:bgClr>
                    <a:sysClr val="window" lastClr="FFFFFF"/>
                  </a:bgClr>
                </a:pattFill>
                <a:ln w="9525">
                  <a:noFill/>
                </a:ln>
                <a:effectLst/>
              </c:spPr>
            </c:marker>
            <c:bubble3D val="0"/>
            <c:extLst>
              <c:ext xmlns:c16="http://schemas.microsoft.com/office/drawing/2014/chart" uri="{C3380CC4-5D6E-409C-BE32-E72D297353CC}">
                <c16:uniqueId val="{00000000-E9C5-4096-A70A-914CA2BBB52B}"/>
              </c:ext>
            </c:extLst>
          </c:dPt>
          <c:cat>
            <c:strRef>
              <c:f>'MSW Hijra const cnd use'!$B$52:$B$59</c:f>
              <c:strCache>
                <c:ptCount val="8"/>
                <c:pt idx="0">
                  <c:v>Chattogram</c:v>
                </c:pt>
                <c:pt idx="1">
                  <c:v>Gazipur</c:v>
                </c:pt>
                <c:pt idx="2">
                  <c:v>Khulna</c:v>
                </c:pt>
                <c:pt idx="3">
                  <c:v>Dhaka</c:v>
                </c:pt>
                <c:pt idx="4">
                  <c:v>Rajshahi</c:v>
                </c:pt>
                <c:pt idx="5">
                  <c:v>Chapainawabganj</c:v>
                </c:pt>
                <c:pt idx="6">
                  <c:v>Sylhet</c:v>
                </c:pt>
                <c:pt idx="7">
                  <c:v>Total</c:v>
                </c:pt>
              </c:strCache>
            </c:strRef>
          </c:cat>
          <c:val>
            <c:numRef>
              <c:f>'MSW Hijra const cnd use'!$C$52:$C$59</c:f>
              <c:numCache>
                <c:formatCode>General</c:formatCode>
                <c:ptCount val="8"/>
                <c:pt idx="0">
                  <c:v>8.1999999999999993</c:v>
                </c:pt>
                <c:pt idx="1">
                  <c:v>10</c:v>
                </c:pt>
                <c:pt idx="2">
                  <c:v>7.9</c:v>
                </c:pt>
                <c:pt idx="3">
                  <c:v>8.1999999999999993</c:v>
                </c:pt>
                <c:pt idx="4">
                  <c:v>39.1</c:v>
                </c:pt>
                <c:pt idx="5">
                  <c:v>22.1</c:v>
                </c:pt>
                <c:pt idx="6">
                  <c:v>13.2</c:v>
                </c:pt>
                <c:pt idx="7">
                  <c:v>15.6</c:v>
                </c:pt>
              </c:numCache>
            </c:numRef>
          </c:val>
          <c:smooth val="0"/>
          <c:extLst>
            <c:ext xmlns:c16="http://schemas.microsoft.com/office/drawing/2014/chart" uri="{C3380CC4-5D6E-409C-BE32-E72D297353CC}">
              <c16:uniqueId val="{00000001-E9C5-4096-A70A-914CA2BBB52B}"/>
            </c:ext>
          </c:extLst>
        </c:ser>
        <c:ser>
          <c:idx val="1"/>
          <c:order val="1"/>
          <c:tx>
            <c:strRef>
              <c:f>'MSW Hijra const cnd use'!$D$51</c:f>
              <c:strCache>
                <c:ptCount val="1"/>
                <c:pt idx="0">
                  <c:v>with casual male partners</c:v>
                </c:pt>
              </c:strCache>
            </c:strRef>
          </c:tx>
          <c:spPr>
            <a:ln w="38100" cap="rnd">
              <a:noFill/>
              <a:round/>
            </a:ln>
            <a:effectLst/>
          </c:spPr>
          <c:marker>
            <c:symbol val="circle"/>
            <c:size val="12"/>
            <c:spPr>
              <a:solidFill>
                <a:srgbClr val="E31837"/>
              </a:solidFill>
              <a:ln w="9525">
                <a:noFill/>
              </a:ln>
              <a:effectLst/>
            </c:spPr>
          </c:marker>
          <c:dPt>
            <c:idx val="7"/>
            <c:marker>
              <c:symbol val="circle"/>
              <c:size val="12"/>
              <c:spPr>
                <a:pattFill prst="dkUpDiag">
                  <a:fgClr>
                    <a:srgbClr val="E31837"/>
                  </a:fgClr>
                  <a:bgClr>
                    <a:sysClr val="window" lastClr="FFFFFF"/>
                  </a:bgClr>
                </a:pattFill>
                <a:ln w="9525">
                  <a:noFill/>
                </a:ln>
                <a:effectLst/>
              </c:spPr>
            </c:marker>
            <c:bubble3D val="0"/>
            <c:extLst>
              <c:ext xmlns:c16="http://schemas.microsoft.com/office/drawing/2014/chart" uri="{C3380CC4-5D6E-409C-BE32-E72D297353CC}">
                <c16:uniqueId val="{00000002-E9C5-4096-A70A-914CA2BBB52B}"/>
              </c:ext>
            </c:extLst>
          </c:dPt>
          <c:cat>
            <c:strRef>
              <c:f>'MSW Hijra const cnd use'!$B$52:$B$59</c:f>
              <c:strCache>
                <c:ptCount val="8"/>
                <c:pt idx="0">
                  <c:v>Chattogram</c:v>
                </c:pt>
                <c:pt idx="1">
                  <c:v>Gazipur</c:v>
                </c:pt>
                <c:pt idx="2">
                  <c:v>Khulna</c:v>
                </c:pt>
                <c:pt idx="3">
                  <c:v>Dhaka</c:v>
                </c:pt>
                <c:pt idx="4">
                  <c:v>Rajshahi</c:v>
                </c:pt>
                <c:pt idx="5">
                  <c:v>Chapainawabganj</c:v>
                </c:pt>
                <c:pt idx="6">
                  <c:v>Sylhet</c:v>
                </c:pt>
                <c:pt idx="7">
                  <c:v>Total</c:v>
                </c:pt>
              </c:strCache>
            </c:strRef>
          </c:cat>
          <c:val>
            <c:numRef>
              <c:f>'MSW Hijra const cnd use'!$D$52:$D$59</c:f>
              <c:numCache>
                <c:formatCode>General</c:formatCode>
                <c:ptCount val="8"/>
                <c:pt idx="0">
                  <c:v>66.7</c:v>
                </c:pt>
                <c:pt idx="1">
                  <c:v>66.7</c:v>
                </c:pt>
                <c:pt idx="2">
                  <c:v>66.7</c:v>
                </c:pt>
                <c:pt idx="3">
                  <c:v>24.1</c:v>
                </c:pt>
                <c:pt idx="4">
                  <c:v>44.1</c:v>
                </c:pt>
                <c:pt idx="5">
                  <c:v>28.1</c:v>
                </c:pt>
                <c:pt idx="6">
                  <c:v>26.2</c:v>
                </c:pt>
                <c:pt idx="7">
                  <c:v>33.1</c:v>
                </c:pt>
              </c:numCache>
            </c:numRef>
          </c:val>
          <c:smooth val="0"/>
          <c:extLst>
            <c:ext xmlns:c16="http://schemas.microsoft.com/office/drawing/2014/chart" uri="{C3380CC4-5D6E-409C-BE32-E72D297353CC}">
              <c16:uniqueId val="{00000003-E9C5-4096-A70A-914CA2BBB52B}"/>
            </c:ext>
          </c:extLst>
        </c:ser>
        <c:dLbls>
          <c:showLegendKey val="0"/>
          <c:showVal val="0"/>
          <c:showCatName val="0"/>
          <c:showSerName val="0"/>
          <c:showPercent val="0"/>
          <c:showBubbleSize val="0"/>
        </c:dLbls>
        <c:marker val="1"/>
        <c:smooth val="0"/>
        <c:axId val="5749856"/>
        <c:axId val="5742784"/>
      </c:lineChart>
      <c:catAx>
        <c:axId val="5749856"/>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42784"/>
        <c:crosses val="autoZero"/>
        <c:auto val="1"/>
        <c:lblAlgn val="ctr"/>
        <c:lblOffset val="100"/>
        <c:noMultiLvlLbl val="0"/>
      </c:catAx>
      <c:valAx>
        <c:axId val="5742784"/>
        <c:scaling>
          <c:orientation val="minMax"/>
          <c:max val="100"/>
        </c:scaling>
        <c:delete val="0"/>
        <c:axPos val="l"/>
        <c:majorGridlines>
          <c:spPr>
            <a:ln w="9525" cap="flat" cmpd="sng" algn="ctr">
              <a:solidFill>
                <a:schemeClr val="tx1">
                  <a:lumMod val="15000"/>
                  <a:lumOff val="85000"/>
                </a:schemeClr>
              </a:solidFill>
              <a:prstDash val="solid"/>
              <a:round/>
            </a:ln>
            <a:effectLst/>
          </c:spPr>
        </c:majorGridlines>
        <c:title>
          <c:tx>
            <c:rich>
              <a:bodyPr rot="0" spcFirstLastPara="1" vertOverflow="ellipsis"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9.2220891841848698E-4"/>
              <c:y val="3.4859369861295779E-2"/>
            </c:manualLayout>
          </c:layout>
          <c:overlay val="0"/>
          <c:spPr>
            <a:noFill/>
            <a:ln>
              <a:noFill/>
            </a:ln>
            <a:effectLst/>
          </c:spPr>
          <c:txPr>
            <a:bodyPr rot="0" spcFirstLastPara="1" vertOverflow="ellipsis"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49856"/>
        <c:crosses val="autoZero"/>
        <c:crossBetween val="between"/>
        <c:majorUnit val="20"/>
      </c:valAx>
      <c:spPr>
        <a:noFill/>
        <a:ln>
          <a:noFill/>
        </a:ln>
        <a:effectLst/>
      </c:spPr>
    </c:plotArea>
    <c:legend>
      <c:legendPos val="b"/>
      <c:layout>
        <c:manualLayout>
          <c:xMode val="edge"/>
          <c:yMode val="edge"/>
          <c:x val="7.4676198701473046E-2"/>
          <c:y val="0.92792945718741671"/>
          <c:w val="0.83746441230652546"/>
          <c:h val="6.8007531667237248E-2"/>
        </c:manualLayout>
      </c:layout>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1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condom use at last sex in the past 6 months</a:t>
            </a:r>
          </a:p>
        </c:rich>
      </c:tx>
      <c:overlay val="0"/>
      <c:spPr>
        <a:noFill/>
        <a:ln>
          <a:noFill/>
        </a:ln>
        <a:effectLst/>
      </c:spPr>
      <c:txPr>
        <a:bodyPr rot="0" spcFirstLastPara="1" vertOverflow="ellipsis" vert="horz" wrap="square" anchor="ctr" anchorCtr="1"/>
        <a:lstStyle/>
        <a:p>
          <a:pP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112821811709441"/>
          <c:y val="7.3965346722963982E-2"/>
          <c:w val="0.89057156223227052"/>
          <c:h val="0.57970206169880933"/>
        </c:manualLayout>
      </c:layout>
      <c:lineChart>
        <c:grouping val="standard"/>
        <c:varyColors val="0"/>
        <c:ser>
          <c:idx val="0"/>
          <c:order val="0"/>
          <c:tx>
            <c:strRef>
              <c:f>'MSM cnd use (2)'!$C$7</c:f>
              <c:strCache>
                <c:ptCount val="1"/>
                <c:pt idx="0">
                  <c:v>with commercial partners</c:v>
                </c:pt>
              </c:strCache>
            </c:strRef>
          </c:tx>
          <c:spPr>
            <a:ln w="38100" cap="rnd">
              <a:noFill/>
              <a:round/>
            </a:ln>
            <a:effectLst/>
          </c:spPr>
          <c:marker>
            <c:symbol val="circle"/>
            <c:size val="12"/>
            <c:spPr>
              <a:solidFill>
                <a:srgbClr val="00B0F0"/>
              </a:solidFill>
              <a:ln w="9525">
                <a:noFill/>
              </a:ln>
              <a:effectLst/>
            </c:spPr>
          </c:marker>
          <c:dPt>
            <c:idx val="7"/>
            <c:marker>
              <c:symbol val="circle"/>
              <c:size val="12"/>
              <c:spPr>
                <a:pattFill prst="dkUpDiag">
                  <a:fgClr>
                    <a:srgbClr val="00B0F0"/>
                  </a:fgClr>
                  <a:bgClr>
                    <a:sysClr val="window" lastClr="FFFFFF"/>
                  </a:bgClr>
                </a:pattFill>
                <a:ln w="9525">
                  <a:noFill/>
                </a:ln>
                <a:effectLst/>
              </c:spPr>
            </c:marker>
            <c:bubble3D val="0"/>
            <c:extLst>
              <c:ext xmlns:c16="http://schemas.microsoft.com/office/drawing/2014/chart" uri="{C3380CC4-5D6E-409C-BE32-E72D297353CC}">
                <c16:uniqueId val="{00000000-D380-4417-A82F-B1EE51F1504A}"/>
              </c:ext>
            </c:extLst>
          </c:dPt>
          <c:cat>
            <c:strRef>
              <c:f>'MSM cnd use (2)'!$B$8:$B$15</c:f>
              <c:strCache>
                <c:ptCount val="8"/>
                <c:pt idx="0">
                  <c:v>Chattogram</c:v>
                </c:pt>
                <c:pt idx="1">
                  <c:v>Narayanganj</c:v>
                </c:pt>
                <c:pt idx="2">
                  <c:v>Cumilla</c:v>
                </c:pt>
                <c:pt idx="3">
                  <c:v>Gazipur</c:v>
                </c:pt>
                <c:pt idx="4">
                  <c:v>Khulna</c:v>
                </c:pt>
                <c:pt idx="5">
                  <c:v>Dhaka</c:v>
                </c:pt>
                <c:pt idx="6">
                  <c:v>Sylhet</c:v>
                </c:pt>
                <c:pt idx="7">
                  <c:v>Total</c:v>
                </c:pt>
              </c:strCache>
            </c:strRef>
          </c:cat>
          <c:val>
            <c:numRef>
              <c:f>'MSM cnd use (2)'!$C$8:$C$15</c:f>
              <c:numCache>
                <c:formatCode>General</c:formatCode>
                <c:ptCount val="8"/>
                <c:pt idx="0">
                  <c:v>63</c:v>
                </c:pt>
                <c:pt idx="1">
                  <c:v>34</c:v>
                </c:pt>
                <c:pt idx="2">
                  <c:v>45</c:v>
                </c:pt>
                <c:pt idx="3">
                  <c:v>57</c:v>
                </c:pt>
                <c:pt idx="4">
                  <c:v>41</c:v>
                </c:pt>
                <c:pt idx="5">
                  <c:v>59</c:v>
                </c:pt>
                <c:pt idx="6">
                  <c:v>98</c:v>
                </c:pt>
                <c:pt idx="7">
                  <c:v>56</c:v>
                </c:pt>
              </c:numCache>
            </c:numRef>
          </c:val>
          <c:smooth val="0"/>
          <c:extLst>
            <c:ext xmlns:c16="http://schemas.microsoft.com/office/drawing/2014/chart" uri="{C3380CC4-5D6E-409C-BE32-E72D297353CC}">
              <c16:uniqueId val="{00000001-D380-4417-A82F-B1EE51F1504A}"/>
            </c:ext>
          </c:extLst>
        </c:ser>
        <c:ser>
          <c:idx val="1"/>
          <c:order val="1"/>
          <c:tx>
            <c:strRef>
              <c:f>'MSM cnd use (2)'!$D$7</c:f>
              <c:strCache>
                <c:ptCount val="1"/>
                <c:pt idx="0">
                  <c:v>with casual male partners</c:v>
                </c:pt>
              </c:strCache>
            </c:strRef>
          </c:tx>
          <c:spPr>
            <a:ln w="38100" cap="rnd">
              <a:noFill/>
              <a:round/>
            </a:ln>
            <a:effectLst/>
          </c:spPr>
          <c:marker>
            <c:symbol val="circle"/>
            <c:size val="12"/>
            <c:spPr>
              <a:solidFill>
                <a:srgbClr val="E31837"/>
              </a:solidFill>
              <a:ln w="9525">
                <a:noFill/>
              </a:ln>
              <a:effectLst/>
            </c:spPr>
          </c:marker>
          <c:dPt>
            <c:idx val="7"/>
            <c:marker>
              <c:symbol val="circle"/>
              <c:size val="12"/>
              <c:spPr>
                <a:pattFill prst="dkUpDiag">
                  <a:fgClr>
                    <a:srgbClr val="E31837"/>
                  </a:fgClr>
                  <a:bgClr>
                    <a:sysClr val="window" lastClr="FFFFFF"/>
                  </a:bgClr>
                </a:pattFill>
                <a:ln w="9525">
                  <a:noFill/>
                </a:ln>
                <a:effectLst/>
              </c:spPr>
            </c:marker>
            <c:bubble3D val="0"/>
            <c:extLst>
              <c:ext xmlns:c16="http://schemas.microsoft.com/office/drawing/2014/chart" uri="{C3380CC4-5D6E-409C-BE32-E72D297353CC}">
                <c16:uniqueId val="{00000002-D380-4417-A82F-B1EE51F1504A}"/>
              </c:ext>
            </c:extLst>
          </c:dPt>
          <c:cat>
            <c:strRef>
              <c:f>'MSM cnd use (2)'!$B$8:$B$15</c:f>
              <c:strCache>
                <c:ptCount val="8"/>
                <c:pt idx="0">
                  <c:v>Chattogram</c:v>
                </c:pt>
                <c:pt idx="1">
                  <c:v>Narayanganj</c:v>
                </c:pt>
                <c:pt idx="2">
                  <c:v>Cumilla</c:v>
                </c:pt>
                <c:pt idx="3">
                  <c:v>Gazipur</c:v>
                </c:pt>
                <c:pt idx="4">
                  <c:v>Khulna</c:v>
                </c:pt>
                <c:pt idx="5">
                  <c:v>Dhaka</c:v>
                </c:pt>
                <c:pt idx="6">
                  <c:v>Sylhet</c:v>
                </c:pt>
                <c:pt idx="7">
                  <c:v>Total</c:v>
                </c:pt>
              </c:strCache>
            </c:strRef>
          </c:cat>
          <c:val>
            <c:numRef>
              <c:f>'MSM cnd use (2)'!$D$8:$D$15</c:f>
              <c:numCache>
                <c:formatCode>General</c:formatCode>
                <c:ptCount val="8"/>
                <c:pt idx="0">
                  <c:v>74.8</c:v>
                </c:pt>
                <c:pt idx="1">
                  <c:v>50.2</c:v>
                </c:pt>
                <c:pt idx="2">
                  <c:v>68.2</c:v>
                </c:pt>
                <c:pt idx="3">
                  <c:v>80.8</c:v>
                </c:pt>
                <c:pt idx="4">
                  <c:v>66.8</c:v>
                </c:pt>
                <c:pt idx="5">
                  <c:v>64.900000000000006</c:v>
                </c:pt>
                <c:pt idx="6">
                  <c:v>94.7</c:v>
                </c:pt>
                <c:pt idx="7">
                  <c:v>70.099999999999994</c:v>
                </c:pt>
              </c:numCache>
            </c:numRef>
          </c:val>
          <c:smooth val="0"/>
          <c:extLst>
            <c:ext xmlns:c16="http://schemas.microsoft.com/office/drawing/2014/chart" uri="{C3380CC4-5D6E-409C-BE32-E72D297353CC}">
              <c16:uniqueId val="{00000003-D380-4417-A82F-B1EE51F1504A}"/>
            </c:ext>
          </c:extLst>
        </c:ser>
        <c:ser>
          <c:idx val="2"/>
          <c:order val="2"/>
          <c:tx>
            <c:strRef>
              <c:f>'MSM cnd use (2)'!$E$7</c:f>
              <c:strCache>
                <c:ptCount val="1"/>
                <c:pt idx="0">
                  <c:v>with main male partners</c:v>
                </c:pt>
              </c:strCache>
            </c:strRef>
          </c:tx>
          <c:spPr>
            <a:ln w="28575" cap="rnd">
              <a:noFill/>
              <a:round/>
            </a:ln>
            <a:effectLst/>
          </c:spPr>
          <c:marker>
            <c:symbol val="circle"/>
            <c:size val="12"/>
            <c:spPr>
              <a:solidFill>
                <a:sysClr val="window" lastClr="FFFFFF">
                  <a:lumMod val="50000"/>
                </a:sysClr>
              </a:solidFill>
              <a:ln w="9525">
                <a:noFill/>
              </a:ln>
              <a:effectLst/>
            </c:spPr>
          </c:marker>
          <c:dPt>
            <c:idx val="7"/>
            <c:marker>
              <c:symbol val="circle"/>
              <c:size val="12"/>
              <c:spPr>
                <a:pattFill prst="dkUpDiag">
                  <a:fgClr>
                    <a:sysClr val="window" lastClr="FFFFFF">
                      <a:lumMod val="50000"/>
                    </a:sysClr>
                  </a:fgClr>
                  <a:bgClr>
                    <a:sysClr val="window" lastClr="FFFFFF"/>
                  </a:bgClr>
                </a:pattFill>
                <a:ln w="9525">
                  <a:noFill/>
                </a:ln>
                <a:effectLst/>
              </c:spPr>
            </c:marker>
            <c:bubble3D val="0"/>
            <c:extLst>
              <c:ext xmlns:c16="http://schemas.microsoft.com/office/drawing/2014/chart" uri="{C3380CC4-5D6E-409C-BE32-E72D297353CC}">
                <c16:uniqueId val="{00000004-D380-4417-A82F-B1EE51F1504A}"/>
              </c:ext>
            </c:extLst>
          </c:dPt>
          <c:cat>
            <c:strRef>
              <c:f>'MSM cnd use (2)'!$B$8:$B$15</c:f>
              <c:strCache>
                <c:ptCount val="8"/>
                <c:pt idx="0">
                  <c:v>Chattogram</c:v>
                </c:pt>
                <c:pt idx="1">
                  <c:v>Narayanganj</c:v>
                </c:pt>
                <c:pt idx="2">
                  <c:v>Cumilla</c:v>
                </c:pt>
                <c:pt idx="3">
                  <c:v>Gazipur</c:v>
                </c:pt>
                <c:pt idx="4">
                  <c:v>Khulna</c:v>
                </c:pt>
                <c:pt idx="5">
                  <c:v>Dhaka</c:v>
                </c:pt>
                <c:pt idx="6">
                  <c:v>Sylhet</c:v>
                </c:pt>
                <c:pt idx="7">
                  <c:v>Total</c:v>
                </c:pt>
              </c:strCache>
            </c:strRef>
          </c:cat>
          <c:val>
            <c:numRef>
              <c:f>'MSM cnd use (2)'!$E$8:$E$15</c:f>
              <c:numCache>
                <c:formatCode>General</c:formatCode>
                <c:ptCount val="8"/>
                <c:pt idx="0">
                  <c:v>47.1</c:v>
                </c:pt>
                <c:pt idx="1">
                  <c:v>29.7</c:v>
                </c:pt>
                <c:pt idx="2">
                  <c:v>68.099999999999994</c:v>
                </c:pt>
                <c:pt idx="3">
                  <c:v>48.8</c:v>
                </c:pt>
                <c:pt idx="4">
                  <c:v>39.5</c:v>
                </c:pt>
                <c:pt idx="5">
                  <c:v>53</c:v>
                </c:pt>
                <c:pt idx="6">
                  <c:v>61</c:v>
                </c:pt>
                <c:pt idx="7">
                  <c:v>51</c:v>
                </c:pt>
              </c:numCache>
            </c:numRef>
          </c:val>
          <c:smooth val="0"/>
          <c:extLst>
            <c:ext xmlns:c16="http://schemas.microsoft.com/office/drawing/2014/chart" uri="{C3380CC4-5D6E-409C-BE32-E72D297353CC}">
              <c16:uniqueId val="{00000005-D380-4417-A82F-B1EE51F1504A}"/>
            </c:ext>
          </c:extLst>
        </c:ser>
        <c:ser>
          <c:idx val="3"/>
          <c:order val="3"/>
          <c:tx>
            <c:strRef>
              <c:f>'MSM cnd use (2)'!$F$7</c:f>
              <c:strCache>
                <c:ptCount val="1"/>
                <c:pt idx="0">
                  <c:v>with female partners</c:v>
                </c:pt>
              </c:strCache>
            </c:strRef>
          </c:tx>
          <c:spPr>
            <a:ln w="28575" cap="rnd">
              <a:noFill/>
              <a:round/>
            </a:ln>
            <a:effectLst/>
          </c:spPr>
          <c:marker>
            <c:symbol val="circle"/>
            <c:size val="12"/>
            <c:spPr>
              <a:solidFill>
                <a:srgbClr val="00A99A"/>
              </a:solidFill>
              <a:ln w="9525">
                <a:noFill/>
              </a:ln>
              <a:effectLst/>
            </c:spPr>
          </c:marker>
          <c:dPt>
            <c:idx val="7"/>
            <c:marker>
              <c:symbol val="circle"/>
              <c:size val="12"/>
              <c:spPr>
                <a:pattFill prst="dkUpDiag">
                  <a:fgClr>
                    <a:srgbClr val="00A99A"/>
                  </a:fgClr>
                  <a:bgClr>
                    <a:sysClr val="window" lastClr="FFFFFF"/>
                  </a:bgClr>
                </a:pattFill>
                <a:ln w="9525">
                  <a:noFill/>
                </a:ln>
                <a:effectLst/>
              </c:spPr>
            </c:marker>
            <c:bubble3D val="0"/>
            <c:extLst>
              <c:ext xmlns:c16="http://schemas.microsoft.com/office/drawing/2014/chart" uri="{C3380CC4-5D6E-409C-BE32-E72D297353CC}">
                <c16:uniqueId val="{00000006-D380-4417-A82F-B1EE51F1504A}"/>
              </c:ext>
            </c:extLst>
          </c:dPt>
          <c:cat>
            <c:strRef>
              <c:f>'MSM cnd use (2)'!$B$8:$B$15</c:f>
              <c:strCache>
                <c:ptCount val="8"/>
                <c:pt idx="0">
                  <c:v>Chattogram</c:v>
                </c:pt>
                <c:pt idx="1">
                  <c:v>Narayanganj</c:v>
                </c:pt>
                <c:pt idx="2">
                  <c:v>Cumilla</c:v>
                </c:pt>
                <c:pt idx="3">
                  <c:v>Gazipur</c:v>
                </c:pt>
                <c:pt idx="4">
                  <c:v>Khulna</c:v>
                </c:pt>
                <c:pt idx="5">
                  <c:v>Dhaka</c:v>
                </c:pt>
                <c:pt idx="6">
                  <c:v>Sylhet</c:v>
                </c:pt>
                <c:pt idx="7">
                  <c:v>Total</c:v>
                </c:pt>
              </c:strCache>
            </c:strRef>
          </c:cat>
          <c:val>
            <c:numRef>
              <c:f>'MSM cnd use (2)'!$F$8:$F$15</c:f>
              <c:numCache>
                <c:formatCode>General</c:formatCode>
                <c:ptCount val="8"/>
              </c:numCache>
            </c:numRef>
          </c:val>
          <c:smooth val="0"/>
          <c:extLst>
            <c:ext xmlns:c16="http://schemas.microsoft.com/office/drawing/2014/chart" uri="{C3380CC4-5D6E-409C-BE32-E72D297353CC}">
              <c16:uniqueId val="{00000007-D380-4417-A82F-B1EE51F1504A}"/>
            </c:ext>
          </c:extLst>
        </c:ser>
        <c:dLbls>
          <c:showLegendKey val="0"/>
          <c:showVal val="0"/>
          <c:showCatName val="0"/>
          <c:showSerName val="0"/>
          <c:showPercent val="0"/>
          <c:showBubbleSize val="0"/>
        </c:dLbls>
        <c:marker val="1"/>
        <c:smooth val="0"/>
        <c:axId val="5749856"/>
        <c:axId val="5742784"/>
      </c:lineChart>
      <c:catAx>
        <c:axId val="5749856"/>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42784"/>
        <c:crosses val="autoZero"/>
        <c:auto val="1"/>
        <c:lblAlgn val="ctr"/>
        <c:lblOffset val="100"/>
        <c:noMultiLvlLbl val="0"/>
      </c:catAx>
      <c:valAx>
        <c:axId val="5742784"/>
        <c:scaling>
          <c:orientation val="minMax"/>
          <c:max val="100"/>
        </c:scaling>
        <c:delete val="0"/>
        <c:axPos val="l"/>
        <c:majorGridlines>
          <c:spPr>
            <a:ln w="9525" cap="flat" cmpd="sng" algn="ctr">
              <a:solidFill>
                <a:schemeClr val="tx1">
                  <a:lumMod val="15000"/>
                  <a:lumOff val="85000"/>
                </a:schemeClr>
              </a:solidFill>
              <a:prstDash val="solid"/>
              <a:round/>
            </a:ln>
            <a:effectLst/>
          </c:spPr>
        </c:majorGridlines>
        <c:title>
          <c:tx>
            <c:rich>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9.2220891841848698E-4"/>
              <c:y val="3.4859369861295779E-2"/>
            </c:manualLayout>
          </c:layout>
          <c:overlay val="0"/>
          <c:spPr>
            <a:noFill/>
            <a:ln>
              <a:noFill/>
            </a:ln>
            <a:effectLst/>
          </c:spPr>
          <c:txPr>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49856"/>
        <c:crosses val="autoZero"/>
        <c:crossBetween val="between"/>
        <c:majorUnit val="20"/>
      </c:valAx>
      <c:spPr>
        <a:noFill/>
        <a:ln>
          <a:noFill/>
        </a:ln>
        <a:effectLst/>
      </c:spPr>
    </c:plotArea>
    <c:legend>
      <c:legendPos val="b"/>
      <c:layout>
        <c:manualLayout>
          <c:xMode val="edge"/>
          <c:yMode val="edge"/>
          <c:x val="5.929581002918987E-2"/>
          <c:y val="0.88867831087712923"/>
          <c:w val="0.79352044467143057"/>
          <c:h val="0.10725871364276782"/>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consistent condom use in the past 6 months</a:t>
            </a:r>
          </a:p>
        </c:rich>
      </c:tx>
      <c:overlay val="0"/>
      <c:spPr>
        <a:noFill/>
        <a:ln>
          <a:noFill/>
        </a:ln>
        <a:effectLst/>
      </c:spPr>
      <c:txPr>
        <a:bodyPr rot="0" spcFirstLastPara="1" vertOverflow="ellipsis" vert="horz" wrap="square" anchor="ctr" anchorCtr="1"/>
        <a:lstStyle/>
        <a:p>
          <a:pP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8931019735339673E-2"/>
          <c:y val="7.3965346722963982E-2"/>
          <c:w val="0.89276876061402521"/>
          <c:h val="0.57970206169880933"/>
        </c:manualLayout>
      </c:layout>
      <c:lineChart>
        <c:grouping val="standard"/>
        <c:varyColors val="0"/>
        <c:ser>
          <c:idx val="0"/>
          <c:order val="0"/>
          <c:tx>
            <c:strRef>
              <c:f>'MSM cnd use (2)'!$C$19</c:f>
              <c:strCache>
                <c:ptCount val="1"/>
                <c:pt idx="0">
                  <c:v>with commercial partners</c:v>
                </c:pt>
              </c:strCache>
            </c:strRef>
          </c:tx>
          <c:spPr>
            <a:ln w="38100" cap="rnd">
              <a:noFill/>
              <a:round/>
            </a:ln>
            <a:effectLst/>
          </c:spPr>
          <c:marker>
            <c:symbol val="circle"/>
            <c:size val="12"/>
            <c:spPr>
              <a:solidFill>
                <a:srgbClr val="00B0F0"/>
              </a:solidFill>
              <a:ln w="9525">
                <a:noFill/>
              </a:ln>
              <a:effectLst/>
            </c:spPr>
          </c:marker>
          <c:dPt>
            <c:idx val="7"/>
            <c:marker>
              <c:symbol val="circle"/>
              <c:size val="12"/>
              <c:spPr>
                <a:pattFill prst="dkUpDiag">
                  <a:fgClr>
                    <a:srgbClr val="00B0F0"/>
                  </a:fgClr>
                  <a:bgClr>
                    <a:sysClr val="window" lastClr="FFFFFF"/>
                  </a:bgClr>
                </a:pattFill>
                <a:ln w="9525">
                  <a:noFill/>
                </a:ln>
                <a:effectLst/>
              </c:spPr>
            </c:marker>
            <c:bubble3D val="0"/>
            <c:extLst>
              <c:ext xmlns:c16="http://schemas.microsoft.com/office/drawing/2014/chart" uri="{C3380CC4-5D6E-409C-BE32-E72D297353CC}">
                <c16:uniqueId val="{00000000-8A9A-48CC-A37B-6D93EFA7065C}"/>
              </c:ext>
            </c:extLst>
          </c:dPt>
          <c:cat>
            <c:strRef>
              <c:f>'MSM cnd use (2)'!$B$20:$B$27</c:f>
              <c:strCache>
                <c:ptCount val="8"/>
                <c:pt idx="0">
                  <c:v>Chattogram</c:v>
                </c:pt>
                <c:pt idx="1">
                  <c:v>Narayanganj</c:v>
                </c:pt>
                <c:pt idx="2">
                  <c:v>Cumilla</c:v>
                </c:pt>
                <c:pt idx="3">
                  <c:v>Gazipur</c:v>
                </c:pt>
                <c:pt idx="4">
                  <c:v>Khulna</c:v>
                </c:pt>
                <c:pt idx="5">
                  <c:v>Dhaka</c:v>
                </c:pt>
                <c:pt idx="6">
                  <c:v>Sylhet</c:v>
                </c:pt>
                <c:pt idx="7">
                  <c:v>Total</c:v>
                </c:pt>
              </c:strCache>
            </c:strRef>
          </c:cat>
          <c:val>
            <c:numRef>
              <c:f>'MSM cnd use (2)'!$C$20:$C$27</c:f>
              <c:numCache>
                <c:formatCode>General</c:formatCode>
                <c:ptCount val="8"/>
                <c:pt idx="0">
                  <c:v>12</c:v>
                </c:pt>
                <c:pt idx="1">
                  <c:v>6</c:v>
                </c:pt>
                <c:pt idx="2">
                  <c:v>26</c:v>
                </c:pt>
                <c:pt idx="3">
                  <c:v>10</c:v>
                </c:pt>
                <c:pt idx="4">
                  <c:v>3</c:v>
                </c:pt>
                <c:pt idx="5">
                  <c:v>25</c:v>
                </c:pt>
                <c:pt idx="6">
                  <c:v>17</c:v>
                </c:pt>
                <c:pt idx="7">
                  <c:v>14</c:v>
                </c:pt>
              </c:numCache>
            </c:numRef>
          </c:val>
          <c:smooth val="0"/>
          <c:extLst>
            <c:ext xmlns:c16="http://schemas.microsoft.com/office/drawing/2014/chart" uri="{C3380CC4-5D6E-409C-BE32-E72D297353CC}">
              <c16:uniqueId val="{00000001-8A9A-48CC-A37B-6D93EFA7065C}"/>
            </c:ext>
          </c:extLst>
        </c:ser>
        <c:ser>
          <c:idx val="1"/>
          <c:order val="1"/>
          <c:tx>
            <c:strRef>
              <c:f>'MSM cnd use (2)'!$D$19</c:f>
              <c:strCache>
                <c:ptCount val="1"/>
                <c:pt idx="0">
                  <c:v>with casual male partners</c:v>
                </c:pt>
              </c:strCache>
            </c:strRef>
          </c:tx>
          <c:spPr>
            <a:ln w="38100" cap="rnd">
              <a:noFill/>
              <a:round/>
            </a:ln>
            <a:effectLst/>
          </c:spPr>
          <c:marker>
            <c:symbol val="circle"/>
            <c:size val="12"/>
            <c:spPr>
              <a:solidFill>
                <a:srgbClr val="E31837"/>
              </a:solidFill>
              <a:ln w="9525">
                <a:noFill/>
              </a:ln>
              <a:effectLst/>
            </c:spPr>
          </c:marker>
          <c:dPt>
            <c:idx val="7"/>
            <c:marker>
              <c:symbol val="circle"/>
              <c:size val="12"/>
              <c:spPr>
                <a:pattFill prst="dkUpDiag">
                  <a:fgClr>
                    <a:srgbClr val="E31837"/>
                  </a:fgClr>
                  <a:bgClr>
                    <a:sysClr val="window" lastClr="FFFFFF"/>
                  </a:bgClr>
                </a:pattFill>
                <a:ln w="9525">
                  <a:noFill/>
                </a:ln>
                <a:effectLst/>
              </c:spPr>
            </c:marker>
            <c:bubble3D val="0"/>
            <c:extLst>
              <c:ext xmlns:c16="http://schemas.microsoft.com/office/drawing/2014/chart" uri="{C3380CC4-5D6E-409C-BE32-E72D297353CC}">
                <c16:uniqueId val="{00000002-8A9A-48CC-A37B-6D93EFA7065C}"/>
              </c:ext>
            </c:extLst>
          </c:dPt>
          <c:cat>
            <c:strRef>
              <c:f>'MSM cnd use (2)'!$B$20:$B$27</c:f>
              <c:strCache>
                <c:ptCount val="8"/>
                <c:pt idx="0">
                  <c:v>Chattogram</c:v>
                </c:pt>
                <c:pt idx="1">
                  <c:v>Narayanganj</c:v>
                </c:pt>
                <c:pt idx="2">
                  <c:v>Cumilla</c:v>
                </c:pt>
                <c:pt idx="3">
                  <c:v>Gazipur</c:v>
                </c:pt>
                <c:pt idx="4">
                  <c:v>Khulna</c:v>
                </c:pt>
                <c:pt idx="5">
                  <c:v>Dhaka</c:v>
                </c:pt>
                <c:pt idx="6">
                  <c:v>Sylhet</c:v>
                </c:pt>
                <c:pt idx="7">
                  <c:v>Total</c:v>
                </c:pt>
              </c:strCache>
            </c:strRef>
          </c:cat>
          <c:val>
            <c:numRef>
              <c:f>'MSM cnd use (2)'!$D$20:$D$27</c:f>
              <c:numCache>
                <c:formatCode>General</c:formatCode>
                <c:ptCount val="8"/>
                <c:pt idx="0">
                  <c:v>22</c:v>
                </c:pt>
                <c:pt idx="1">
                  <c:v>13</c:v>
                </c:pt>
                <c:pt idx="2">
                  <c:v>44</c:v>
                </c:pt>
                <c:pt idx="3">
                  <c:v>16</c:v>
                </c:pt>
                <c:pt idx="4">
                  <c:v>6</c:v>
                </c:pt>
                <c:pt idx="5">
                  <c:v>36</c:v>
                </c:pt>
                <c:pt idx="6">
                  <c:v>9</c:v>
                </c:pt>
                <c:pt idx="7">
                  <c:v>23</c:v>
                </c:pt>
              </c:numCache>
            </c:numRef>
          </c:val>
          <c:smooth val="0"/>
          <c:extLst>
            <c:ext xmlns:c16="http://schemas.microsoft.com/office/drawing/2014/chart" uri="{C3380CC4-5D6E-409C-BE32-E72D297353CC}">
              <c16:uniqueId val="{00000003-8A9A-48CC-A37B-6D93EFA7065C}"/>
            </c:ext>
          </c:extLst>
        </c:ser>
        <c:ser>
          <c:idx val="2"/>
          <c:order val="2"/>
          <c:tx>
            <c:strRef>
              <c:f>'MSM cnd use (2)'!$E$19</c:f>
              <c:strCache>
                <c:ptCount val="1"/>
                <c:pt idx="0">
                  <c:v>with main male partners</c:v>
                </c:pt>
              </c:strCache>
            </c:strRef>
          </c:tx>
          <c:spPr>
            <a:ln w="25400" cap="rnd">
              <a:noFill/>
              <a:round/>
            </a:ln>
            <a:effectLst/>
          </c:spPr>
          <c:marker>
            <c:symbol val="circle"/>
            <c:size val="12"/>
            <c:spPr>
              <a:solidFill>
                <a:sysClr val="window" lastClr="FFFFFF">
                  <a:lumMod val="50000"/>
                </a:sysClr>
              </a:solidFill>
              <a:ln w="9525">
                <a:noFill/>
              </a:ln>
              <a:effectLst/>
            </c:spPr>
          </c:marker>
          <c:dPt>
            <c:idx val="7"/>
            <c:marker>
              <c:symbol val="circle"/>
              <c:size val="12"/>
              <c:spPr>
                <a:pattFill prst="dkUpDiag">
                  <a:fgClr>
                    <a:sysClr val="window" lastClr="FFFFFF">
                      <a:lumMod val="50000"/>
                    </a:sysClr>
                  </a:fgClr>
                  <a:bgClr>
                    <a:sysClr val="window" lastClr="FFFFFF"/>
                  </a:bgClr>
                </a:pattFill>
                <a:ln w="9525">
                  <a:noFill/>
                </a:ln>
                <a:effectLst/>
              </c:spPr>
            </c:marker>
            <c:bubble3D val="0"/>
            <c:extLst>
              <c:ext xmlns:c16="http://schemas.microsoft.com/office/drawing/2014/chart" uri="{C3380CC4-5D6E-409C-BE32-E72D297353CC}">
                <c16:uniqueId val="{00000004-8A9A-48CC-A37B-6D93EFA7065C}"/>
              </c:ext>
            </c:extLst>
          </c:dPt>
          <c:cat>
            <c:strRef>
              <c:f>'MSM cnd use (2)'!$B$20:$B$27</c:f>
              <c:strCache>
                <c:ptCount val="8"/>
                <c:pt idx="0">
                  <c:v>Chattogram</c:v>
                </c:pt>
                <c:pt idx="1">
                  <c:v>Narayanganj</c:v>
                </c:pt>
                <c:pt idx="2">
                  <c:v>Cumilla</c:v>
                </c:pt>
                <c:pt idx="3">
                  <c:v>Gazipur</c:v>
                </c:pt>
                <c:pt idx="4">
                  <c:v>Khulna</c:v>
                </c:pt>
                <c:pt idx="5">
                  <c:v>Dhaka</c:v>
                </c:pt>
                <c:pt idx="6">
                  <c:v>Sylhet</c:v>
                </c:pt>
                <c:pt idx="7">
                  <c:v>Total</c:v>
                </c:pt>
              </c:strCache>
            </c:strRef>
          </c:cat>
          <c:val>
            <c:numRef>
              <c:f>'MSM cnd use (2)'!$E$20:$E$27</c:f>
              <c:numCache>
                <c:formatCode>General</c:formatCode>
                <c:ptCount val="8"/>
                <c:pt idx="0">
                  <c:v>39</c:v>
                </c:pt>
                <c:pt idx="1">
                  <c:v>29</c:v>
                </c:pt>
                <c:pt idx="2">
                  <c:v>35</c:v>
                </c:pt>
                <c:pt idx="3">
                  <c:v>15</c:v>
                </c:pt>
                <c:pt idx="4">
                  <c:v>0</c:v>
                </c:pt>
                <c:pt idx="5">
                  <c:v>35</c:v>
                </c:pt>
                <c:pt idx="6">
                  <c:v>7</c:v>
                </c:pt>
                <c:pt idx="7">
                  <c:v>28</c:v>
                </c:pt>
              </c:numCache>
            </c:numRef>
          </c:val>
          <c:smooth val="0"/>
          <c:extLst>
            <c:ext xmlns:c16="http://schemas.microsoft.com/office/drawing/2014/chart" uri="{C3380CC4-5D6E-409C-BE32-E72D297353CC}">
              <c16:uniqueId val="{00000005-8A9A-48CC-A37B-6D93EFA7065C}"/>
            </c:ext>
          </c:extLst>
        </c:ser>
        <c:dLbls>
          <c:showLegendKey val="0"/>
          <c:showVal val="0"/>
          <c:showCatName val="0"/>
          <c:showSerName val="0"/>
          <c:showPercent val="0"/>
          <c:showBubbleSize val="0"/>
        </c:dLbls>
        <c:marker val="1"/>
        <c:smooth val="0"/>
        <c:axId val="5749856"/>
        <c:axId val="5742784"/>
      </c:lineChart>
      <c:catAx>
        <c:axId val="5749856"/>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42784"/>
        <c:crosses val="autoZero"/>
        <c:auto val="1"/>
        <c:lblAlgn val="ctr"/>
        <c:lblOffset val="100"/>
        <c:noMultiLvlLbl val="0"/>
      </c:catAx>
      <c:valAx>
        <c:axId val="5742784"/>
        <c:scaling>
          <c:orientation val="minMax"/>
          <c:max val="100"/>
        </c:scaling>
        <c:delete val="0"/>
        <c:axPos val="l"/>
        <c:majorGridlines>
          <c:spPr>
            <a:ln w="9525" cap="flat" cmpd="sng" algn="ctr">
              <a:solidFill>
                <a:schemeClr val="tx1">
                  <a:lumMod val="15000"/>
                  <a:lumOff val="85000"/>
                </a:schemeClr>
              </a:solidFill>
              <a:prstDash val="solid"/>
              <a:round/>
            </a:ln>
            <a:effectLst/>
          </c:spPr>
        </c:majorGridlines>
        <c:title>
          <c:tx>
            <c:rich>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9.2220891841848698E-4"/>
              <c:y val="3.4859369861295779E-2"/>
            </c:manualLayout>
          </c:layout>
          <c:overlay val="0"/>
          <c:spPr>
            <a:noFill/>
            <a:ln>
              <a:noFill/>
            </a:ln>
            <a:effectLst/>
          </c:spPr>
          <c:txPr>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49856"/>
        <c:crosses val="autoZero"/>
        <c:crossBetween val="between"/>
        <c:majorUnit val="20"/>
      </c:valAx>
      <c:spPr>
        <a:noFill/>
        <a:ln>
          <a:noFill/>
        </a:ln>
        <a:effectLst/>
      </c:spPr>
    </c:plotArea>
    <c:legend>
      <c:legendPos val="b"/>
      <c:layout>
        <c:manualLayout>
          <c:xMode val="edge"/>
          <c:yMode val="edge"/>
          <c:x val="0.15377534044464375"/>
          <c:y val="0.88565892578645067"/>
          <c:w val="0.76492831943043083"/>
          <c:h val="0.1100923865495074"/>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condom use at last sex (%) </a:t>
            </a:r>
          </a:p>
        </c:rich>
      </c:tx>
      <c:overlay val="0"/>
      <c:spPr>
        <a:noFill/>
        <a:ln>
          <a:noFill/>
        </a:ln>
        <a:effectLst/>
      </c:spPr>
      <c:txPr>
        <a:bodyPr rot="0" spcFirstLastPara="1" vertOverflow="ellipsis" vert="horz" wrap="square" anchor="ctr" anchorCtr="1"/>
        <a:lstStyle/>
        <a:p>
          <a:pP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771981326235863"/>
          <c:y val="9.9472807697437021E-2"/>
          <c:w val="0.88397996708700632"/>
          <c:h val="0.47569208921232031"/>
        </c:manualLayout>
      </c:layout>
      <c:lineChart>
        <c:grouping val="standard"/>
        <c:varyColors val="0"/>
        <c:ser>
          <c:idx val="0"/>
          <c:order val="0"/>
          <c:tx>
            <c:strRef>
              <c:f>'FSW cnd use'!$C$7</c:f>
              <c:strCache>
                <c:ptCount val="1"/>
                <c:pt idx="0">
                  <c:v>with clients in the last 12 months</c:v>
                </c:pt>
              </c:strCache>
            </c:strRef>
          </c:tx>
          <c:spPr>
            <a:ln w="38100" cap="rnd">
              <a:noFill/>
              <a:round/>
            </a:ln>
            <a:effectLst/>
          </c:spPr>
          <c:marker>
            <c:symbol val="circle"/>
            <c:size val="12"/>
            <c:spPr>
              <a:solidFill>
                <a:srgbClr val="00B0F0"/>
              </a:solidFill>
              <a:ln w="9525">
                <a:noFill/>
              </a:ln>
              <a:effectLst/>
            </c:spPr>
          </c:marker>
          <c:dPt>
            <c:idx val="7"/>
            <c:marker>
              <c:symbol val="circle"/>
              <c:size val="12"/>
              <c:spPr>
                <a:solidFill>
                  <a:srgbClr val="00B0F0"/>
                </a:solidFill>
                <a:ln w="9525">
                  <a:noFill/>
                </a:ln>
                <a:effectLst/>
              </c:spPr>
            </c:marker>
            <c:bubble3D val="0"/>
            <c:extLst>
              <c:ext xmlns:c16="http://schemas.microsoft.com/office/drawing/2014/chart" uri="{C3380CC4-5D6E-409C-BE32-E72D297353CC}">
                <c16:uniqueId val="{00000000-8952-4D7A-B01E-C6E1B71B6D18}"/>
              </c:ext>
            </c:extLst>
          </c:dPt>
          <c:cat>
            <c:strRef>
              <c:f>'FSW cnd use'!$B$8:$B$16</c:f>
              <c:strCache>
                <c:ptCount val="9"/>
                <c:pt idx="0">
                  <c:v>Chattogram</c:v>
                </c:pt>
                <c:pt idx="1">
                  <c:v>Narayanganj</c:v>
                </c:pt>
                <c:pt idx="2">
                  <c:v>Cumilla</c:v>
                </c:pt>
                <c:pt idx="3">
                  <c:v>Gazipur</c:v>
                </c:pt>
                <c:pt idx="4">
                  <c:v>Cox’s Bazar</c:v>
                </c:pt>
                <c:pt idx="5">
                  <c:v>Khulna</c:v>
                </c:pt>
                <c:pt idx="6">
                  <c:v>Dhaka</c:v>
                </c:pt>
                <c:pt idx="7">
                  <c:v>Barishal*</c:v>
                </c:pt>
                <c:pt idx="8">
                  <c:v>Mymensingh*</c:v>
                </c:pt>
              </c:strCache>
            </c:strRef>
          </c:cat>
          <c:val>
            <c:numRef>
              <c:f>'FSW cnd use'!$C$8:$C$16</c:f>
              <c:numCache>
                <c:formatCode>General</c:formatCode>
                <c:ptCount val="9"/>
                <c:pt idx="0">
                  <c:v>82.2</c:v>
                </c:pt>
                <c:pt idx="1">
                  <c:v>94.7</c:v>
                </c:pt>
                <c:pt idx="2">
                  <c:v>82.1</c:v>
                </c:pt>
                <c:pt idx="3">
                  <c:v>74.599999999999994</c:v>
                </c:pt>
                <c:pt idx="4">
                  <c:v>80.5</c:v>
                </c:pt>
                <c:pt idx="5">
                  <c:v>99.7</c:v>
                </c:pt>
                <c:pt idx="6">
                  <c:v>86.7</c:v>
                </c:pt>
                <c:pt idx="7">
                  <c:v>28.5</c:v>
                </c:pt>
                <c:pt idx="8">
                  <c:v>26.7</c:v>
                </c:pt>
              </c:numCache>
            </c:numRef>
          </c:val>
          <c:smooth val="0"/>
          <c:extLst>
            <c:ext xmlns:c16="http://schemas.microsoft.com/office/drawing/2014/chart" uri="{C3380CC4-5D6E-409C-BE32-E72D297353CC}">
              <c16:uniqueId val="{00000001-8952-4D7A-B01E-C6E1B71B6D18}"/>
            </c:ext>
          </c:extLst>
        </c:ser>
        <c:ser>
          <c:idx val="1"/>
          <c:order val="1"/>
          <c:tx>
            <c:strRef>
              <c:f>'FSW cnd use'!$D$7</c:f>
              <c:strCache>
                <c:ptCount val="1"/>
                <c:pt idx="0">
                  <c:v>with casual male partners in the last 6 months</c:v>
                </c:pt>
              </c:strCache>
            </c:strRef>
          </c:tx>
          <c:spPr>
            <a:ln w="38100" cap="rnd">
              <a:noFill/>
              <a:round/>
            </a:ln>
            <a:effectLst/>
          </c:spPr>
          <c:marker>
            <c:symbol val="circle"/>
            <c:size val="12"/>
            <c:spPr>
              <a:solidFill>
                <a:sysClr val="window" lastClr="FFFFFF">
                  <a:lumMod val="50000"/>
                </a:sysClr>
              </a:solidFill>
              <a:ln w="9525">
                <a:noFill/>
              </a:ln>
              <a:effectLst/>
            </c:spPr>
          </c:marker>
          <c:dPt>
            <c:idx val="7"/>
            <c:marker>
              <c:symbol val="circle"/>
              <c:size val="12"/>
              <c:spPr>
                <a:solidFill>
                  <a:sysClr val="window" lastClr="FFFFFF">
                    <a:lumMod val="50000"/>
                  </a:sysClr>
                </a:solidFill>
                <a:ln w="9525">
                  <a:noFill/>
                </a:ln>
                <a:effectLst/>
              </c:spPr>
            </c:marker>
            <c:bubble3D val="0"/>
            <c:extLst>
              <c:ext xmlns:c16="http://schemas.microsoft.com/office/drawing/2014/chart" uri="{C3380CC4-5D6E-409C-BE32-E72D297353CC}">
                <c16:uniqueId val="{00000002-8952-4D7A-B01E-C6E1B71B6D18}"/>
              </c:ext>
            </c:extLst>
          </c:dPt>
          <c:cat>
            <c:strRef>
              <c:f>'FSW cnd use'!$B$8:$B$16</c:f>
              <c:strCache>
                <c:ptCount val="9"/>
                <c:pt idx="0">
                  <c:v>Chattogram</c:v>
                </c:pt>
                <c:pt idx="1">
                  <c:v>Narayanganj</c:v>
                </c:pt>
                <c:pt idx="2">
                  <c:v>Cumilla</c:v>
                </c:pt>
                <c:pt idx="3">
                  <c:v>Gazipur</c:v>
                </c:pt>
                <c:pt idx="4">
                  <c:v>Cox’s Bazar</c:v>
                </c:pt>
                <c:pt idx="5">
                  <c:v>Khulna</c:v>
                </c:pt>
                <c:pt idx="6">
                  <c:v>Dhaka</c:v>
                </c:pt>
                <c:pt idx="7">
                  <c:v>Barishal*</c:v>
                </c:pt>
                <c:pt idx="8">
                  <c:v>Mymensingh*</c:v>
                </c:pt>
              </c:strCache>
            </c:strRef>
          </c:cat>
          <c:val>
            <c:numRef>
              <c:f>'FSW cnd use'!$D$8:$D$16</c:f>
              <c:numCache>
                <c:formatCode>General</c:formatCode>
                <c:ptCount val="9"/>
                <c:pt idx="0">
                  <c:v>49</c:v>
                </c:pt>
                <c:pt idx="1">
                  <c:v>98</c:v>
                </c:pt>
                <c:pt idx="2">
                  <c:v>60</c:v>
                </c:pt>
                <c:pt idx="3">
                  <c:v>35</c:v>
                </c:pt>
                <c:pt idx="4">
                  <c:v>65</c:v>
                </c:pt>
                <c:pt idx="5">
                  <c:v>99</c:v>
                </c:pt>
                <c:pt idx="6">
                  <c:v>74</c:v>
                </c:pt>
                <c:pt idx="7">
                  <c:v>18</c:v>
                </c:pt>
                <c:pt idx="8">
                  <c:v>11</c:v>
                </c:pt>
              </c:numCache>
            </c:numRef>
          </c:val>
          <c:smooth val="0"/>
          <c:extLst>
            <c:ext xmlns:c16="http://schemas.microsoft.com/office/drawing/2014/chart" uri="{C3380CC4-5D6E-409C-BE32-E72D297353CC}">
              <c16:uniqueId val="{00000003-8952-4D7A-B01E-C6E1B71B6D18}"/>
            </c:ext>
          </c:extLst>
        </c:ser>
        <c:ser>
          <c:idx val="2"/>
          <c:order val="2"/>
          <c:tx>
            <c:strRef>
              <c:f>'FSW cnd use'!$E$7</c:f>
              <c:strCache>
                <c:ptCount val="1"/>
                <c:pt idx="0">
                  <c:v>with main (regular) male partners in the last 12 months</c:v>
                </c:pt>
              </c:strCache>
            </c:strRef>
          </c:tx>
          <c:spPr>
            <a:ln w="28575" cap="rnd">
              <a:noFill/>
              <a:round/>
            </a:ln>
            <a:effectLst/>
          </c:spPr>
          <c:marker>
            <c:symbol val="circle"/>
            <c:size val="12"/>
            <c:spPr>
              <a:solidFill>
                <a:srgbClr val="F26B73"/>
              </a:solidFill>
              <a:ln w="9525">
                <a:noFill/>
              </a:ln>
              <a:effectLst/>
            </c:spPr>
          </c:marker>
          <c:dPt>
            <c:idx val="7"/>
            <c:marker>
              <c:symbol val="circle"/>
              <c:size val="12"/>
              <c:spPr>
                <a:solidFill>
                  <a:srgbClr val="F26B73"/>
                </a:solidFill>
                <a:ln w="9525">
                  <a:noFill/>
                </a:ln>
                <a:effectLst/>
              </c:spPr>
            </c:marker>
            <c:bubble3D val="0"/>
            <c:extLst>
              <c:ext xmlns:c16="http://schemas.microsoft.com/office/drawing/2014/chart" uri="{C3380CC4-5D6E-409C-BE32-E72D297353CC}">
                <c16:uniqueId val="{00000004-8952-4D7A-B01E-C6E1B71B6D18}"/>
              </c:ext>
            </c:extLst>
          </c:dPt>
          <c:cat>
            <c:strRef>
              <c:f>'FSW cnd use'!$B$8:$B$16</c:f>
              <c:strCache>
                <c:ptCount val="9"/>
                <c:pt idx="0">
                  <c:v>Chattogram</c:v>
                </c:pt>
                <c:pt idx="1">
                  <c:v>Narayanganj</c:v>
                </c:pt>
                <c:pt idx="2">
                  <c:v>Cumilla</c:v>
                </c:pt>
                <c:pt idx="3">
                  <c:v>Gazipur</c:v>
                </c:pt>
                <c:pt idx="4">
                  <c:v>Cox’s Bazar</c:v>
                </c:pt>
                <c:pt idx="5">
                  <c:v>Khulna</c:v>
                </c:pt>
                <c:pt idx="6">
                  <c:v>Dhaka</c:v>
                </c:pt>
                <c:pt idx="7">
                  <c:v>Barishal*</c:v>
                </c:pt>
                <c:pt idx="8">
                  <c:v>Mymensingh*</c:v>
                </c:pt>
              </c:strCache>
            </c:strRef>
          </c:cat>
          <c:val>
            <c:numRef>
              <c:f>'FSW cnd use'!$E$8:$E$16</c:f>
              <c:numCache>
                <c:formatCode>General</c:formatCode>
                <c:ptCount val="9"/>
                <c:pt idx="0">
                  <c:v>41</c:v>
                </c:pt>
                <c:pt idx="1">
                  <c:v>69</c:v>
                </c:pt>
                <c:pt idx="2">
                  <c:v>52</c:v>
                </c:pt>
                <c:pt idx="3">
                  <c:v>38</c:v>
                </c:pt>
                <c:pt idx="4">
                  <c:v>61</c:v>
                </c:pt>
                <c:pt idx="5">
                  <c:v>85</c:v>
                </c:pt>
                <c:pt idx="6">
                  <c:v>50</c:v>
                </c:pt>
                <c:pt idx="7">
                  <c:v>8.9</c:v>
                </c:pt>
                <c:pt idx="8">
                  <c:v>10.3</c:v>
                </c:pt>
              </c:numCache>
            </c:numRef>
          </c:val>
          <c:smooth val="0"/>
          <c:extLst>
            <c:ext xmlns:c16="http://schemas.microsoft.com/office/drawing/2014/chart" uri="{C3380CC4-5D6E-409C-BE32-E72D297353CC}">
              <c16:uniqueId val="{00000005-8952-4D7A-B01E-C6E1B71B6D18}"/>
            </c:ext>
          </c:extLst>
        </c:ser>
        <c:dLbls>
          <c:showLegendKey val="0"/>
          <c:showVal val="0"/>
          <c:showCatName val="0"/>
          <c:showSerName val="0"/>
          <c:showPercent val="0"/>
          <c:showBubbleSize val="0"/>
        </c:dLbls>
        <c:marker val="1"/>
        <c:smooth val="0"/>
        <c:axId val="5749856"/>
        <c:axId val="5742784"/>
      </c:lineChart>
      <c:catAx>
        <c:axId val="5749856"/>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42784"/>
        <c:crosses val="autoZero"/>
        <c:auto val="1"/>
        <c:lblAlgn val="ctr"/>
        <c:lblOffset val="100"/>
        <c:noMultiLvlLbl val="0"/>
      </c:catAx>
      <c:valAx>
        <c:axId val="5742784"/>
        <c:scaling>
          <c:orientation val="minMax"/>
          <c:max val="100"/>
        </c:scaling>
        <c:delete val="0"/>
        <c:axPos val="l"/>
        <c:majorGridlines>
          <c:spPr>
            <a:ln w="9525" cap="flat" cmpd="sng" algn="ctr">
              <a:solidFill>
                <a:schemeClr val="tx1">
                  <a:lumMod val="15000"/>
                  <a:lumOff val="85000"/>
                </a:schemeClr>
              </a:solidFill>
              <a:prstDash val="solid"/>
              <a:round/>
            </a:ln>
            <a:effectLst/>
          </c:spPr>
        </c:majorGridlines>
        <c:title>
          <c:tx>
            <c:rich>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9.2213128935061191E-4"/>
              <c:y val="7.7754855712825421E-2"/>
            </c:manualLayout>
          </c:layout>
          <c:overlay val="0"/>
          <c:spPr>
            <a:noFill/>
            <a:ln>
              <a:noFill/>
            </a:ln>
            <a:effectLst/>
          </c:spPr>
          <c:txPr>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49856"/>
        <c:crosses val="autoZero"/>
        <c:crossBetween val="between"/>
        <c:majorUnit val="20"/>
      </c:valAx>
      <c:spPr>
        <a:noFill/>
        <a:ln>
          <a:noFill/>
        </a:ln>
        <a:effectLst/>
      </c:spPr>
    </c:plotArea>
    <c:legend>
      <c:legendPos val="b"/>
      <c:layout>
        <c:manualLayout>
          <c:xMode val="edge"/>
          <c:yMode val="edge"/>
          <c:x val="0.13180335662709633"/>
          <c:y val="0.81207938406205316"/>
          <c:w val="0.76056246894510948"/>
          <c:h val="0.18385761223924074"/>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consistent condom use (%) </a:t>
            </a:r>
          </a:p>
        </c:rich>
      </c:tx>
      <c:overlay val="0"/>
      <c:spPr>
        <a:noFill/>
        <a:ln>
          <a:noFill/>
        </a:ln>
        <a:effectLst/>
      </c:spPr>
      <c:txPr>
        <a:bodyPr rot="0" spcFirstLastPara="1" vertOverflow="ellipsis" vert="horz" wrap="square" anchor="ctr" anchorCtr="1"/>
        <a:lstStyle/>
        <a:p>
          <a:pP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6733821353584923E-2"/>
          <c:y val="0.10553722773265493"/>
          <c:w val="0.89496595899578002"/>
          <c:h val="0.46962781864924941"/>
        </c:manualLayout>
      </c:layout>
      <c:lineChart>
        <c:grouping val="standard"/>
        <c:varyColors val="0"/>
        <c:ser>
          <c:idx val="0"/>
          <c:order val="0"/>
          <c:tx>
            <c:strRef>
              <c:f>'FSW cnd use'!$C$20</c:f>
              <c:strCache>
                <c:ptCount val="1"/>
                <c:pt idx="0">
                  <c:v>with clients in the last 4 weeks</c:v>
                </c:pt>
              </c:strCache>
            </c:strRef>
          </c:tx>
          <c:spPr>
            <a:ln w="38100" cap="rnd">
              <a:noFill/>
              <a:round/>
            </a:ln>
            <a:effectLst/>
          </c:spPr>
          <c:marker>
            <c:symbol val="circle"/>
            <c:size val="12"/>
            <c:spPr>
              <a:solidFill>
                <a:srgbClr val="00B0F0"/>
              </a:solidFill>
              <a:ln w="9525">
                <a:noFill/>
              </a:ln>
              <a:effectLst/>
            </c:spPr>
          </c:marker>
          <c:dPt>
            <c:idx val="7"/>
            <c:marker>
              <c:symbol val="circle"/>
              <c:size val="12"/>
              <c:spPr>
                <a:solidFill>
                  <a:srgbClr val="00B0F0"/>
                </a:solidFill>
                <a:ln w="9525">
                  <a:noFill/>
                </a:ln>
                <a:effectLst/>
              </c:spPr>
            </c:marker>
            <c:bubble3D val="0"/>
            <c:extLst>
              <c:ext xmlns:c16="http://schemas.microsoft.com/office/drawing/2014/chart" uri="{C3380CC4-5D6E-409C-BE32-E72D297353CC}">
                <c16:uniqueId val="{00000000-1CF9-44B3-8428-DFAD25D55EB4}"/>
              </c:ext>
            </c:extLst>
          </c:dPt>
          <c:cat>
            <c:strRef>
              <c:f>'FSW cnd use'!$B$21:$B$29</c:f>
              <c:strCache>
                <c:ptCount val="9"/>
                <c:pt idx="0">
                  <c:v>Chattogram</c:v>
                </c:pt>
                <c:pt idx="1">
                  <c:v>Narayanganj</c:v>
                </c:pt>
                <c:pt idx="2">
                  <c:v>Cumilla</c:v>
                </c:pt>
                <c:pt idx="3">
                  <c:v>Gazipur</c:v>
                </c:pt>
                <c:pt idx="4">
                  <c:v>Cox’s Bazar</c:v>
                </c:pt>
                <c:pt idx="5">
                  <c:v>Khulna</c:v>
                </c:pt>
                <c:pt idx="6">
                  <c:v>Dhaka</c:v>
                </c:pt>
                <c:pt idx="7">
                  <c:v>Barishal*</c:v>
                </c:pt>
                <c:pt idx="8">
                  <c:v>Mymensingh*</c:v>
                </c:pt>
              </c:strCache>
            </c:strRef>
          </c:cat>
          <c:val>
            <c:numRef>
              <c:f>'FSW cnd use'!$C$21:$C$29</c:f>
              <c:numCache>
                <c:formatCode>General</c:formatCode>
                <c:ptCount val="9"/>
                <c:pt idx="0">
                  <c:v>14</c:v>
                </c:pt>
                <c:pt idx="1">
                  <c:v>57.7</c:v>
                </c:pt>
                <c:pt idx="2">
                  <c:v>27.4</c:v>
                </c:pt>
                <c:pt idx="3">
                  <c:v>11.5</c:v>
                </c:pt>
                <c:pt idx="4">
                  <c:v>18.600000000000001</c:v>
                </c:pt>
                <c:pt idx="5">
                  <c:v>83</c:v>
                </c:pt>
                <c:pt idx="6">
                  <c:v>43.8</c:v>
                </c:pt>
                <c:pt idx="7">
                  <c:v>0</c:v>
                </c:pt>
                <c:pt idx="8">
                  <c:v>1.3</c:v>
                </c:pt>
              </c:numCache>
            </c:numRef>
          </c:val>
          <c:smooth val="0"/>
          <c:extLst>
            <c:ext xmlns:c16="http://schemas.microsoft.com/office/drawing/2014/chart" uri="{C3380CC4-5D6E-409C-BE32-E72D297353CC}">
              <c16:uniqueId val="{00000001-1CF9-44B3-8428-DFAD25D55EB4}"/>
            </c:ext>
          </c:extLst>
        </c:ser>
        <c:ser>
          <c:idx val="1"/>
          <c:order val="1"/>
          <c:tx>
            <c:strRef>
              <c:f>'FSW cnd use'!$D$20</c:f>
              <c:strCache>
                <c:ptCount val="1"/>
                <c:pt idx="0">
                  <c:v>with casual male partners in the last 6 months</c:v>
                </c:pt>
              </c:strCache>
            </c:strRef>
          </c:tx>
          <c:spPr>
            <a:ln w="38100" cap="rnd">
              <a:noFill/>
              <a:round/>
            </a:ln>
            <a:effectLst/>
          </c:spPr>
          <c:marker>
            <c:symbol val="circle"/>
            <c:size val="12"/>
            <c:spPr>
              <a:solidFill>
                <a:sysClr val="window" lastClr="FFFFFF">
                  <a:lumMod val="50000"/>
                </a:sysClr>
              </a:solidFill>
              <a:ln w="9525">
                <a:noFill/>
              </a:ln>
              <a:effectLst/>
            </c:spPr>
          </c:marker>
          <c:dPt>
            <c:idx val="7"/>
            <c:marker>
              <c:symbol val="circle"/>
              <c:size val="12"/>
              <c:spPr>
                <a:solidFill>
                  <a:sysClr val="window" lastClr="FFFFFF">
                    <a:lumMod val="50000"/>
                  </a:sysClr>
                </a:solidFill>
                <a:ln w="9525">
                  <a:noFill/>
                </a:ln>
                <a:effectLst/>
              </c:spPr>
            </c:marker>
            <c:bubble3D val="0"/>
            <c:extLst>
              <c:ext xmlns:c16="http://schemas.microsoft.com/office/drawing/2014/chart" uri="{C3380CC4-5D6E-409C-BE32-E72D297353CC}">
                <c16:uniqueId val="{00000002-1CF9-44B3-8428-DFAD25D55EB4}"/>
              </c:ext>
            </c:extLst>
          </c:dPt>
          <c:cat>
            <c:strRef>
              <c:f>'FSW cnd use'!$B$21:$B$29</c:f>
              <c:strCache>
                <c:ptCount val="9"/>
                <c:pt idx="0">
                  <c:v>Chattogram</c:v>
                </c:pt>
                <c:pt idx="1">
                  <c:v>Narayanganj</c:v>
                </c:pt>
                <c:pt idx="2">
                  <c:v>Cumilla</c:v>
                </c:pt>
                <c:pt idx="3">
                  <c:v>Gazipur</c:v>
                </c:pt>
                <c:pt idx="4">
                  <c:v>Cox’s Bazar</c:v>
                </c:pt>
                <c:pt idx="5">
                  <c:v>Khulna</c:v>
                </c:pt>
                <c:pt idx="6">
                  <c:v>Dhaka</c:v>
                </c:pt>
                <c:pt idx="7">
                  <c:v>Barishal*</c:v>
                </c:pt>
                <c:pt idx="8">
                  <c:v>Mymensingh*</c:v>
                </c:pt>
              </c:strCache>
            </c:strRef>
          </c:cat>
          <c:val>
            <c:numRef>
              <c:f>'FSW cnd use'!$D$21:$D$29</c:f>
              <c:numCache>
                <c:formatCode>General</c:formatCode>
                <c:ptCount val="9"/>
                <c:pt idx="0">
                  <c:v>65</c:v>
                </c:pt>
                <c:pt idx="1">
                  <c:v>80</c:v>
                </c:pt>
                <c:pt idx="2">
                  <c:v>66</c:v>
                </c:pt>
                <c:pt idx="3">
                  <c:v>79</c:v>
                </c:pt>
                <c:pt idx="4">
                  <c:v>65</c:v>
                </c:pt>
                <c:pt idx="5">
                  <c:v>97</c:v>
                </c:pt>
                <c:pt idx="6">
                  <c:v>67</c:v>
                </c:pt>
                <c:pt idx="7">
                  <c:v>8.8000000000000007</c:v>
                </c:pt>
                <c:pt idx="8">
                  <c:v>0.7</c:v>
                </c:pt>
              </c:numCache>
            </c:numRef>
          </c:val>
          <c:smooth val="0"/>
          <c:extLst>
            <c:ext xmlns:c16="http://schemas.microsoft.com/office/drawing/2014/chart" uri="{C3380CC4-5D6E-409C-BE32-E72D297353CC}">
              <c16:uniqueId val="{00000003-1CF9-44B3-8428-DFAD25D55EB4}"/>
            </c:ext>
          </c:extLst>
        </c:ser>
        <c:ser>
          <c:idx val="2"/>
          <c:order val="2"/>
          <c:tx>
            <c:strRef>
              <c:f>'FSW cnd use'!$E$20</c:f>
              <c:strCache>
                <c:ptCount val="1"/>
                <c:pt idx="0">
                  <c:v>with main (regular) male partners in the last 6 months</c:v>
                </c:pt>
              </c:strCache>
            </c:strRef>
          </c:tx>
          <c:spPr>
            <a:ln w="25400" cap="rnd">
              <a:noFill/>
              <a:round/>
            </a:ln>
            <a:effectLst/>
          </c:spPr>
          <c:marker>
            <c:symbol val="circle"/>
            <c:size val="12"/>
            <c:spPr>
              <a:solidFill>
                <a:srgbClr val="F26B73"/>
              </a:solidFill>
              <a:ln w="9525">
                <a:noFill/>
              </a:ln>
              <a:effectLst/>
            </c:spPr>
          </c:marker>
          <c:dPt>
            <c:idx val="7"/>
            <c:marker>
              <c:symbol val="circle"/>
              <c:size val="12"/>
              <c:spPr>
                <a:solidFill>
                  <a:srgbClr val="F26B73"/>
                </a:solidFill>
                <a:ln w="9525">
                  <a:noFill/>
                </a:ln>
                <a:effectLst/>
              </c:spPr>
            </c:marker>
            <c:bubble3D val="0"/>
            <c:extLst>
              <c:ext xmlns:c16="http://schemas.microsoft.com/office/drawing/2014/chart" uri="{C3380CC4-5D6E-409C-BE32-E72D297353CC}">
                <c16:uniqueId val="{00000004-1CF9-44B3-8428-DFAD25D55EB4}"/>
              </c:ext>
            </c:extLst>
          </c:dPt>
          <c:cat>
            <c:strRef>
              <c:f>'FSW cnd use'!$B$21:$B$29</c:f>
              <c:strCache>
                <c:ptCount val="9"/>
                <c:pt idx="0">
                  <c:v>Chattogram</c:v>
                </c:pt>
                <c:pt idx="1">
                  <c:v>Narayanganj</c:v>
                </c:pt>
                <c:pt idx="2">
                  <c:v>Cumilla</c:v>
                </c:pt>
                <c:pt idx="3">
                  <c:v>Gazipur</c:v>
                </c:pt>
                <c:pt idx="4">
                  <c:v>Cox’s Bazar</c:v>
                </c:pt>
                <c:pt idx="5">
                  <c:v>Khulna</c:v>
                </c:pt>
                <c:pt idx="6">
                  <c:v>Dhaka</c:v>
                </c:pt>
                <c:pt idx="7">
                  <c:v>Barishal*</c:v>
                </c:pt>
                <c:pt idx="8">
                  <c:v>Mymensingh*</c:v>
                </c:pt>
              </c:strCache>
            </c:strRef>
          </c:cat>
          <c:val>
            <c:numRef>
              <c:f>'FSW cnd use'!$E$21:$E$29</c:f>
              <c:numCache>
                <c:formatCode>General</c:formatCode>
                <c:ptCount val="9"/>
                <c:pt idx="0">
                  <c:v>64.5</c:v>
                </c:pt>
                <c:pt idx="1">
                  <c:v>63.6</c:v>
                </c:pt>
                <c:pt idx="2">
                  <c:v>61.4</c:v>
                </c:pt>
                <c:pt idx="3">
                  <c:v>9.8000000000000007</c:v>
                </c:pt>
                <c:pt idx="4">
                  <c:v>45.5</c:v>
                </c:pt>
                <c:pt idx="5">
                  <c:v>67.400000000000006</c:v>
                </c:pt>
                <c:pt idx="6">
                  <c:v>20.8</c:v>
                </c:pt>
                <c:pt idx="7">
                  <c:v>0.3</c:v>
                </c:pt>
                <c:pt idx="8">
                  <c:v>1.7</c:v>
                </c:pt>
              </c:numCache>
            </c:numRef>
          </c:val>
          <c:smooth val="0"/>
          <c:extLst>
            <c:ext xmlns:c16="http://schemas.microsoft.com/office/drawing/2014/chart" uri="{C3380CC4-5D6E-409C-BE32-E72D297353CC}">
              <c16:uniqueId val="{00000005-1CF9-44B3-8428-DFAD25D55EB4}"/>
            </c:ext>
          </c:extLst>
        </c:ser>
        <c:dLbls>
          <c:showLegendKey val="0"/>
          <c:showVal val="0"/>
          <c:showCatName val="0"/>
          <c:showSerName val="0"/>
          <c:showPercent val="0"/>
          <c:showBubbleSize val="0"/>
        </c:dLbls>
        <c:marker val="1"/>
        <c:smooth val="0"/>
        <c:axId val="5749856"/>
        <c:axId val="5742784"/>
      </c:lineChart>
      <c:catAx>
        <c:axId val="5749856"/>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42784"/>
        <c:crosses val="autoZero"/>
        <c:auto val="1"/>
        <c:lblAlgn val="ctr"/>
        <c:lblOffset val="100"/>
        <c:noMultiLvlLbl val="0"/>
      </c:catAx>
      <c:valAx>
        <c:axId val="5742784"/>
        <c:scaling>
          <c:orientation val="minMax"/>
          <c:max val="100"/>
        </c:scaling>
        <c:delete val="0"/>
        <c:axPos val="l"/>
        <c:majorGridlines>
          <c:spPr>
            <a:ln w="9525" cap="flat" cmpd="sng" algn="ctr">
              <a:solidFill>
                <a:schemeClr val="tx1">
                  <a:lumMod val="15000"/>
                  <a:lumOff val="85000"/>
                </a:schemeClr>
              </a:solidFill>
              <a:prstDash val="solid"/>
              <a:round/>
            </a:ln>
            <a:effectLst/>
          </c:spPr>
        </c:majorGridlines>
        <c:title>
          <c:tx>
            <c:rich>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0"/>
              <c:y val="8.0849165377506624E-2"/>
            </c:manualLayout>
          </c:layout>
          <c:overlay val="0"/>
          <c:spPr>
            <a:noFill/>
            <a:ln>
              <a:noFill/>
            </a:ln>
            <a:effectLst/>
          </c:spPr>
          <c:txPr>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49856"/>
        <c:crosses val="autoZero"/>
        <c:crossBetween val="between"/>
        <c:majorUnit val="20"/>
      </c:valAx>
      <c:spPr>
        <a:noFill/>
        <a:ln>
          <a:noFill/>
        </a:ln>
        <a:effectLst/>
      </c:spPr>
    </c:plotArea>
    <c:legend>
      <c:legendPos val="b"/>
      <c:layout>
        <c:manualLayout>
          <c:xMode val="edge"/>
          <c:yMode val="edge"/>
          <c:x val="0.17135292749868167"/>
          <c:y val="0.80796095139888835"/>
          <c:w val="0.76492831943043083"/>
          <c:h val="0.19203904860111162"/>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959032381434672E-2"/>
          <c:y val="6.4907377907241368E-2"/>
          <c:w val="0.91474082139492763"/>
          <c:h val="0.51025757345027889"/>
        </c:manualLayout>
      </c:layout>
      <c:lineChart>
        <c:grouping val="standard"/>
        <c:varyColors val="0"/>
        <c:ser>
          <c:idx val="0"/>
          <c:order val="0"/>
          <c:tx>
            <c:strRef>
              <c:f>'PWID cnd use'!$C$7</c:f>
              <c:strCache>
                <c:ptCount val="1"/>
                <c:pt idx="0">
                  <c:v>with a female commercial partner</c:v>
                </c:pt>
              </c:strCache>
            </c:strRef>
          </c:tx>
          <c:spPr>
            <a:ln w="38100" cap="rnd">
              <a:noFill/>
              <a:round/>
            </a:ln>
            <a:effectLst/>
          </c:spPr>
          <c:marker>
            <c:symbol val="circle"/>
            <c:size val="12"/>
            <c:spPr>
              <a:solidFill>
                <a:srgbClr val="63CDF6"/>
              </a:solidFill>
              <a:ln w="9525">
                <a:noFill/>
              </a:ln>
              <a:effectLst/>
            </c:spPr>
          </c:marker>
          <c:dPt>
            <c:idx val="7"/>
            <c:marker>
              <c:symbol val="circle"/>
              <c:size val="12"/>
              <c:spPr>
                <a:solidFill>
                  <a:srgbClr val="63CDF6"/>
                </a:solidFill>
                <a:ln w="9525">
                  <a:noFill/>
                </a:ln>
                <a:effectLst/>
              </c:spPr>
            </c:marker>
            <c:bubble3D val="0"/>
            <c:extLst>
              <c:ext xmlns:c16="http://schemas.microsoft.com/office/drawing/2014/chart" uri="{C3380CC4-5D6E-409C-BE32-E72D297353CC}">
                <c16:uniqueId val="{00000000-9DBF-47C6-9A44-5BA5F2E0F1F5}"/>
              </c:ext>
            </c:extLst>
          </c:dPt>
          <c:cat>
            <c:strRef>
              <c:f>'PWID cnd use'!$B$8:$B$17</c:f>
              <c:strCache>
                <c:ptCount val="8"/>
                <c:pt idx="0">
                  <c:v>Narayanganj</c:v>
                </c:pt>
                <c:pt idx="1">
                  <c:v>Cumilla</c:v>
                </c:pt>
                <c:pt idx="2">
                  <c:v>Gazipur</c:v>
                </c:pt>
                <c:pt idx="3">
                  <c:v>Dhaka</c:v>
                </c:pt>
                <c:pt idx="4">
                  <c:v>Rajshahi</c:v>
                </c:pt>
                <c:pt idx="5">
                  <c:v>Chapainawabganj</c:v>
                </c:pt>
                <c:pt idx="6">
                  <c:v>Barishal *</c:v>
                </c:pt>
                <c:pt idx="7">
                  <c:v>Mymensingh *</c:v>
                </c:pt>
              </c:strCache>
            </c:strRef>
          </c:cat>
          <c:val>
            <c:numRef>
              <c:f>'PWID cnd use'!$C$8:$C$17</c:f>
              <c:numCache>
                <c:formatCode>General</c:formatCode>
                <c:ptCount val="8"/>
                <c:pt idx="0">
                  <c:v>35</c:v>
                </c:pt>
                <c:pt idx="1">
                  <c:v>30</c:v>
                </c:pt>
                <c:pt idx="2">
                  <c:v>25</c:v>
                </c:pt>
                <c:pt idx="3">
                  <c:v>25</c:v>
                </c:pt>
                <c:pt idx="4">
                  <c:v>15</c:v>
                </c:pt>
                <c:pt idx="5">
                  <c:v>5</c:v>
                </c:pt>
                <c:pt idx="6">
                  <c:v>35</c:v>
                </c:pt>
                <c:pt idx="7">
                  <c:v>33</c:v>
                </c:pt>
              </c:numCache>
            </c:numRef>
          </c:val>
          <c:smooth val="0"/>
          <c:extLst>
            <c:ext xmlns:c16="http://schemas.microsoft.com/office/drawing/2014/chart" uri="{C3380CC4-5D6E-409C-BE32-E72D297353CC}">
              <c16:uniqueId val="{00000001-9DBF-47C6-9A44-5BA5F2E0F1F5}"/>
            </c:ext>
          </c:extLst>
        </c:ser>
        <c:ser>
          <c:idx val="1"/>
          <c:order val="1"/>
          <c:tx>
            <c:strRef>
              <c:f>'PWID cnd use'!$D$7</c:f>
              <c:strCache>
                <c:ptCount val="1"/>
                <c:pt idx="0">
                  <c:v>with a male commercial partner</c:v>
                </c:pt>
              </c:strCache>
            </c:strRef>
          </c:tx>
          <c:spPr>
            <a:ln w="38100" cap="rnd">
              <a:noFill/>
              <a:round/>
            </a:ln>
            <a:effectLst/>
          </c:spPr>
          <c:marker>
            <c:symbol val="circle"/>
            <c:size val="12"/>
            <c:spPr>
              <a:solidFill>
                <a:srgbClr val="E31837"/>
              </a:solidFill>
              <a:ln w="9525">
                <a:noFill/>
              </a:ln>
              <a:effectLst/>
            </c:spPr>
          </c:marker>
          <c:dPt>
            <c:idx val="7"/>
            <c:marker>
              <c:symbol val="circle"/>
              <c:size val="12"/>
              <c:spPr>
                <a:solidFill>
                  <a:srgbClr val="E31837"/>
                </a:solidFill>
                <a:ln w="9525">
                  <a:noFill/>
                </a:ln>
                <a:effectLst/>
              </c:spPr>
            </c:marker>
            <c:bubble3D val="0"/>
            <c:extLst>
              <c:ext xmlns:c16="http://schemas.microsoft.com/office/drawing/2014/chart" uri="{C3380CC4-5D6E-409C-BE32-E72D297353CC}">
                <c16:uniqueId val="{00000002-9DBF-47C6-9A44-5BA5F2E0F1F5}"/>
              </c:ext>
            </c:extLst>
          </c:dPt>
          <c:cat>
            <c:strRef>
              <c:f>'PWID cnd use'!$B$8:$B$17</c:f>
              <c:strCache>
                <c:ptCount val="8"/>
                <c:pt idx="0">
                  <c:v>Narayanganj</c:v>
                </c:pt>
                <c:pt idx="1">
                  <c:v>Cumilla</c:v>
                </c:pt>
                <c:pt idx="2">
                  <c:v>Gazipur</c:v>
                </c:pt>
                <c:pt idx="3">
                  <c:v>Dhaka</c:v>
                </c:pt>
                <c:pt idx="4">
                  <c:v>Rajshahi</c:v>
                </c:pt>
                <c:pt idx="5">
                  <c:v>Chapainawabganj</c:v>
                </c:pt>
                <c:pt idx="6">
                  <c:v>Barishal *</c:v>
                </c:pt>
                <c:pt idx="7">
                  <c:v>Mymensingh *</c:v>
                </c:pt>
              </c:strCache>
            </c:strRef>
          </c:cat>
          <c:val>
            <c:numRef>
              <c:f>'PWID cnd use'!$D$8:$D$17</c:f>
              <c:numCache>
                <c:formatCode>General</c:formatCode>
                <c:ptCount val="8"/>
                <c:pt idx="0">
                  <c:v>24</c:v>
                </c:pt>
                <c:pt idx="1">
                  <c:v>21</c:v>
                </c:pt>
                <c:pt idx="2">
                  <c:v>13</c:v>
                </c:pt>
                <c:pt idx="3">
                  <c:v>14</c:v>
                </c:pt>
                <c:pt idx="4">
                  <c:v>12</c:v>
                </c:pt>
                <c:pt idx="5">
                  <c:v>4</c:v>
                </c:pt>
                <c:pt idx="6">
                  <c:v>21</c:v>
                </c:pt>
                <c:pt idx="7">
                  <c:v>20</c:v>
                </c:pt>
              </c:numCache>
            </c:numRef>
          </c:val>
          <c:smooth val="0"/>
          <c:extLst>
            <c:ext xmlns:c16="http://schemas.microsoft.com/office/drawing/2014/chart" uri="{C3380CC4-5D6E-409C-BE32-E72D297353CC}">
              <c16:uniqueId val="{00000003-9DBF-47C6-9A44-5BA5F2E0F1F5}"/>
            </c:ext>
          </c:extLst>
        </c:ser>
        <c:ser>
          <c:idx val="2"/>
          <c:order val="2"/>
          <c:tx>
            <c:strRef>
              <c:f>'PWID cnd use'!$E$7</c:f>
              <c:strCache>
                <c:ptCount val="1"/>
                <c:pt idx="0">
                  <c:v>with a regular partner</c:v>
                </c:pt>
              </c:strCache>
            </c:strRef>
          </c:tx>
          <c:spPr>
            <a:ln w="28575" cap="rnd">
              <a:noFill/>
              <a:round/>
            </a:ln>
            <a:effectLst/>
          </c:spPr>
          <c:marker>
            <c:symbol val="circle"/>
            <c:size val="12"/>
            <c:spPr>
              <a:solidFill>
                <a:srgbClr val="CDC884"/>
              </a:solidFill>
              <a:ln w="9525">
                <a:noFill/>
              </a:ln>
              <a:effectLst/>
            </c:spPr>
          </c:marker>
          <c:dPt>
            <c:idx val="7"/>
            <c:marker>
              <c:symbol val="circle"/>
              <c:size val="12"/>
              <c:spPr>
                <a:solidFill>
                  <a:srgbClr val="CDC884"/>
                </a:solidFill>
                <a:ln w="9525">
                  <a:noFill/>
                </a:ln>
                <a:effectLst/>
              </c:spPr>
            </c:marker>
            <c:bubble3D val="0"/>
            <c:extLst>
              <c:ext xmlns:c16="http://schemas.microsoft.com/office/drawing/2014/chart" uri="{C3380CC4-5D6E-409C-BE32-E72D297353CC}">
                <c16:uniqueId val="{00000004-9DBF-47C6-9A44-5BA5F2E0F1F5}"/>
              </c:ext>
            </c:extLst>
          </c:dPt>
          <c:cat>
            <c:strRef>
              <c:f>'PWID cnd use'!$B$8:$B$17</c:f>
              <c:strCache>
                <c:ptCount val="8"/>
                <c:pt idx="0">
                  <c:v>Narayanganj</c:v>
                </c:pt>
                <c:pt idx="1">
                  <c:v>Cumilla</c:v>
                </c:pt>
                <c:pt idx="2">
                  <c:v>Gazipur</c:v>
                </c:pt>
                <c:pt idx="3">
                  <c:v>Dhaka</c:v>
                </c:pt>
                <c:pt idx="4">
                  <c:v>Rajshahi</c:v>
                </c:pt>
                <c:pt idx="5">
                  <c:v>Chapainawabganj</c:v>
                </c:pt>
                <c:pt idx="6">
                  <c:v>Barishal *</c:v>
                </c:pt>
                <c:pt idx="7">
                  <c:v>Mymensingh *</c:v>
                </c:pt>
              </c:strCache>
            </c:strRef>
          </c:cat>
          <c:val>
            <c:numRef>
              <c:f>'PWID cnd use'!$E$8:$E$17</c:f>
              <c:numCache>
                <c:formatCode>General</c:formatCode>
                <c:ptCount val="8"/>
                <c:pt idx="0">
                  <c:v>41.5</c:v>
                </c:pt>
                <c:pt idx="1">
                  <c:v>55.3</c:v>
                </c:pt>
                <c:pt idx="2">
                  <c:v>30.3</c:v>
                </c:pt>
                <c:pt idx="3">
                  <c:v>61.4</c:v>
                </c:pt>
                <c:pt idx="4">
                  <c:v>48.7</c:v>
                </c:pt>
                <c:pt idx="5">
                  <c:v>44.4</c:v>
                </c:pt>
                <c:pt idx="6">
                  <c:v>26.3</c:v>
                </c:pt>
                <c:pt idx="7">
                  <c:v>28.7</c:v>
                </c:pt>
              </c:numCache>
            </c:numRef>
          </c:val>
          <c:smooth val="0"/>
          <c:extLst>
            <c:ext xmlns:c16="http://schemas.microsoft.com/office/drawing/2014/chart" uri="{C3380CC4-5D6E-409C-BE32-E72D297353CC}">
              <c16:uniqueId val="{00000005-9DBF-47C6-9A44-5BA5F2E0F1F5}"/>
            </c:ext>
          </c:extLst>
        </c:ser>
        <c:ser>
          <c:idx val="3"/>
          <c:order val="3"/>
          <c:tx>
            <c:strRef>
              <c:f>'PWID cnd use'!$F$7</c:f>
              <c:strCache>
                <c:ptCount val="1"/>
                <c:pt idx="0">
                  <c:v>with a casual partner</c:v>
                </c:pt>
              </c:strCache>
            </c:strRef>
          </c:tx>
          <c:spPr>
            <a:ln w="25400" cap="rnd">
              <a:noFill/>
              <a:round/>
            </a:ln>
            <a:effectLst/>
          </c:spPr>
          <c:marker>
            <c:symbol val="circle"/>
            <c:size val="12"/>
            <c:spPr>
              <a:solidFill>
                <a:srgbClr val="00A99A"/>
              </a:solidFill>
              <a:ln w="9525">
                <a:noFill/>
              </a:ln>
              <a:effectLst/>
            </c:spPr>
          </c:marker>
          <c:cat>
            <c:strRef>
              <c:f>'PWID cnd use'!$B$8:$B$17</c:f>
              <c:strCache>
                <c:ptCount val="8"/>
                <c:pt idx="0">
                  <c:v>Narayanganj</c:v>
                </c:pt>
                <c:pt idx="1">
                  <c:v>Cumilla</c:v>
                </c:pt>
                <c:pt idx="2">
                  <c:v>Gazipur</c:v>
                </c:pt>
                <c:pt idx="3">
                  <c:v>Dhaka</c:v>
                </c:pt>
                <c:pt idx="4">
                  <c:v>Rajshahi</c:v>
                </c:pt>
                <c:pt idx="5">
                  <c:v>Chapainawabganj</c:v>
                </c:pt>
                <c:pt idx="6">
                  <c:v>Barishal *</c:v>
                </c:pt>
                <c:pt idx="7">
                  <c:v>Mymensingh *</c:v>
                </c:pt>
              </c:strCache>
            </c:strRef>
          </c:cat>
          <c:val>
            <c:numRef>
              <c:f>'PWID cnd use'!$F$8:$F$17</c:f>
              <c:numCache>
                <c:formatCode>General</c:formatCode>
                <c:ptCount val="8"/>
                <c:pt idx="0">
                  <c:v>68.400000000000006</c:v>
                </c:pt>
                <c:pt idx="1">
                  <c:v>63.8</c:v>
                </c:pt>
                <c:pt idx="2">
                  <c:v>18.2</c:v>
                </c:pt>
                <c:pt idx="3">
                  <c:v>69.2</c:v>
                </c:pt>
                <c:pt idx="4">
                  <c:v>83.3</c:v>
                </c:pt>
                <c:pt idx="5">
                  <c:v>100</c:v>
                </c:pt>
                <c:pt idx="6">
                  <c:v>42</c:v>
                </c:pt>
                <c:pt idx="7">
                  <c:v>60.7</c:v>
                </c:pt>
              </c:numCache>
            </c:numRef>
          </c:val>
          <c:smooth val="0"/>
          <c:extLst>
            <c:ext xmlns:c16="http://schemas.microsoft.com/office/drawing/2014/chart" uri="{C3380CC4-5D6E-409C-BE32-E72D297353CC}">
              <c16:uniqueId val="{00000006-9DBF-47C6-9A44-5BA5F2E0F1F5}"/>
            </c:ext>
          </c:extLst>
        </c:ser>
        <c:dLbls>
          <c:showLegendKey val="0"/>
          <c:showVal val="0"/>
          <c:showCatName val="0"/>
          <c:showSerName val="0"/>
          <c:showPercent val="0"/>
          <c:showBubbleSize val="0"/>
        </c:dLbls>
        <c:marker val="1"/>
        <c:smooth val="0"/>
        <c:axId val="5749856"/>
        <c:axId val="5742784"/>
      </c:lineChart>
      <c:catAx>
        <c:axId val="5749856"/>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42784"/>
        <c:crosses val="autoZero"/>
        <c:auto val="1"/>
        <c:lblAlgn val="ctr"/>
        <c:lblOffset val="100"/>
        <c:noMultiLvlLbl val="0"/>
      </c:catAx>
      <c:valAx>
        <c:axId val="5742784"/>
        <c:scaling>
          <c:orientation val="minMax"/>
          <c:max val="100"/>
        </c:scaling>
        <c:delete val="0"/>
        <c:axPos val="l"/>
        <c:majorGridlines>
          <c:spPr>
            <a:ln w="9525" cap="flat" cmpd="sng" algn="ctr">
              <a:solidFill>
                <a:schemeClr val="tx1">
                  <a:lumMod val="15000"/>
                  <a:lumOff val="85000"/>
                </a:schemeClr>
              </a:solidFill>
              <a:prstDash val="solid"/>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9.2220891841848698E-4"/>
              <c:y val="3.4859369861295779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49856"/>
        <c:crosses val="autoZero"/>
        <c:crossBetween val="between"/>
        <c:majorUnit val="20"/>
      </c:valAx>
      <c:spPr>
        <a:noFill/>
        <a:ln>
          <a:noFill/>
        </a:ln>
        <a:effectLst/>
      </c:spPr>
    </c:plotArea>
    <c:legend>
      <c:legendPos val="b"/>
      <c:layout>
        <c:manualLayout>
          <c:xMode val="edge"/>
          <c:yMode val="edge"/>
          <c:x val="9.3657573106392E-2"/>
          <c:y val="0.88867831087712923"/>
          <c:w val="0.8613912528610691"/>
          <c:h val="0.11132163624942751"/>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Sheet5!$A$4</c:f>
              <c:strCache>
                <c:ptCount val="1"/>
                <c:pt idx="0">
                  <c:v>Dhaka</c:v>
                </c:pt>
              </c:strCache>
            </c:strRef>
          </c:tx>
          <c:spPr>
            <a:ln w="38100">
              <a:solidFill>
                <a:srgbClr val="E31837"/>
              </a:solidFill>
            </a:ln>
          </c:spPr>
          <c:marker>
            <c:symbol val="circle"/>
            <c:size val="9"/>
            <c:spPr>
              <a:solidFill>
                <a:srgbClr val="E31837"/>
              </a:solidFill>
              <a:ln>
                <a:solidFill>
                  <a:schemeClr val="bg1"/>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Sheet5!$B$3:$F$3</c:f>
              <c:strCache>
                <c:ptCount val="5"/>
                <c:pt idx="0">
                  <c:v>2002</c:v>
                </c:pt>
                <c:pt idx="1">
                  <c:v>2003-04</c:v>
                </c:pt>
                <c:pt idx="2">
                  <c:v>2006-07</c:v>
                </c:pt>
                <c:pt idx="3">
                  <c:v>2010</c:v>
                </c:pt>
                <c:pt idx="4">
                  <c:v>2013-14</c:v>
                </c:pt>
              </c:strCache>
            </c:strRef>
          </c:cat>
          <c:val>
            <c:numRef>
              <c:f>Sheet5!$B$4:$F$4</c:f>
              <c:numCache>
                <c:formatCode>General</c:formatCode>
                <c:ptCount val="5"/>
                <c:pt idx="0">
                  <c:v>9.9</c:v>
                </c:pt>
                <c:pt idx="1">
                  <c:v>9.9</c:v>
                </c:pt>
                <c:pt idx="2">
                  <c:v>5.8</c:v>
                </c:pt>
                <c:pt idx="3">
                  <c:v>7.1</c:v>
                </c:pt>
                <c:pt idx="4">
                  <c:v>5.4</c:v>
                </c:pt>
              </c:numCache>
            </c:numRef>
          </c:val>
          <c:smooth val="0"/>
          <c:extLst>
            <c:ext xmlns:c16="http://schemas.microsoft.com/office/drawing/2014/chart" uri="{C3380CC4-5D6E-409C-BE32-E72D297353CC}">
              <c16:uniqueId val="{00000000-DC4C-4CF0-A19B-A19EB40CA045}"/>
            </c:ext>
          </c:extLst>
        </c:ser>
        <c:ser>
          <c:idx val="1"/>
          <c:order val="1"/>
          <c:tx>
            <c:strRef>
              <c:f>Sheet5!$A$5</c:f>
              <c:strCache>
                <c:ptCount val="1"/>
                <c:pt idx="0">
                  <c:v>Chittagong</c:v>
                </c:pt>
              </c:strCache>
            </c:strRef>
          </c:tx>
          <c:spPr>
            <a:ln w="38100">
              <a:solidFill>
                <a:srgbClr val="00AEEF"/>
              </a:solidFill>
            </a:ln>
          </c:spPr>
          <c:marker>
            <c:symbol val="circle"/>
            <c:size val="9"/>
            <c:spPr>
              <a:solidFill>
                <a:srgbClr val="00AEEF"/>
              </a:solidFill>
              <a:ln>
                <a:solidFill>
                  <a:schemeClr val="bg1"/>
                </a:solidFill>
              </a:ln>
            </c:spPr>
          </c:marker>
          <c:dLbls>
            <c:numFmt formatCode="#,##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Sheet5!$B$3:$F$3</c:f>
              <c:strCache>
                <c:ptCount val="5"/>
                <c:pt idx="0">
                  <c:v>2002</c:v>
                </c:pt>
                <c:pt idx="1">
                  <c:v>2003-04</c:v>
                </c:pt>
                <c:pt idx="2">
                  <c:v>2006-07</c:v>
                </c:pt>
                <c:pt idx="3">
                  <c:v>2010</c:v>
                </c:pt>
                <c:pt idx="4">
                  <c:v>2013-14</c:v>
                </c:pt>
              </c:strCache>
            </c:strRef>
          </c:cat>
          <c:val>
            <c:numRef>
              <c:f>Sheet5!$B$5:$F$5</c:f>
              <c:numCache>
                <c:formatCode>General</c:formatCode>
                <c:ptCount val="5"/>
                <c:pt idx="0">
                  <c:v>5.7</c:v>
                </c:pt>
                <c:pt idx="1">
                  <c:v>4.8</c:v>
                </c:pt>
                <c:pt idx="2">
                  <c:v>3.9</c:v>
                </c:pt>
                <c:pt idx="4">
                  <c:v>4.2</c:v>
                </c:pt>
              </c:numCache>
            </c:numRef>
          </c:val>
          <c:smooth val="0"/>
          <c:extLst>
            <c:ext xmlns:c16="http://schemas.microsoft.com/office/drawing/2014/chart" uri="{C3380CC4-5D6E-409C-BE32-E72D297353CC}">
              <c16:uniqueId val="{00000001-DC4C-4CF0-A19B-A19EB40CA045}"/>
            </c:ext>
          </c:extLst>
        </c:ser>
        <c:dLbls>
          <c:showLegendKey val="0"/>
          <c:showVal val="0"/>
          <c:showCatName val="0"/>
          <c:showSerName val="0"/>
          <c:showPercent val="0"/>
          <c:showBubbleSize val="0"/>
        </c:dLbls>
        <c:marker val="1"/>
        <c:smooth val="0"/>
        <c:axId val="133867008"/>
        <c:axId val="133868544"/>
      </c:lineChart>
      <c:catAx>
        <c:axId val="133867008"/>
        <c:scaling>
          <c:orientation val="minMax"/>
        </c:scaling>
        <c:delete val="0"/>
        <c:axPos val="b"/>
        <c:numFmt formatCode="General" sourceLinked="0"/>
        <c:majorTickMark val="out"/>
        <c:minorTickMark val="none"/>
        <c:tickLblPos val="nextTo"/>
        <c:crossAx val="133868544"/>
        <c:crosses val="autoZero"/>
        <c:auto val="1"/>
        <c:lblAlgn val="ctr"/>
        <c:lblOffset val="100"/>
        <c:noMultiLvlLbl val="0"/>
      </c:catAx>
      <c:valAx>
        <c:axId val="133868544"/>
        <c:scaling>
          <c:orientation val="minMax"/>
        </c:scaling>
        <c:delete val="0"/>
        <c:axPos val="l"/>
        <c:majorGridlines>
          <c:spPr>
            <a:ln>
              <a:solidFill>
                <a:schemeClr val="bg1">
                  <a:lumMod val="95000"/>
                </a:schemeClr>
              </a:solidFill>
              <a:prstDash val="dash"/>
            </a:ln>
          </c:spPr>
        </c:majorGridlines>
        <c:title>
          <c:tx>
            <c:rich>
              <a:bodyPr rot="-5400000" vert="horz"/>
              <a:lstStyle/>
              <a:p>
                <a:pPr>
                  <a:defRPr/>
                </a:pPr>
                <a:r>
                  <a:rPr lang="en-US"/>
                  <a:t>Average number of clients</a:t>
                </a:r>
              </a:p>
            </c:rich>
          </c:tx>
          <c:layout>
            <c:manualLayout>
              <c:xMode val="edge"/>
              <c:yMode val="edge"/>
              <c:x val="7.7519379844961239E-3"/>
              <c:y val="0.21082248647490492"/>
            </c:manualLayout>
          </c:layout>
          <c:overlay val="0"/>
        </c:title>
        <c:numFmt formatCode="General" sourceLinked="1"/>
        <c:majorTickMark val="out"/>
        <c:minorTickMark val="none"/>
        <c:tickLblPos val="nextTo"/>
        <c:crossAx val="133867008"/>
        <c:crosses val="autoZero"/>
        <c:crossBetween val="between"/>
      </c:valAx>
    </c:plotArea>
    <c:legend>
      <c:legendPos val="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'Sex work'!$C$2</c:f>
              <c:strCache>
                <c:ptCount val="1"/>
                <c:pt idx="0">
                  <c:v>Median age at first sex work</c:v>
                </c:pt>
              </c:strCache>
            </c:strRef>
          </c:tx>
          <c:spPr>
            <a:solidFill>
              <a:srgbClr val="F15B4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 work'!$B$3:$B$11</c:f>
              <c:strCache>
                <c:ptCount val="9"/>
                <c:pt idx="0">
                  <c:v>Gazipur</c:v>
                </c:pt>
                <c:pt idx="1">
                  <c:v>Narayanganj</c:v>
                </c:pt>
                <c:pt idx="2">
                  <c:v>Mymensingh*</c:v>
                </c:pt>
                <c:pt idx="3">
                  <c:v>Chattogram</c:v>
                </c:pt>
                <c:pt idx="4">
                  <c:v>Khulna</c:v>
                </c:pt>
                <c:pt idx="5">
                  <c:v>Barishal*</c:v>
                </c:pt>
                <c:pt idx="6">
                  <c:v>Cumilla</c:v>
                </c:pt>
                <c:pt idx="7">
                  <c:v>Cox’s Bazar</c:v>
                </c:pt>
                <c:pt idx="8">
                  <c:v>Dhaka</c:v>
                </c:pt>
              </c:strCache>
            </c:strRef>
          </c:cat>
          <c:val>
            <c:numRef>
              <c:f>'Sex work'!$C$3:$C$11</c:f>
              <c:numCache>
                <c:formatCode>General</c:formatCode>
                <c:ptCount val="9"/>
                <c:pt idx="0">
                  <c:v>24</c:v>
                </c:pt>
                <c:pt idx="1">
                  <c:v>22</c:v>
                </c:pt>
                <c:pt idx="2">
                  <c:v>22</c:v>
                </c:pt>
                <c:pt idx="3">
                  <c:v>21</c:v>
                </c:pt>
                <c:pt idx="4">
                  <c:v>21</c:v>
                </c:pt>
                <c:pt idx="5">
                  <c:v>21</c:v>
                </c:pt>
                <c:pt idx="6">
                  <c:v>20</c:v>
                </c:pt>
                <c:pt idx="7">
                  <c:v>20</c:v>
                </c:pt>
                <c:pt idx="8">
                  <c:v>20</c:v>
                </c:pt>
              </c:numCache>
            </c:numRef>
          </c:val>
          <c:extLst>
            <c:ext xmlns:c16="http://schemas.microsoft.com/office/drawing/2014/chart" uri="{C3380CC4-5D6E-409C-BE32-E72D297353CC}">
              <c16:uniqueId val="{00000000-6351-4634-B8F1-12204AC927D7}"/>
            </c:ext>
          </c:extLst>
        </c:ser>
        <c:dLbls>
          <c:showLegendKey val="0"/>
          <c:showVal val="0"/>
          <c:showCatName val="0"/>
          <c:showSerName val="0"/>
          <c:showPercent val="0"/>
          <c:showBubbleSize val="0"/>
        </c:dLbls>
        <c:gapWidth val="89"/>
        <c:overlap val="3"/>
        <c:axId val="1827956543"/>
        <c:axId val="1827972767"/>
      </c:barChart>
      <c:lineChart>
        <c:grouping val="standard"/>
        <c:varyColors val="0"/>
        <c:ser>
          <c:idx val="1"/>
          <c:order val="1"/>
          <c:tx>
            <c:strRef>
              <c:f>'Sex work'!$D$2</c:f>
              <c:strCache>
                <c:ptCount val="1"/>
                <c:pt idx="0">
                  <c:v>LL</c:v>
                </c:pt>
              </c:strCache>
            </c:strRef>
          </c:tx>
          <c:spPr>
            <a:ln w="28575" cap="rnd">
              <a:noFill/>
              <a:round/>
            </a:ln>
            <a:effectLst/>
          </c:spPr>
          <c:marker>
            <c:symbol val="dash"/>
            <c:size val="7"/>
            <c:spPr>
              <a:solidFill>
                <a:schemeClr val="tx1"/>
              </a:solidFill>
              <a:ln w="9525">
                <a:noFill/>
              </a:ln>
              <a:effectLst/>
            </c:spPr>
          </c:marker>
          <c:cat>
            <c:strRef>
              <c:f>'Sex work'!$B$3:$B$11</c:f>
              <c:strCache>
                <c:ptCount val="9"/>
                <c:pt idx="0">
                  <c:v>Gazipur</c:v>
                </c:pt>
                <c:pt idx="1">
                  <c:v>Narayanganj</c:v>
                </c:pt>
                <c:pt idx="2">
                  <c:v>Mymensingh*</c:v>
                </c:pt>
                <c:pt idx="3">
                  <c:v>Chattogram</c:v>
                </c:pt>
                <c:pt idx="4">
                  <c:v>Khulna</c:v>
                </c:pt>
                <c:pt idx="5">
                  <c:v>Barishal*</c:v>
                </c:pt>
                <c:pt idx="6">
                  <c:v>Cumilla</c:v>
                </c:pt>
                <c:pt idx="7">
                  <c:v>Cox’s Bazar</c:v>
                </c:pt>
                <c:pt idx="8">
                  <c:v>Dhaka</c:v>
                </c:pt>
              </c:strCache>
            </c:strRef>
          </c:cat>
          <c:val>
            <c:numRef>
              <c:f>'Sex work'!$D$3:$D$11</c:f>
              <c:numCache>
                <c:formatCode>General</c:formatCode>
                <c:ptCount val="9"/>
                <c:pt idx="0">
                  <c:v>19</c:v>
                </c:pt>
                <c:pt idx="1">
                  <c:v>18</c:v>
                </c:pt>
                <c:pt idx="2">
                  <c:v>18</c:v>
                </c:pt>
                <c:pt idx="3">
                  <c:v>18</c:v>
                </c:pt>
                <c:pt idx="4">
                  <c:v>18</c:v>
                </c:pt>
                <c:pt idx="5">
                  <c:v>18</c:v>
                </c:pt>
                <c:pt idx="6">
                  <c:v>17</c:v>
                </c:pt>
                <c:pt idx="7">
                  <c:v>17</c:v>
                </c:pt>
                <c:pt idx="8">
                  <c:v>16</c:v>
                </c:pt>
              </c:numCache>
            </c:numRef>
          </c:val>
          <c:smooth val="0"/>
          <c:extLst>
            <c:ext xmlns:c16="http://schemas.microsoft.com/office/drawing/2014/chart" uri="{C3380CC4-5D6E-409C-BE32-E72D297353CC}">
              <c16:uniqueId val="{00000001-6351-4634-B8F1-12204AC927D7}"/>
            </c:ext>
          </c:extLst>
        </c:ser>
        <c:ser>
          <c:idx val="2"/>
          <c:order val="2"/>
          <c:tx>
            <c:strRef>
              <c:f>'Sex work'!$E$2</c:f>
              <c:strCache>
                <c:ptCount val="1"/>
                <c:pt idx="0">
                  <c:v>UL</c:v>
                </c:pt>
              </c:strCache>
            </c:strRef>
          </c:tx>
          <c:spPr>
            <a:ln w="28575" cap="rnd">
              <a:noFill/>
              <a:round/>
            </a:ln>
            <a:effectLst/>
          </c:spPr>
          <c:marker>
            <c:symbol val="dash"/>
            <c:size val="7"/>
            <c:spPr>
              <a:solidFill>
                <a:schemeClr val="tx1"/>
              </a:solidFill>
              <a:ln w="9525">
                <a:noFill/>
              </a:ln>
              <a:effectLst/>
            </c:spPr>
          </c:marker>
          <c:cat>
            <c:strRef>
              <c:f>'Sex work'!$B$3:$B$11</c:f>
              <c:strCache>
                <c:ptCount val="9"/>
                <c:pt idx="0">
                  <c:v>Gazipur</c:v>
                </c:pt>
                <c:pt idx="1">
                  <c:v>Narayanganj</c:v>
                </c:pt>
                <c:pt idx="2">
                  <c:v>Mymensingh*</c:v>
                </c:pt>
                <c:pt idx="3">
                  <c:v>Chattogram</c:v>
                </c:pt>
                <c:pt idx="4">
                  <c:v>Khulna</c:v>
                </c:pt>
                <c:pt idx="5">
                  <c:v>Barishal*</c:v>
                </c:pt>
                <c:pt idx="6">
                  <c:v>Cumilla</c:v>
                </c:pt>
                <c:pt idx="7">
                  <c:v>Cox’s Bazar</c:v>
                </c:pt>
                <c:pt idx="8">
                  <c:v>Dhaka</c:v>
                </c:pt>
              </c:strCache>
            </c:strRef>
          </c:cat>
          <c:val>
            <c:numRef>
              <c:f>'Sex work'!$E$3:$E$11</c:f>
              <c:numCache>
                <c:formatCode>General</c:formatCode>
                <c:ptCount val="9"/>
                <c:pt idx="0">
                  <c:v>30</c:v>
                </c:pt>
                <c:pt idx="1">
                  <c:v>27</c:v>
                </c:pt>
                <c:pt idx="2">
                  <c:v>27</c:v>
                </c:pt>
                <c:pt idx="3">
                  <c:v>26</c:v>
                </c:pt>
                <c:pt idx="4">
                  <c:v>26</c:v>
                </c:pt>
                <c:pt idx="5">
                  <c:v>27</c:v>
                </c:pt>
                <c:pt idx="6">
                  <c:v>25</c:v>
                </c:pt>
                <c:pt idx="7">
                  <c:v>24</c:v>
                </c:pt>
                <c:pt idx="8">
                  <c:v>24</c:v>
                </c:pt>
              </c:numCache>
            </c:numRef>
          </c:val>
          <c:smooth val="0"/>
          <c:extLst>
            <c:ext xmlns:c16="http://schemas.microsoft.com/office/drawing/2014/chart" uri="{C3380CC4-5D6E-409C-BE32-E72D297353CC}">
              <c16:uniqueId val="{00000002-6351-4634-B8F1-12204AC927D7}"/>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1827956543"/>
        <c:axId val="1827972767"/>
      </c:lineChart>
      <c:catAx>
        <c:axId val="182795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27972767"/>
        <c:crosses val="autoZero"/>
        <c:auto val="1"/>
        <c:lblAlgn val="ctr"/>
        <c:lblOffset val="100"/>
        <c:noMultiLvlLbl val="0"/>
      </c:catAx>
      <c:valAx>
        <c:axId val="1827972767"/>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Years</a:t>
                </a:r>
              </a:p>
            </c:rich>
          </c:tx>
          <c:layout>
            <c:manualLayout>
              <c:xMode val="edge"/>
              <c:yMode val="edge"/>
              <c:x val="1.2970124900260249E-3"/>
              <c:y val="0.3023527690415518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27956543"/>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'Sex work'!$F$2</c:f>
              <c:strCache>
                <c:ptCount val="1"/>
                <c:pt idx="0">
                  <c:v>Median duration of sex work</c:v>
                </c:pt>
              </c:strCache>
            </c:strRef>
          </c:tx>
          <c:spPr>
            <a:solidFill>
              <a:srgbClr val="CDC88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 work'!$B$3:$B$11</c:f>
              <c:strCache>
                <c:ptCount val="9"/>
                <c:pt idx="0">
                  <c:v>Dhaka</c:v>
                </c:pt>
                <c:pt idx="1">
                  <c:v>Narayanganj</c:v>
                </c:pt>
                <c:pt idx="2">
                  <c:v>Khulna</c:v>
                </c:pt>
                <c:pt idx="3">
                  <c:v>Cumilla</c:v>
                </c:pt>
                <c:pt idx="4">
                  <c:v>Barishal*</c:v>
                </c:pt>
                <c:pt idx="5">
                  <c:v>Mymensingh*</c:v>
                </c:pt>
                <c:pt idx="6">
                  <c:v>Chattogram</c:v>
                </c:pt>
                <c:pt idx="7">
                  <c:v>Gazipur</c:v>
                </c:pt>
                <c:pt idx="8">
                  <c:v>Cox’s Bazar</c:v>
                </c:pt>
              </c:strCache>
            </c:strRef>
          </c:cat>
          <c:val>
            <c:numRef>
              <c:f>'Sex work'!$F$3:$F$11</c:f>
              <c:numCache>
                <c:formatCode>General</c:formatCode>
                <c:ptCount val="9"/>
                <c:pt idx="0">
                  <c:v>9</c:v>
                </c:pt>
                <c:pt idx="1">
                  <c:v>7</c:v>
                </c:pt>
                <c:pt idx="2">
                  <c:v>6</c:v>
                </c:pt>
                <c:pt idx="3">
                  <c:v>5</c:v>
                </c:pt>
                <c:pt idx="4">
                  <c:v>5</c:v>
                </c:pt>
                <c:pt idx="5">
                  <c:v>5</c:v>
                </c:pt>
                <c:pt idx="6">
                  <c:v>4</c:v>
                </c:pt>
                <c:pt idx="7">
                  <c:v>4</c:v>
                </c:pt>
                <c:pt idx="8">
                  <c:v>4</c:v>
                </c:pt>
              </c:numCache>
            </c:numRef>
          </c:val>
          <c:extLst>
            <c:ext xmlns:c16="http://schemas.microsoft.com/office/drawing/2014/chart" uri="{C3380CC4-5D6E-409C-BE32-E72D297353CC}">
              <c16:uniqueId val="{00000000-B388-45B7-B18F-1C5E161CF460}"/>
            </c:ext>
          </c:extLst>
        </c:ser>
        <c:dLbls>
          <c:showLegendKey val="0"/>
          <c:showVal val="0"/>
          <c:showCatName val="0"/>
          <c:showSerName val="0"/>
          <c:showPercent val="0"/>
          <c:showBubbleSize val="0"/>
        </c:dLbls>
        <c:gapWidth val="89"/>
        <c:overlap val="3"/>
        <c:axId val="1827956543"/>
        <c:axId val="1827972767"/>
      </c:barChart>
      <c:lineChart>
        <c:grouping val="standard"/>
        <c:varyColors val="0"/>
        <c:ser>
          <c:idx val="1"/>
          <c:order val="1"/>
          <c:tx>
            <c:strRef>
              <c:f>'Sex work'!$G$2</c:f>
              <c:strCache>
                <c:ptCount val="1"/>
                <c:pt idx="0">
                  <c:v>LL</c:v>
                </c:pt>
              </c:strCache>
            </c:strRef>
          </c:tx>
          <c:spPr>
            <a:ln w="28575" cap="rnd">
              <a:noFill/>
              <a:round/>
            </a:ln>
            <a:effectLst/>
          </c:spPr>
          <c:marker>
            <c:symbol val="dash"/>
            <c:size val="7"/>
            <c:spPr>
              <a:solidFill>
                <a:schemeClr val="tx1"/>
              </a:solidFill>
              <a:ln w="9525">
                <a:noFill/>
              </a:ln>
              <a:effectLst/>
            </c:spPr>
          </c:marker>
          <c:cat>
            <c:strRef>
              <c:f>'Sex work'!$B$3:$B$11</c:f>
              <c:strCache>
                <c:ptCount val="9"/>
                <c:pt idx="0">
                  <c:v>Dhaka</c:v>
                </c:pt>
                <c:pt idx="1">
                  <c:v>Narayanganj</c:v>
                </c:pt>
                <c:pt idx="2">
                  <c:v>Khulna</c:v>
                </c:pt>
                <c:pt idx="3">
                  <c:v>Cumilla</c:v>
                </c:pt>
                <c:pt idx="4">
                  <c:v>Barishal*</c:v>
                </c:pt>
                <c:pt idx="5">
                  <c:v>Mymensingh*</c:v>
                </c:pt>
                <c:pt idx="6">
                  <c:v>Chattogram</c:v>
                </c:pt>
                <c:pt idx="7">
                  <c:v>Gazipur</c:v>
                </c:pt>
                <c:pt idx="8">
                  <c:v>Cox’s Bazar</c:v>
                </c:pt>
              </c:strCache>
            </c:strRef>
          </c:cat>
          <c:val>
            <c:numRef>
              <c:f>'Sex work'!$G$3:$G$11</c:f>
              <c:numCache>
                <c:formatCode>General</c:formatCode>
                <c:ptCount val="9"/>
                <c:pt idx="0">
                  <c:v>3</c:v>
                </c:pt>
                <c:pt idx="1">
                  <c:v>4</c:v>
                </c:pt>
                <c:pt idx="2">
                  <c:v>3</c:v>
                </c:pt>
                <c:pt idx="3">
                  <c:v>3</c:v>
                </c:pt>
                <c:pt idx="4">
                  <c:v>3</c:v>
                </c:pt>
                <c:pt idx="5">
                  <c:v>3</c:v>
                </c:pt>
                <c:pt idx="6">
                  <c:v>2</c:v>
                </c:pt>
                <c:pt idx="7">
                  <c:v>2</c:v>
                </c:pt>
                <c:pt idx="8">
                  <c:v>2</c:v>
                </c:pt>
              </c:numCache>
            </c:numRef>
          </c:val>
          <c:smooth val="0"/>
          <c:extLst>
            <c:ext xmlns:c16="http://schemas.microsoft.com/office/drawing/2014/chart" uri="{C3380CC4-5D6E-409C-BE32-E72D297353CC}">
              <c16:uniqueId val="{00000001-B388-45B7-B18F-1C5E161CF460}"/>
            </c:ext>
          </c:extLst>
        </c:ser>
        <c:ser>
          <c:idx val="2"/>
          <c:order val="2"/>
          <c:tx>
            <c:strRef>
              <c:f>'Sex work'!$H$2</c:f>
              <c:strCache>
                <c:ptCount val="1"/>
                <c:pt idx="0">
                  <c:v>UL</c:v>
                </c:pt>
              </c:strCache>
            </c:strRef>
          </c:tx>
          <c:spPr>
            <a:ln w="28575" cap="rnd">
              <a:noFill/>
              <a:round/>
            </a:ln>
            <a:effectLst/>
          </c:spPr>
          <c:marker>
            <c:symbol val="dash"/>
            <c:size val="7"/>
            <c:spPr>
              <a:solidFill>
                <a:schemeClr val="tx1"/>
              </a:solidFill>
              <a:ln w="9525">
                <a:noFill/>
              </a:ln>
              <a:effectLst/>
            </c:spPr>
          </c:marker>
          <c:cat>
            <c:strRef>
              <c:f>'Sex work'!$B$3:$B$11</c:f>
              <c:strCache>
                <c:ptCount val="9"/>
                <c:pt idx="0">
                  <c:v>Dhaka</c:v>
                </c:pt>
                <c:pt idx="1">
                  <c:v>Narayanganj</c:v>
                </c:pt>
                <c:pt idx="2">
                  <c:v>Khulna</c:v>
                </c:pt>
                <c:pt idx="3">
                  <c:v>Cumilla</c:v>
                </c:pt>
                <c:pt idx="4">
                  <c:v>Barishal*</c:v>
                </c:pt>
                <c:pt idx="5">
                  <c:v>Mymensingh*</c:v>
                </c:pt>
                <c:pt idx="6">
                  <c:v>Chattogram</c:v>
                </c:pt>
                <c:pt idx="7">
                  <c:v>Gazipur</c:v>
                </c:pt>
                <c:pt idx="8">
                  <c:v>Cox’s Bazar</c:v>
                </c:pt>
              </c:strCache>
            </c:strRef>
          </c:cat>
          <c:val>
            <c:numRef>
              <c:f>'Sex work'!$H$3:$H$11</c:f>
              <c:numCache>
                <c:formatCode>General</c:formatCode>
                <c:ptCount val="9"/>
                <c:pt idx="0">
                  <c:v>15</c:v>
                </c:pt>
                <c:pt idx="1">
                  <c:v>14</c:v>
                </c:pt>
                <c:pt idx="2">
                  <c:v>10</c:v>
                </c:pt>
                <c:pt idx="3">
                  <c:v>10</c:v>
                </c:pt>
                <c:pt idx="4">
                  <c:v>8</c:v>
                </c:pt>
                <c:pt idx="5">
                  <c:v>10</c:v>
                </c:pt>
                <c:pt idx="6">
                  <c:v>7</c:v>
                </c:pt>
                <c:pt idx="7">
                  <c:v>8</c:v>
                </c:pt>
                <c:pt idx="8">
                  <c:v>8</c:v>
                </c:pt>
              </c:numCache>
            </c:numRef>
          </c:val>
          <c:smooth val="0"/>
          <c:extLst>
            <c:ext xmlns:c16="http://schemas.microsoft.com/office/drawing/2014/chart" uri="{C3380CC4-5D6E-409C-BE32-E72D297353CC}">
              <c16:uniqueId val="{00000002-B388-45B7-B18F-1C5E161CF460}"/>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1827956543"/>
        <c:axId val="1827972767"/>
      </c:lineChart>
      <c:catAx>
        <c:axId val="182795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27972767"/>
        <c:crosses val="autoZero"/>
        <c:auto val="1"/>
        <c:lblAlgn val="ctr"/>
        <c:lblOffset val="100"/>
        <c:noMultiLvlLbl val="0"/>
      </c:catAx>
      <c:valAx>
        <c:axId val="1827972767"/>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Duration (in years)</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27956543"/>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'Sex work'!$I$2</c:f>
              <c:strCache>
                <c:ptCount val="1"/>
                <c:pt idx="0">
                  <c:v>Median</c:v>
                </c:pt>
              </c:strCache>
            </c:strRef>
          </c:tx>
          <c:spPr>
            <a:solidFill>
              <a:srgbClr val="63CDF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 work'!$B$3:$B$11</c:f>
              <c:strCache>
                <c:ptCount val="9"/>
                <c:pt idx="0">
                  <c:v>Chattogram</c:v>
                </c:pt>
                <c:pt idx="1">
                  <c:v>Narayanganj</c:v>
                </c:pt>
                <c:pt idx="2">
                  <c:v>Gazipur</c:v>
                </c:pt>
                <c:pt idx="3">
                  <c:v>Cumilla</c:v>
                </c:pt>
                <c:pt idx="4">
                  <c:v>Cox’s Bazar</c:v>
                </c:pt>
                <c:pt idx="5">
                  <c:v>Dhaka</c:v>
                </c:pt>
                <c:pt idx="6">
                  <c:v>Khulna</c:v>
                </c:pt>
                <c:pt idx="7">
                  <c:v>Mymensingh*</c:v>
                </c:pt>
                <c:pt idx="8">
                  <c:v>Barishal*</c:v>
                </c:pt>
              </c:strCache>
            </c:strRef>
          </c:cat>
          <c:val>
            <c:numRef>
              <c:f>'Sex work'!$I$3:$I$11</c:f>
              <c:numCache>
                <c:formatCode>General</c:formatCode>
                <c:ptCount val="9"/>
                <c:pt idx="0">
                  <c:v>10</c:v>
                </c:pt>
                <c:pt idx="1">
                  <c:v>10</c:v>
                </c:pt>
                <c:pt idx="2">
                  <c:v>9</c:v>
                </c:pt>
                <c:pt idx="3">
                  <c:v>8</c:v>
                </c:pt>
                <c:pt idx="4">
                  <c:v>8</c:v>
                </c:pt>
                <c:pt idx="5">
                  <c:v>8</c:v>
                </c:pt>
                <c:pt idx="6">
                  <c:v>6</c:v>
                </c:pt>
                <c:pt idx="7">
                  <c:v>5</c:v>
                </c:pt>
                <c:pt idx="8">
                  <c:v>4</c:v>
                </c:pt>
              </c:numCache>
            </c:numRef>
          </c:val>
          <c:extLst>
            <c:ext xmlns:c16="http://schemas.microsoft.com/office/drawing/2014/chart" uri="{C3380CC4-5D6E-409C-BE32-E72D297353CC}">
              <c16:uniqueId val="{00000000-A33A-4735-9CFB-E9D3D55926A2}"/>
            </c:ext>
          </c:extLst>
        </c:ser>
        <c:dLbls>
          <c:showLegendKey val="0"/>
          <c:showVal val="0"/>
          <c:showCatName val="0"/>
          <c:showSerName val="0"/>
          <c:showPercent val="0"/>
          <c:showBubbleSize val="0"/>
        </c:dLbls>
        <c:gapWidth val="89"/>
        <c:overlap val="3"/>
        <c:axId val="1827956543"/>
        <c:axId val="1827972767"/>
      </c:barChart>
      <c:lineChart>
        <c:grouping val="standard"/>
        <c:varyColors val="0"/>
        <c:ser>
          <c:idx val="1"/>
          <c:order val="1"/>
          <c:tx>
            <c:strRef>
              <c:f>'Sex work'!$J$2</c:f>
              <c:strCache>
                <c:ptCount val="1"/>
                <c:pt idx="0">
                  <c:v>LL</c:v>
                </c:pt>
              </c:strCache>
            </c:strRef>
          </c:tx>
          <c:spPr>
            <a:ln w="28575" cap="rnd">
              <a:noFill/>
              <a:round/>
            </a:ln>
            <a:effectLst/>
          </c:spPr>
          <c:marker>
            <c:symbol val="dash"/>
            <c:size val="7"/>
            <c:spPr>
              <a:solidFill>
                <a:schemeClr val="tx1"/>
              </a:solidFill>
              <a:ln w="9525">
                <a:noFill/>
              </a:ln>
              <a:effectLst/>
            </c:spPr>
          </c:marker>
          <c:cat>
            <c:strRef>
              <c:f>'Sex work'!$B$3:$B$11</c:f>
              <c:strCache>
                <c:ptCount val="9"/>
                <c:pt idx="0">
                  <c:v>Chattogram</c:v>
                </c:pt>
                <c:pt idx="1">
                  <c:v>Narayanganj</c:v>
                </c:pt>
                <c:pt idx="2">
                  <c:v>Gazipur</c:v>
                </c:pt>
                <c:pt idx="3">
                  <c:v>Cumilla</c:v>
                </c:pt>
                <c:pt idx="4">
                  <c:v>Cox’s Bazar</c:v>
                </c:pt>
                <c:pt idx="5">
                  <c:v>Dhaka</c:v>
                </c:pt>
                <c:pt idx="6">
                  <c:v>Khulna</c:v>
                </c:pt>
                <c:pt idx="7">
                  <c:v>Mymensingh*</c:v>
                </c:pt>
                <c:pt idx="8">
                  <c:v>Barishal*</c:v>
                </c:pt>
              </c:strCache>
            </c:strRef>
          </c:cat>
          <c:val>
            <c:numRef>
              <c:f>'Sex work'!$J$3:$J$11</c:f>
              <c:numCache>
                <c:formatCode>General</c:formatCode>
                <c:ptCount val="9"/>
                <c:pt idx="0">
                  <c:v>6</c:v>
                </c:pt>
                <c:pt idx="1">
                  <c:v>5</c:v>
                </c:pt>
                <c:pt idx="2">
                  <c:v>7</c:v>
                </c:pt>
                <c:pt idx="3">
                  <c:v>6</c:v>
                </c:pt>
                <c:pt idx="4">
                  <c:v>6</c:v>
                </c:pt>
                <c:pt idx="5">
                  <c:v>4</c:v>
                </c:pt>
                <c:pt idx="6">
                  <c:v>4</c:v>
                </c:pt>
                <c:pt idx="7">
                  <c:v>3</c:v>
                </c:pt>
                <c:pt idx="8">
                  <c:v>3</c:v>
                </c:pt>
              </c:numCache>
            </c:numRef>
          </c:val>
          <c:smooth val="0"/>
          <c:extLst>
            <c:ext xmlns:c16="http://schemas.microsoft.com/office/drawing/2014/chart" uri="{C3380CC4-5D6E-409C-BE32-E72D297353CC}">
              <c16:uniqueId val="{00000001-A33A-4735-9CFB-E9D3D55926A2}"/>
            </c:ext>
          </c:extLst>
        </c:ser>
        <c:ser>
          <c:idx val="2"/>
          <c:order val="2"/>
          <c:tx>
            <c:strRef>
              <c:f>'Sex work'!$K$2</c:f>
              <c:strCache>
                <c:ptCount val="1"/>
                <c:pt idx="0">
                  <c:v>UL</c:v>
                </c:pt>
              </c:strCache>
            </c:strRef>
          </c:tx>
          <c:spPr>
            <a:ln w="28575" cap="rnd">
              <a:noFill/>
              <a:round/>
            </a:ln>
            <a:effectLst/>
          </c:spPr>
          <c:marker>
            <c:symbol val="dash"/>
            <c:size val="7"/>
            <c:spPr>
              <a:solidFill>
                <a:schemeClr val="tx1"/>
              </a:solidFill>
              <a:ln w="9525">
                <a:noFill/>
              </a:ln>
              <a:effectLst/>
            </c:spPr>
          </c:marker>
          <c:cat>
            <c:strRef>
              <c:f>'Sex work'!$B$3:$B$11</c:f>
              <c:strCache>
                <c:ptCount val="9"/>
                <c:pt idx="0">
                  <c:v>Chattogram</c:v>
                </c:pt>
                <c:pt idx="1">
                  <c:v>Narayanganj</c:v>
                </c:pt>
                <c:pt idx="2">
                  <c:v>Gazipur</c:v>
                </c:pt>
                <c:pt idx="3">
                  <c:v>Cumilla</c:v>
                </c:pt>
                <c:pt idx="4">
                  <c:v>Cox’s Bazar</c:v>
                </c:pt>
                <c:pt idx="5">
                  <c:v>Dhaka</c:v>
                </c:pt>
                <c:pt idx="6">
                  <c:v>Khulna</c:v>
                </c:pt>
                <c:pt idx="7">
                  <c:v>Mymensingh*</c:v>
                </c:pt>
                <c:pt idx="8">
                  <c:v>Barishal*</c:v>
                </c:pt>
              </c:strCache>
            </c:strRef>
          </c:cat>
          <c:val>
            <c:numRef>
              <c:f>'Sex work'!$K$3:$K$11</c:f>
              <c:numCache>
                <c:formatCode>General</c:formatCode>
                <c:ptCount val="9"/>
                <c:pt idx="0">
                  <c:v>13</c:v>
                </c:pt>
                <c:pt idx="1">
                  <c:v>18</c:v>
                </c:pt>
                <c:pt idx="2">
                  <c:v>12</c:v>
                </c:pt>
                <c:pt idx="3">
                  <c:v>12</c:v>
                </c:pt>
                <c:pt idx="4">
                  <c:v>11</c:v>
                </c:pt>
                <c:pt idx="5">
                  <c:v>15</c:v>
                </c:pt>
                <c:pt idx="6">
                  <c:v>11</c:v>
                </c:pt>
                <c:pt idx="7">
                  <c:v>8</c:v>
                </c:pt>
                <c:pt idx="8">
                  <c:v>7</c:v>
                </c:pt>
              </c:numCache>
            </c:numRef>
          </c:val>
          <c:smooth val="0"/>
          <c:extLst>
            <c:ext xmlns:c16="http://schemas.microsoft.com/office/drawing/2014/chart" uri="{C3380CC4-5D6E-409C-BE32-E72D297353CC}">
              <c16:uniqueId val="{00000002-A33A-4735-9CFB-E9D3D55926A2}"/>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1827956543"/>
        <c:axId val="1827972767"/>
      </c:lineChart>
      <c:catAx>
        <c:axId val="182795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27972767"/>
        <c:crosses val="autoZero"/>
        <c:auto val="1"/>
        <c:lblAlgn val="ctr"/>
        <c:lblOffset val="100"/>
        <c:noMultiLvlLbl val="0"/>
      </c:catAx>
      <c:valAx>
        <c:axId val="1827972767"/>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Number (median)</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27956543"/>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430497443049738E-2"/>
          <c:y val="0.11746958637469586"/>
          <c:w val="0.88511390051139005"/>
          <c:h val="0.68121692817594881"/>
        </c:manualLayout>
      </c:layout>
      <c:barChart>
        <c:barDir val="col"/>
        <c:grouping val="clustered"/>
        <c:varyColors val="0"/>
        <c:ser>
          <c:idx val="0"/>
          <c:order val="0"/>
          <c:spPr>
            <a:solidFill>
              <a:srgbClr val="88C540"/>
            </a:solidFill>
            <a:ln>
              <a:noFill/>
            </a:ln>
          </c:spPr>
          <c:invertIfNegative val="0"/>
          <c:dPt>
            <c:idx val="0"/>
            <c:invertIfNegative val="0"/>
            <c:bubble3D val="0"/>
            <c:spPr>
              <a:solidFill>
                <a:srgbClr val="FF66FF"/>
              </a:solidFill>
              <a:ln>
                <a:noFill/>
              </a:ln>
            </c:spPr>
            <c:extLst>
              <c:ext xmlns:c16="http://schemas.microsoft.com/office/drawing/2014/chart" uri="{C3380CC4-5D6E-409C-BE32-E72D297353CC}">
                <c16:uniqueId val="{00000001-ACF0-4147-9B04-75F844676A03}"/>
              </c:ext>
            </c:extLst>
          </c:dPt>
          <c:dPt>
            <c:idx val="1"/>
            <c:invertIfNegative val="0"/>
            <c:bubble3D val="0"/>
            <c:spPr>
              <a:solidFill>
                <a:srgbClr val="CC99FF"/>
              </a:solidFill>
              <a:ln>
                <a:noFill/>
              </a:ln>
            </c:spPr>
            <c:extLst>
              <c:ext xmlns:c16="http://schemas.microsoft.com/office/drawing/2014/chart" uri="{C3380CC4-5D6E-409C-BE32-E72D297353CC}">
                <c16:uniqueId val="{00000003-ACF0-4147-9B04-75F844676A03}"/>
              </c:ext>
            </c:extLst>
          </c:dPt>
          <c:dPt>
            <c:idx val="2"/>
            <c:invertIfNegative val="0"/>
            <c:bubble3D val="0"/>
            <c:spPr>
              <a:solidFill>
                <a:srgbClr val="FF9933"/>
              </a:solidFill>
              <a:ln>
                <a:noFill/>
              </a:ln>
            </c:spPr>
            <c:extLst>
              <c:ext xmlns:c16="http://schemas.microsoft.com/office/drawing/2014/chart" uri="{C3380CC4-5D6E-409C-BE32-E72D297353CC}">
                <c16:uniqueId val="{00000005-ACF0-4147-9B04-75F844676A03}"/>
              </c:ext>
            </c:extLst>
          </c:dPt>
          <c:dPt>
            <c:idx val="3"/>
            <c:invertIfNegative val="0"/>
            <c:bubble3D val="0"/>
            <c:spPr>
              <a:solidFill>
                <a:srgbClr val="00CCFF"/>
              </a:solidFill>
              <a:ln>
                <a:noFill/>
              </a:ln>
            </c:spPr>
            <c:extLst>
              <c:ext xmlns:c16="http://schemas.microsoft.com/office/drawing/2014/chart" uri="{C3380CC4-5D6E-409C-BE32-E72D297353CC}">
                <c16:uniqueId val="{00000007-ACF0-4147-9B04-75F844676A0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nat_KP'!$A$3:$A$6</c:f>
              <c:strCache>
                <c:ptCount val="4"/>
                <c:pt idx="0">
                  <c:v>FSW</c:v>
                </c:pt>
                <c:pt idx="1">
                  <c:v>TG</c:v>
                </c:pt>
                <c:pt idx="2">
                  <c:v>MSM</c:v>
                </c:pt>
                <c:pt idx="3">
                  <c:v>PWID</c:v>
                </c:pt>
              </c:strCache>
            </c:strRef>
          </c:cat>
          <c:val>
            <c:numRef>
              <c:f>'HIV Prev nat_KP'!$B$3:$B$6</c:f>
              <c:numCache>
                <c:formatCode>General</c:formatCode>
                <c:ptCount val="4"/>
                <c:pt idx="0">
                  <c:v>0.1</c:v>
                </c:pt>
                <c:pt idx="1">
                  <c:v>0.9</c:v>
                </c:pt>
                <c:pt idx="2">
                  <c:v>1.7</c:v>
                </c:pt>
                <c:pt idx="3">
                  <c:v>2.4</c:v>
                </c:pt>
              </c:numCache>
            </c:numRef>
          </c:val>
          <c:extLst>
            <c:ext xmlns:c16="http://schemas.microsoft.com/office/drawing/2014/chart" uri="{C3380CC4-5D6E-409C-BE32-E72D297353CC}">
              <c16:uniqueId val="{00000008-ACF0-4147-9B04-75F844676A03}"/>
            </c:ext>
          </c:extLst>
        </c:ser>
        <c:ser>
          <c:idx val="1"/>
          <c:order val="1"/>
          <c:spPr>
            <a:solidFill>
              <a:srgbClr val="F78E1E"/>
            </a:solidFill>
            <a:ln>
              <a:noFill/>
            </a:ln>
          </c:spPr>
          <c:invertIfNegative val="0"/>
          <c:cat>
            <c:strRef>
              <c:f>'HIV Prev nat_KP'!$A$3:$A$6</c:f>
              <c:strCache>
                <c:ptCount val="4"/>
                <c:pt idx="0">
                  <c:v>FSW</c:v>
                </c:pt>
                <c:pt idx="1">
                  <c:v>TG</c:v>
                </c:pt>
                <c:pt idx="2">
                  <c:v>MSM</c:v>
                </c:pt>
                <c:pt idx="3">
                  <c:v>PWID</c:v>
                </c:pt>
              </c:strCache>
            </c:strRef>
          </c:cat>
          <c:val>
            <c:numRef>
              <c:f>'HIV Prev nat_KP'!$C$3:$C$6</c:f>
              <c:numCache>
                <c:formatCode>General</c:formatCode>
                <c:ptCount val="4"/>
              </c:numCache>
            </c:numRef>
          </c:val>
          <c:extLst>
            <c:ext xmlns:c16="http://schemas.microsoft.com/office/drawing/2014/chart" uri="{C3380CC4-5D6E-409C-BE32-E72D297353CC}">
              <c16:uniqueId val="{00000009-ACF0-4147-9B04-75F844676A03}"/>
            </c:ext>
          </c:extLst>
        </c:ser>
        <c:ser>
          <c:idx val="2"/>
          <c:order val="2"/>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nat_KP'!$A$3:$A$6</c:f>
              <c:strCache>
                <c:ptCount val="4"/>
                <c:pt idx="0">
                  <c:v>FSW</c:v>
                </c:pt>
                <c:pt idx="1">
                  <c:v>TG</c:v>
                </c:pt>
                <c:pt idx="2">
                  <c:v>MSM</c:v>
                </c:pt>
                <c:pt idx="3">
                  <c:v>PWID</c:v>
                </c:pt>
              </c:strCache>
            </c:strRef>
          </c:cat>
          <c:val>
            <c:numRef>
              <c:f>'HIV Prev nat_KP'!$D$3:$D$6</c:f>
              <c:numCache>
                <c:formatCode>General</c:formatCode>
                <c:ptCount val="4"/>
              </c:numCache>
            </c:numRef>
          </c:val>
          <c:extLst>
            <c:ext xmlns:c16="http://schemas.microsoft.com/office/drawing/2014/chart" uri="{C3380CC4-5D6E-409C-BE32-E72D297353CC}">
              <c16:uniqueId val="{0000000A-ACF0-4147-9B04-75F844676A03}"/>
            </c:ext>
          </c:extLst>
        </c:ser>
        <c:dLbls>
          <c:showLegendKey val="0"/>
          <c:showVal val="0"/>
          <c:showCatName val="0"/>
          <c:showSerName val="0"/>
          <c:showPercent val="0"/>
          <c:showBubbleSize val="0"/>
        </c:dLbls>
        <c:gapWidth val="150"/>
        <c:overlap val="100"/>
        <c:axId val="42681856"/>
        <c:axId val="42683392"/>
      </c:barChart>
      <c:catAx>
        <c:axId val="42681856"/>
        <c:scaling>
          <c:orientation val="minMax"/>
        </c:scaling>
        <c:delete val="0"/>
        <c:axPos val="b"/>
        <c:numFmt formatCode="General" sourceLinked="0"/>
        <c:majorTickMark val="out"/>
        <c:minorTickMark val="none"/>
        <c:tickLblPos val="nextTo"/>
        <c:crossAx val="42683392"/>
        <c:crosses val="autoZero"/>
        <c:auto val="1"/>
        <c:lblAlgn val="ctr"/>
        <c:lblOffset val="100"/>
        <c:noMultiLvlLbl val="0"/>
      </c:catAx>
      <c:valAx>
        <c:axId val="42683392"/>
        <c:scaling>
          <c:orientation val="minMax"/>
          <c:max val="5"/>
          <c:min val="0"/>
        </c:scaling>
        <c:delete val="0"/>
        <c:axPos val="l"/>
        <c:majorGridlines>
          <c:spPr>
            <a:ln w="6350">
              <a:solidFill>
                <a:schemeClr val="bg1">
                  <a:lumMod val="95000"/>
                  <a:alpha val="78000"/>
                </a:schemeClr>
              </a:solidFill>
              <a:prstDash val="sysDot"/>
            </a:ln>
          </c:spPr>
        </c:majorGridlines>
        <c:title>
          <c:tx>
            <c:rich>
              <a:bodyPr rot="0" vert="horz"/>
              <a:lstStyle/>
              <a:p>
                <a:pPr>
                  <a:defRPr/>
                </a:pPr>
                <a:r>
                  <a:rPr lang="en-US"/>
                  <a:t>%</a:t>
                </a:r>
              </a:p>
            </c:rich>
          </c:tx>
          <c:layout>
            <c:manualLayout>
              <c:xMode val="edge"/>
              <c:yMode val="edge"/>
              <c:x val="7.1455755534236484E-2"/>
              <c:y val="8.6523235690429218E-2"/>
            </c:manualLayout>
          </c:layout>
          <c:overlay val="0"/>
        </c:title>
        <c:numFmt formatCode="General" sourceLinked="1"/>
        <c:majorTickMark val="out"/>
        <c:minorTickMark val="none"/>
        <c:tickLblPos val="nextTo"/>
        <c:crossAx val="42681856"/>
        <c:crosses val="autoZero"/>
        <c:crossBetween val="between"/>
        <c:majorUnit val="1"/>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'Sex work'!$L$2</c:f>
              <c:strCache>
                <c:ptCount val="1"/>
                <c:pt idx="0">
                  <c:v>Median</c:v>
                </c:pt>
              </c:strCache>
            </c:strRef>
          </c:tx>
          <c:spPr>
            <a:solidFill>
              <a:srgbClr val="00A99A"/>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 work'!$B$3:$B$11</c:f>
              <c:strCache>
                <c:ptCount val="9"/>
                <c:pt idx="0">
                  <c:v>Narayanganj</c:v>
                </c:pt>
                <c:pt idx="1">
                  <c:v>Cumilla</c:v>
                </c:pt>
                <c:pt idx="2">
                  <c:v>Cox’s Bazar</c:v>
                </c:pt>
                <c:pt idx="3">
                  <c:v>Chattogram</c:v>
                </c:pt>
                <c:pt idx="4">
                  <c:v>Gazipur</c:v>
                </c:pt>
                <c:pt idx="5">
                  <c:v>Khulna</c:v>
                </c:pt>
                <c:pt idx="6">
                  <c:v>Dhaka</c:v>
                </c:pt>
                <c:pt idx="7">
                  <c:v>Barishal*</c:v>
                </c:pt>
                <c:pt idx="8">
                  <c:v>Mymensingh*</c:v>
                </c:pt>
              </c:strCache>
            </c:strRef>
          </c:cat>
          <c:val>
            <c:numRef>
              <c:f>'Sex work'!$L$3:$L$11</c:f>
              <c:numCache>
                <c:formatCode>General</c:formatCode>
                <c:ptCount val="9"/>
                <c:pt idx="0">
                  <c:v>38</c:v>
                </c:pt>
                <c:pt idx="1">
                  <c:v>30</c:v>
                </c:pt>
                <c:pt idx="2">
                  <c:v>30</c:v>
                </c:pt>
                <c:pt idx="3">
                  <c:v>28</c:v>
                </c:pt>
                <c:pt idx="4">
                  <c:v>26</c:v>
                </c:pt>
                <c:pt idx="5">
                  <c:v>20</c:v>
                </c:pt>
                <c:pt idx="6">
                  <c:v>20</c:v>
                </c:pt>
                <c:pt idx="7">
                  <c:v>12</c:v>
                </c:pt>
                <c:pt idx="8">
                  <c:v>12</c:v>
                </c:pt>
              </c:numCache>
            </c:numRef>
          </c:val>
          <c:extLst>
            <c:ext xmlns:c16="http://schemas.microsoft.com/office/drawing/2014/chart" uri="{C3380CC4-5D6E-409C-BE32-E72D297353CC}">
              <c16:uniqueId val="{00000000-3F0F-43F2-8B76-3B2C3FC84F07}"/>
            </c:ext>
          </c:extLst>
        </c:ser>
        <c:dLbls>
          <c:showLegendKey val="0"/>
          <c:showVal val="0"/>
          <c:showCatName val="0"/>
          <c:showSerName val="0"/>
          <c:showPercent val="0"/>
          <c:showBubbleSize val="0"/>
        </c:dLbls>
        <c:gapWidth val="89"/>
        <c:overlap val="3"/>
        <c:axId val="1827956543"/>
        <c:axId val="1827972767"/>
      </c:barChart>
      <c:lineChart>
        <c:grouping val="standard"/>
        <c:varyColors val="0"/>
        <c:ser>
          <c:idx val="1"/>
          <c:order val="1"/>
          <c:tx>
            <c:strRef>
              <c:f>'Sex work'!$M$2</c:f>
              <c:strCache>
                <c:ptCount val="1"/>
                <c:pt idx="0">
                  <c:v>LL</c:v>
                </c:pt>
              </c:strCache>
            </c:strRef>
          </c:tx>
          <c:spPr>
            <a:ln w="28575" cap="rnd">
              <a:noFill/>
              <a:round/>
            </a:ln>
            <a:effectLst/>
          </c:spPr>
          <c:marker>
            <c:symbol val="dash"/>
            <c:size val="7"/>
            <c:spPr>
              <a:solidFill>
                <a:schemeClr val="tx1"/>
              </a:solidFill>
              <a:ln w="9525">
                <a:noFill/>
              </a:ln>
              <a:effectLst/>
            </c:spPr>
          </c:marker>
          <c:cat>
            <c:strRef>
              <c:f>'Sex work'!$B$3:$B$11</c:f>
              <c:strCache>
                <c:ptCount val="9"/>
                <c:pt idx="0">
                  <c:v>Narayanganj</c:v>
                </c:pt>
                <c:pt idx="1">
                  <c:v>Cumilla</c:v>
                </c:pt>
                <c:pt idx="2">
                  <c:v>Cox’s Bazar</c:v>
                </c:pt>
                <c:pt idx="3">
                  <c:v>Chattogram</c:v>
                </c:pt>
                <c:pt idx="4">
                  <c:v>Gazipur</c:v>
                </c:pt>
                <c:pt idx="5">
                  <c:v>Khulna</c:v>
                </c:pt>
                <c:pt idx="6">
                  <c:v>Dhaka</c:v>
                </c:pt>
                <c:pt idx="7">
                  <c:v>Barishal*</c:v>
                </c:pt>
                <c:pt idx="8">
                  <c:v>Mymensingh*</c:v>
                </c:pt>
              </c:strCache>
            </c:strRef>
          </c:cat>
          <c:val>
            <c:numRef>
              <c:f>'Sex work'!$M$3:$M$11</c:f>
              <c:numCache>
                <c:formatCode>General</c:formatCode>
                <c:ptCount val="9"/>
                <c:pt idx="0">
                  <c:v>20</c:v>
                </c:pt>
                <c:pt idx="1">
                  <c:v>20</c:v>
                </c:pt>
                <c:pt idx="2">
                  <c:v>20</c:v>
                </c:pt>
                <c:pt idx="3">
                  <c:v>20</c:v>
                </c:pt>
                <c:pt idx="4">
                  <c:v>20</c:v>
                </c:pt>
                <c:pt idx="5">
                  <c:v>15</c:v>
                </c:pt>
                <c:pt idx="6">
                  <c:v>13</c:v>
                </c:pt>
                <c:pt idx="7">
                  <c:v>8</c:v>
                </c:pt>
                <c:pt idx="8">
                  <c:v>8</c:v>
                </c:pt>
              </c:numCache>
            </c:numRef>
          </c:val>
          <c:smooth val="0"/>
          <c:extLst>
            <c:ext xmlns:c16="http://schemas.microsoft.com/office/drawing/2014/chart" uri="{C3380CC4-5D6E-409C-BE32-E72D297353CC}">
              <c16:uniqueId val="{00000001-3F0F-43F2-8B76-3B2C3FC84F07}"/>
            </c:ext>
          </c:extLst>
        </c:ser>
        <c:ser>
          <c:idx val="2"/>
          <c:order val="2"/>
          <c:tx>
            <c:strRef>
              <c:f>'Sex work'!$N$2</c:f>
              <c:strCache>
                <c:ptCount val="1"/>
                <c:pt idx="0">
                  <c:v>UL</c:v>
                </c:pt>
              </c:strCache>
            </c:strRef>
          </c:tx>
          <c:spPr>
            <a:ln w="28575" cap="rnd">
              <a:noFill/>
              <a:round/>
            </a:ln>
            <a:effectLst/>
          </c:spPr>
          <c:marker>
            <c:symbol val="dash"/>
            <c:size val="7"/>
            <c:spPr>
              <a:solidFill>
                <a:schemeClr val="tx1"/>
              </a:solidFill>
              <a:ln w="9525">
                <a:noFill/>
              </a:ln>
              <a:effectLst/>
            </c:spPr>
          </c:marker>
          <c:cat>
            <c:strRef>
              <c:f>'Sex work'!$B$3:$B$11</c:f>
              <c:strCache>
                <c:ptCount val="9"/>
                <c:pt idx="0">
                  <c:v>Narayanganj</c:v>
                </c:pt>
                <c:pt idx="1">
                  <c:v>Cumilla</c:v>
                </c:pt>
                <c:pt idx="2">
                  <c:v>Cox’s Bazar</c:v>
                </c:pt>
                <c:pt idx="3">
                  <c:v>Chattogram</c:v>
                </c:pt>
                <c:pt idx="4">
                  <c:v>Gazipur</c:v>
                </c:pt>
                <c:pt idx="5">
                  <c:v>Khulna</c:v>
                </c:pt>
                <c:pt idx="6">
                  <c:v>Dhaka</c:v>
                </c:pt>
                <c:pt idx="7">
                  <c:v>Barishal*</c:v>
                </c:pt>
                <c:pt idx="8">
                  <c:v>Mymensingh*</c:v>
                </c:pt>
              </c:strCache>
            </c:strRef>
          </c:cat>
          <c:val>
            <c:numRef>
              <c:f>'Sex work'!$N$3:$N$11</c:f>
              <c:numCache>
                <c:formatCode>General</c:formatCode>
                <c:ptCount val="9"/>
                <c:pt idx="0">
                  <c:v>75</c:v>
                </c:pt>
                <c:pt idx="1">
                  <c:v>40</c:v>
                </c:pt>
                <c:pt idx="2">
                  <c:v>38</c:v>
                </c:pt>
                <c:pt idx="3">
                  <c:v>40</c:v>
                </c:pt>
                <c:pt idx="4">
                  <c:v>36</c:v>
                </c:pt>
                <c:pt idx="5">
                  <c:v>36</c:v>
                </c:pt>
                <c:pt idx="6">
                  <c:v>40</c:v>
                </c:pt>
                <c:pt idx="7">
                  <c:v>20</c:v>
                </c:pt>
                <c:pt idx="8">
                  <c:v>17</c:v>
                </c:pt>
              </c:numCache>
            </c:numRef>
          </c:val>
          <c:smooth val="0"/>
          <c:extLst>
            <c:ext xmlns:c16="http://schemas.microsoft.com/office/drawing/2014/chart" uri="{C3380CC4-5D6E-409C-BE32-E72D297353CC}">
              <c16:uniqueId val="{00000002-3F0F-43F2-8B76-3B2C3FC84F07}"/>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1827956543"/>
        <c:axId val="1827972767"/>
      </c:lineChart>
      <c:catAx>
        <c:axId val="182795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27972767"/>
        <c:crosses val="autoZero"/>
        <c:auto val="1"/>
        <c:lblAlgn val="ctr"/>
        <c:lblOffset val="100"/>
        <c:noMultiLvlLbl val="0"/>
      </c:catAx>
      <c:valAx>
        <c:axId val="1827972767"/>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Number (median)</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27956543"/>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400"/>
              <a:t>Number (mean)</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3887294606941434"/>
          <c:y val="0.17553665474735242"/>
          <c:w val="0.71615260841245243"/>
          <c:h val="0.6714823107983402"/>
        </c:manualLayout>
      </c:layout>
      <c:barChart>
        <c:barDir val="bar"/>
        <c:grouping val="stacked"/>
        <c:varyColors val="0"/>
        <c:ser>
          <c:idx val="0"/>
          <c:order val="0"/>
          <c:tx>
            <c:strRef>
              <c:f>'MSM partners'!$C$2</c:f>
              <c:strCache>
                <c:ptCount val="1"/>
                <c:pt idx="0">
                  <c:v>Commercial partners</c:v>
                </c:pt>
              </c:strCache>
            </c:strRef>
          </c:tx>
          <c:spPr>
            <a:solidFill>
              <a:srgbClr val="00A99A"/>
            </a:solidFill>
            <a:ln>
              <a:noFill/>
            </a:ln>
            <a:effectLst/>
          </c:spPr>
          <c:invertIfNegative val="0"/>
          <c:cat>
            <c:strRef>
              <c:f>'MSM partners'!$B$3:$B$9</c:f>
              <c:strCache>
                <c:ptCount val="7"/>
                <c:pt idx="0">
                  <c:v>Narayanganj</c:v>
                </c:pt>
                <c:pt idx="1">
                  <c:v>Gazipur</c:v>
                </c:pt>
                <c:pt idx="2">
                  <c:v>Khulna</c:v>
                </c:pt>
                <c:pt idx="3">
                  <c:v>Sylhet</c:v>
                </c:pt>
                <c:pt idx="4">
                  <c:v>Dhaka</c:v>
                </c:pt>
                <c:pt idx="5">
                  <c:v>Chattogram</c:v>
                </c:pt>
                <c:pt idx="6">
                  <c:v>Cumilla</c:v>
                </c:pt>
              </c:strCache>
            </c:strRef>
          </c:cat>
          <c:val>
            <c:numRef>
              <c:f>'MSM partners'!$C$3:$C$9</c:f>
              <c:numCache>
                <c:formatCode>General</c:formatCode>
                <c:ptCount val="7"/>
                <c:pt idx="0">
                  <c:v>15.4</c:v>
                </c:pt>
                <c:pt idx="1">
                  <c:v>19.100000000000001</c:v>
                </c:pt>
                <c:pt idx="2">
                  <c:v>17.100000000000001</c:v>
                </c:pt>
                <c:pt idx="3">
                  <c:v>12.8</c:v>
                </c:pt>
                <c:pt idx="4">
                  <c:v>10.7</c:v>
                </c:pt>
                <c:pt idx="5">
                  <c:v>7</c:v>
                </c:pt>
                <c:pt idx="6">
                  <c:v>4.3</c:v>
                </c:pt>
              </c:numCache>
            </c:numRef>
          </c:val>
          <c:extLst>
            <c:ext xmlns:c16="http://schemas.microsoft.com/office/drawing/2014/chart" uri="{C3380CC4-5D6E-409C-BE32-E72D297353CC}">
              <c16:uniqueId val="{00000000-4F7E-4C29-BF71-93751FD1A976}"/>
            </c:ext>
          </c:extLst>
        </c:ser>
        <c:ser>
          <c:idx val="1"/>
          <c:order val="1"/>
          <c:tx>
            <c:strRef>
              <c:f>'MSM partners'!$D$2</c:f>
              <c:strCache>
                <c:ptCount val="1"/>
                <c:pt idx="0">
                  <c:v>Casual partners</c:v>
                </c:pt>
              </c:strCache>
            </c:strRef>
          </c:tx>
          <c:spPr>
            <a:solidFill>
              <a:srgbClr val="CDC884"/>
            </a:solidFill>
            <a:ln>
              <a:noFill/>
            </a:ln>
            <a:effectLst/>
          </c:spPr>
          <c:invertIfNegative val="0"/>
          <c:cat>
            <c:strRef>
              <c:f>'MSM partners'!$B$3:$B$9</c:f>
              <c:strCache>
                <c:ptCount val="7"/>
                <c:pt idx="0">
                  <c:v>Narayanganj</c:v>
                </c:pt>
                <c:pt idx="1">
                  <c:v>Gazipur</c:v>
                </c:pt>
                <c:pt idx="2">
                  <c:v>Khulna</c:v>
                </c:pt>
                <c:pt idx="3">
                  <c:v>Sylhet</c:v>
                </c:pt>
                <c:pt idx="4">
                  <c:v>Dhaka</c:v>
                </c:pt>
                <c:pt idx="5">
                  <c:v>Chattogram</c:v>
                </c:pt>
                <c:pt idx="6">
                  <c:v>Cumilla</c:v>
                </c:pt>
              </c:strCache>
            </c:strRef>
          </c:cat>
          <c:val>
            <c:numRef>
              <c:f>'MSM partners'!$D$3:$D$9</c:f>
              <c:numCache>
                <c:formatCode>General</c:formatCode>
                <c:ptCount val="7"/>
                <c:pt idx="0">
                  <c:v>9.4</c:v>
                </c:pt>
                <c:pt idx="1">
                  <c:v>5.3</c:v>
                </c:pt>
                <c:pt idx="2">
                  <c:v>5.3</c:v>
                </c:pt>
                <c:pt idx="3">
                  <c:v>4.2</c:v>
                </c:pt>
                <c:pt idx="4">
                  <c:v>6.1</c:v>
                </c:pt>
                <c:pt idx="5">
                  <c:v>4</c:v>
                </c:pt>
                <c:pt idx="6">
                  <c:v>5</c:v>
                </c:pt>
              </c:numCache>
            </c:numRef>
          </c:val>
          <c:extLst>
            <c:ext xmlns:c16="http://schemas.microsoft.com/office/drawing/2014/chart" uri="{C3380CC4-5D6E-409C-BE32-E72D297353CC}">
              <c16:uniqueId val="{00000001-4F7E-4C29-BF71-93751FD1A976}"/>
            </c:ext>
          </c:extLst>
        </c:ser>
        <c:ser>
          <c:idx val="2"/>
          <c:order val="2"/>
          <c:tx>
            <c:strRef>
              <c:f>'MSM partners'!$E$2</c:f>
              <c:strCache>
                <c:ptCount val="1"/>
                <c:pt idx="0">
                  <c:v>Main(regular) partners</c:v>
                </c:pt>
              </c:strCache>
            </c:strRef>
          </c:tx>
          <c:spPr>
            <a:solidFill>
              <a:srgbClr val="F15B40"/>
            </a:solidFill>
            <a:ln>
              <a:noFill/>
            </a:ln>
            <a:effectLst/>
          </c:spPr>
          <c:invertIfNegative val="0"/>
          <c:cat>
            <c:strRef>
              <c:f>'MSM partners'!$B$3:$B$9</c:f>
              <c:strCache>
                <c:ptCount val="7"/>
                <c:pt idx="0">
                  <c:v>Narayanganj</c:v>
                </c:pt>
                <c:pt idx="1">
                  <c:v>Gazipur</c:v>
                </c:pt>
                <c:pt idx="2">
                  <c:v>Khulna</c:v>
                </c:pt>
                <c:pt idx="3">
                  <c:v>Sylhet</c:v>
                </c:pt>
                <c:pt idx="4">
                  <c:v>Dhaka</c:v>
                </c:pt>
                <c:pt idx="5">
                  <c:v>Chattogram</c:v>
                </c:pt>
                <c:pt idx="6">
                  <c:v>Cumilla</c:v>
                </c:pt>
              </c:strCache>
            </c:strRef>
          </c:cat>
          <c:val>
            <c:numRef>
              <c:f>'MSM partners'!$E$3:$E$9</c:f>
              <c:numCache>
                <c:formatCode>General</c:formatCode>
                <c:ptCount val="7"/>
                <c:pt idx="0">
                  <c:v>0.3</c:v>
                </c:pt>
                <c:pt idx="1">
                  <c:v>0.4</c:v>
                </c:pt>
                <c:pt idx="2">
                  <c:v>0.4</c:v>
                </c:pt>
                <c:pt idx="3">
                  <c:v>0.5</c:v>
                </c:pt>
                <c:pt idx="4">
                  <c:v>0.7</c:v>
                </c:pt>
                <c:pt idx="5">
                  <c:v>0.7</c:v>
                </c:pt>
                <c:pt idx="6">
                  <c:v>0.4</c:v>
                </c:pt>
              </c:numCache>
            </c:numRef>
          </c:val>
          <c:extLst>
            <c:ext xmlns:c16="http://schemas.microsoft.com/office/drawing/2014/chart" uri="{C3380CC4-5D6E-409C-BE32-E72D297353CC}">
              <c16:uniqueId val="{00000002-4F7E-4C29-BF71-93751FD1A976}"/>
            </c:ext>
          </c:extLst>
        </c:ser>
        <c:dLbls>
          <c:showLegendKey val="0"/>
          <c:showVal val="0"/>
          <c:showCatName val="0"/>
          <c:showSerName val="0"/>
          <c:showPercent val="0"/>
          <c:showBubbleSize val="0"/>
        </c:dLbls>
        <c:gapWidth val="89"/>
        <c:overlap val="100"/>
        <c:axId val="1827956543"/>
        <c:axId val="1827972767"/>
      </c:barChart>
      <c:catAx>
        <c:axId val="182795654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27972767"/>
        <c:crosses val="autoZero"/>
        <c:auto val="1"/>
        <c:lblAlgn val="ctr"/>
        <c:lblOffset val="100"/>
        <c:noMultiLvlLbl val="0"/>
      </c:catAx>
      <c:valAx>
        <c:axId val="1827972767"/>
        <c:scaling>
          <c:orientation val="minMax"/>
        </c:scaling>
        <c:delete val="0"/>
        <c:axPos val="t"/>
        <c:majorGridlines>
          <c:spPr>
            <a:ln w="9525" cap="flat" cmpd="sng" algn="ctr">
              <a:solidFill>
                <a:schemeClr val="tx1">
                  <a:lumMod val="15000"/>
                  <a:lumOff val="85000"/>
                </a:schemeClr>
              </a:solidFill>
              <a:prstDash val="dash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27956543"/>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'No of partners among Hijra'!$B$37</c:f>
              <c:strCache>
                <c:ptCount val="1"/>
                <c:pt idx="0">
                  <c:v>Commercial partners</c:v>
                </c:pt>
              </c:strCache>
            </c:strRef>
          </c:tx>
          <c:spPr>
            <a:solidFill>
              <a:srgbClr val="F26B73"/>
            </a:solidFill>
            <a:ln>
              <a:noFill/>
            </a:ln>
            <a:effectLst/>
          </c:spPr>
          <c:invertIfNegative val="0"/>
          <c:dPt>
            <c:idx val="7"/>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1-9BF1-4429-8A8C-DE400E9EEE0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 of partners among Hijra'!$A$38:$A$45</c:f>
              <c:strCache>
                <c:ptCount val="8"/>
                <c:pt idx="0">
                  <c:v>Sylhet</c:v>
                </c:pt>
                <c:pt idx="1">
                  <c:v>Gazipur</c:v>
                </c:pt>
                <c:pt idx="2">
                  <c:v>Chattogram</c:v>
                </c:pt>
                <c:pt idx="3">
                  <c:v>Dhaka</c:v>
                </c:pt>
                <c:pt idx="4">
                  <c:v>Chapainawabganj</c:v>
                </c:pt>
                <c:pt idx="5">
                  <c:v>Khulna</c:v>
                </c:pt>
                <c:pt idx="6">
                  <c:v>Rajshahi</c:v>
                </c:pt>
                <c:pt idx="7">
                  <c:v>Total</c:v>
                </c:pt>
              </c:strCache>
            </c:strRef>
          </c:cat>
          <c:val>
            <c:numRef>
              <c:f>'No of partners among Hijra'!$B$38:$B$45</c:f>
              <c:numCache>
                <c:formatCode>0</c:formatCode>
                <c:ptCount val="8"/>
                <c:pt idx="0">
                  <c:v>46.2</c:v>
                </c:pt>
                <c:pt idx="1">
                  <c:v>22.8</c:v>
                </c:pt>
                <c:pt idx="2">
                  <c:v>21.6</c:v>
                </c:pt>
                <c:pt idx="3">
                  <c:v>21.1</c:v>
                </c:pt>
                <c:pt idx="4">
                  <c:v>18.399999999999999</c:v>
                </c:pt>
                <c:pt idx="5">
                  <c:v>10.3</c:v>
                </c:pt>
                <c:pt idx="6">
                  <c:v>9.5</c:v>
                </c:pt>
                <c:pt idx="7">
                  <c:v>23.2</c:v>
                </c:pt>
              </c:numCache>
            </c:numRef>
          </c:val>
          <c:extLst>
            <c:ext xmlns:c16="http://schemas.microsoft.com/office/drawing/2014/chart" uri="{C3380CC4-5D6E-409C-BE32-E72D297353CC}">
              <c16:uniqueId val="{00000002-9BF1-4429-8A8C-DE400E9EEE0F}"/>
            </c:ext>
          </c:extLst>
        </c:ser>
        <c:ser>
          <c:idx val="0"/>
          <c:order val="1"/>
          <c:tx>
            <c:strRef>
              <c:f>'No of partners among Hijra'!$C$37</c:f>
              <c:strCache>
                <c:ptCount val="1"/>
                <c:pt idx="0">
                  <c:v>Casual Partners</c:v>
                </c:pt>
              </c:strCache>
            </c:strRef>
          </c:tx>
          <c:spPr>
            <a:solidFill>
              <a:srgbClr val="63CDF6"/>
            </a:solidFill>
            <a:ln>
              <a:noFill/>
            </a:ln>
            <a:effectLst/>
          </c:spPr>
          <c:invertIfNegative val="0"/>
          <c:dPt>
            <c:idx val="7"/>
            <c:invertIfNegative val="0"/>
            <c:bubble3D val="0"/>
            <c:spPr>
              <a:pattFill prst="dkUpDiag">
                <a:fgClr>
                  <a:srgbClr val="63CDF6"/>
                </a:fgClr>
                <a:bgClr>
                  <a:sysClr val="window" lastClr="FFFFFF"/>
                </a:bgClr>
              </a:pattFill>
              <a:ln>
                <a:noFill/>
              </a:ln>
              <a:effectLst/>
            </c:spPr>
            <c:extLst>
              <c:ext xmlns:c16="http://schemas.microsoft.com/office/drawing/2014/chart" uri="{C3380CC4-5D6E-409C-BE32-E72D297353CC}">
                <c16:uniqueId val="{00000004-9BF1-4429-8A8C-DE400E9EEE0F}"/>
              </c:ext>
            </c:extLst>
          </c:dPt>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F1-4429-8A8C-DE400E9EEE0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 of partners among Hijra'!$A$38:$A$45</c:f>
              <c:strCache>
                <c:ptCount val="8"/>
                <c:pt idx="0">
                  <c:v>Sylhet</c:v>
                </c:pt>
                <c:pt idx="1">
                  <c:v>Gazipur</c:v>
                </c:pt>
                <c:pt idx="2">
                  <c:v>Chattogram</c:v>
                </c:pt>
                <c:pt idx="3">
                  <c:v>Dhaka</c:v>
                </c:pt>
                <c:pt idx="4">
                  <c:v>Chapainawabganj</c:v>
                </c:pt>
                <c:pt idx="5">
                  <c:v>Khulna</c:v>
                </c:pt>
                <c:pt idx="6">
                  <c:v>Rajshahi</c:v>
                </c:pt>
                <c:pt idx="7">
                  <c:v>Total</c:v>
                </c:pt>
              </c:strCache>
            </c:strRef>
          </c:cat>
          <c:val>
            <c:numRef>
              <c:f>'No of partners among Hijra'!$C$38:$C$45</c:f>
              <c:numCache>
                <c:formatCode>General</c:formatCode>
                <c:ptCount val="8"/>
                <c:pt idx="0">
                  <c:v>2</c:v>
                </c:pt>
                <c:pt idx="1">
                  <c:v>0.8</c:v>
                </c:pt>
                <c:pt idx="2">
                  <c:v>1.6</c:v>
                </c:pt>
                <c:pt idx="3">
                  <c:v>2.2999999999999998</c:v>
                </c:pt>
                <c:pt idx="4">
                  <c:v>2.6</c:v>
                </c:pt>
                <c:pt idx="5">
                  <c:v>0.9</c:v>
                </c:pt>
                <c:pt idx="6">
                  <c:v>1.8</c:v>
                </c:pt>
                <c:pt idx="7">
                  <c:v>1.8</c:v>
                </c:pt>
              </c:numCache>
            </c:numRef>
          </c:val>
          <c:extLst>
            <c:ext xmlns:c16="http://schemas.microsoft.com/office/drawing/2014/chart" uri="{C3380CC4-5D6E-409C-BE32-E72D297353CC}">
              <c16:uniqueId val="{00000005-9BF1-4429-8A8C-DE400E9EEE0F}"/>
            </c:ext>
          </c:extLst>
        </c:ser>
        <c:ser>
          <c:idx val="2"/>
          <c:order val="2"/>
          <c:tx>
            <c:strRef>
              <c:f>'No of partners among Hijra'!$D$37</c:f>
              <c:strCache>
                <c:ptCount val="1"/>
                <c:pt idx="0">
                  <c:v>Main, regular partners</c:v>
                </c:pt>
              </c:strCache>
            </c:strRef>
          </c:tx>
          <c:spPr>
            <a:solidFill>
              <a:sysClr val="window" lastClr="FFFFFF">
                <a:lumMod val="50000"/>
              </a:sysClr>
            </a:solidFill>
            <a:ln>
              <a:noFill/>
            </a:ln>
            <a:effectLst/>
          </c:spPr>
          <c:invertIfNegative val="0"/>
          <c:dPt>
            <c:idx val="7"/>
            <c:invertIfNegative val="0"/>
            <c:bubble3D val="0"/>
            <c:spPr>
              <a:pattFill prst="dkUpDiag">
                <a:fgClr>
                  <a:sysClr val="window" lastClr="FFFFFF">
                    <a:lumMod val="50000"/>
                  </a:sysClr>
                </a:fgClr>
                <a:bgClr>
                  <a:sysClr val="window" lastClr="FFFFFF"/>
                </a:bgClr>
              </a:pattFill>
              <a:ln>
                <a:noFill/>
              </a:ln>
              <a:effectLst/>
            </c:spPr>
            <c:extLst>
              <c:ext xmlns:c16="http://schemas.microsoft.com/office/drawing/2014/chart" uri="{C3380CC4-5D6E-409C-BE32-E72D297353CC}">
                <c16:uniqueId val="{00000007-9BF1-4429-8A8C-DE400E9EEE0F}"/>
              </c:ext>
            </c:extLst>
          </c:dPt>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F1-4429-8A8C-DE400E9EEE0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 of partners among Hijra'!$A$38:$A$45</c:f>
              <c:strCache>
                <c:ptCount val="8"/>
                <c:pt idx="0">
                  <c:v>Sylhet</c:v>
                </c:pt>
                <c:pt idx="1">
                  <c:v>Gazipur</c:v>
                </c:pt>
                <c:pt idx="2">
                  <c:v>Chattogram</c:v>
                </c:pt>
                <c:pt idx="3">
                  <c:v>Dhaka</c:v>
                </c:pt>
                <c:pt idx="4">
                  <c:v>Chapainawabganj</c:v>
                </c:pt>
                <c:pt idx="5">
                  <c:v>Khulna</c:v>
                </c:pt>
                <c:pt idx="6">
                  <c:v>Rajshahi</c:v>
                </c:pt>
                <c:pt idx="7">
                  <c:v>Total</c:v>
                </c:pt>
              </c:strCache>
            </c:strRef>
          </c:cat>
          <c:val>
            <c:numRef>
              <c:f>'No of partners among Hijra'!$D$38:$D$45</c:f>
              <c:numCache>
                <c:formatCode>General</c:formatCode>
                <c:ptCount val="8"/>
                <c:pt idx="0">
                  <c:v>0.8</c:v>
                </c:pt>
                <c:pt idx="1">
                  <c:v>0.7</c:v>
                </c:pt>
                <c:pt idx="2">
                  <c:v>0.7</c:v>
                </c:pt>
                <c:pt idx="3">
                  <c:v>0.7</c:v>
                </c:pt>
                <c:pt idx="4">
                  <c:v>0.7</c:v>
                </c:pt>
                <c:pt idx="5">
                  <c:v>0.9</c:v>
                </c:pt>
                <c:pt idx="6">
                  <c:v>0.8</c:v>
                </c:pt>
                <c:pt idx="7">
                  <c:v>0.74</c:v>
                </c:pt>
              </c:numCache>
            </c:numRef>
          </c:val>
          <c:extLst>
            <c:ext xmlns:c16="http://schemas.microsoft.com/office/drawing/2014/chart" uri="{C3380CC4-5D6E-409C-BE32-E72D297353CC}">
              <c16:uniqueId val="{00000008-9BF1-4429-8A8C-DE400E9EEE0F}"/>
            </c:ext>
          </c:extLst>
        </c:ser>
        <c:dLbls>
          <c:showLegendKey val="0"/>
          <c:showVal val="0"/>
          <c:showCatName val="0"/>
          <c:showSerName val="0"/>
          <c:showPercent val="0"/>
          <c:showBubbleSize val="0"/>
        </c:dLbls>
        <c:gapWidth val="139"/>
        <c:overlap val="-10"/>
        <c:axId val="636884968"/>
        <c:axId val="636883656"/>
      </c:barChart>
      <c:catAx>
        <c:axId val="636884968"/>
        <c:scaling>
          <c:orientation val="minMax"/>
        </c:scaling>
        <c:delete val="0"/>
        <c:axPos val="b"/>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36883656"/>
        <c:crosses val="autoZero"/>
        <c:auto val="1"/>
        <c:lblAlgn val="ctr"/>
        <c:lblOffset val="100"/>
        <c:noMultiLvlLbl val="0"/>
      </c:catAx>
      <c:valAx>
        <c:axId val="636883656"/>
        <c:scaling>
          <c:orientation val="minMax"/>
        </c:scaling>
        <c:delete val="0"/>
        <c:axPos val="l"/>
        <c:majorGridlines>
          <c:spPr>
            <a:ln w="9525" cap="flat" cmpd="sng" algn="ctr">
              <a:solidFill>
                <a:schemeClr val="bg1">
                  <a:lumMod val="65000"/>
                </a:schemeClr>
              </a:solidFill>
              <a:prstDash val="dashDot"/>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Number (mean)</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36884968"/>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w="38100">
              <a:solidFill>
                <a:srgbClr val="E31837"/>
              </a:solidFill>
            </a:ln>
          </c:spPr>
          <c:marker>
            <c:symbol val="circle"/>
            <c:size val="9"/>
            <c:spPr>
              <a:solidFill>
                <a:srgbClr val="E31837"/>
              </a:solidFill>
              <a:ln>
                <a:solidFill>
                  <a:schemeClr val="bg1"/>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'Mean no of clients_hijra'!$A$3:$F$3</c:f>
              <c:strCache>
                <c:ptCount val="6"/>
                <c:pt idx="0">
                  <c:v>2002</c:v>
                </c:pt>
                <c:pt idx="1">
                  <c:v>2003-04</c:v>
                </c:pt>
                <c:pt idx="2">
                  <c:v>2006-07</c:v>
                </c:pt>
                <c:pt idx="3">
                  <c:v>2010</c:v>
                </c:pt>
                <c:pt idx="4">
                  <c:v>2013-14</c:v>
                </c:pt>
                <c:pt idx="5">
                  <c:v>2021</c:v>
                </c:pt>
              </c:strCache>
            </c:strRef>
          </c:cat>
          <c:val>
            <c:numRef>
              <c:f>'Mean no of clients_hijra'!$A$4:$F$4</c:f>
              <c:numCache>
                <c:formatCode>General</c:formatCode>
                <c:ptCount val="6"/>
                <c:pt idx="0">
                  <c:v>12.6</c:v>
                </c:pt>
                <c:pt idx="1">
                  <c:v>30.6</c:v>
                </c:pt>
                <c:pt idx="2">
                  <c:v>14.7</c:v>
                </c:pt>
                <c:pt idx="3">
                  <c:v>10.8</c:v>
                </c:pt>
                <c:pt idx="4">
                  <c:v>15.3</c:v>
                </c:pt>
                <c:pt idx="5">
                  <c:v>21.1</c:v>
                </c:pt>
              </c:numCache>
            </c:numRef>
          </c:val>
          <c:smooth val="0"/>
          <c:extLst>
            <c:ext xmlns:c16="http://schemas.microsoft.com/office/drawing/2014/chart" uri="{C3380CC4-5D6E-409C-BE32-E72D297353CC}">
              <c16:uniqueId val="{00000000-6168-464B-AE09-CAE1E190F357}"/>
            </c:ext>
          </c:extLst>
        </c:ser>
        <c:dLbls>
          <c:showLegendKey val="0"/>
          <c:showVal val="0"/>
          <c:showCatName val="0"/>
          <c:showSerName val="0"/>
          <c:showPercent val="0"/>
          <c:showBubbleSize val="0"/>
        </c:dLbls>
        <c:marker val="1"/>
        <c:smooth val="0"/>
        <c:axId val="136423680"/>
        <c:axId val="136429568"/>
      </c:lineChart>
      <c:catAx>
        <c:axId val="136423680"/>
        <c:scaling>
          <c:orientation val="minMax"/>
        </c:scaling>
        <c:delete val="0"/>
        <c:axPos val="b"/>
        <c:numFmt formatCode="General" sourceLinked="0"/>
        <c:majorTickMark val="out"/>
        <c:minorTickMark val="none"/>
        <c:tickLblPos val="nextTo"/>
        <c:crossAx val="136429568"/>
        <c:crosses val="autoZero"/>
        <c:auto val="1"/>
        <c:lblAlgn val="ctr"/>
        <c:lblOffset val="100"/>
        <c:noMultiLvlLbl val="0"/>
      </c:catAx>
      <c:valAx>
        <c:axId val="136429568"/>
        <c:scaling>
          <c:orientation val="minMax"/>
        </c:scaling>
        <c:delete val="0"/>
        <c:axPos val="l"/>
        <c:majorGridlines>
          <c:spPr>
            <a:ln>
              <a:solidFill>
                <a:schemeClr val="bg1">
                  <a:lumMod val="95000"/>
                </a:schemeClr>
              </a:solidFill>
              <a:prstDash val="dash"/>
            </a:ln>
          </c:spPr>
        </c:majorGridlines>
        <c:title>
          <c:tx>
            <c:rich>
              <a:bodyPr rot="-5400000" vert="horz"/>
              <a:lstStyle/>
              <a:p>
                <a:pPr>
                  <a:defRPr/>
                </a:pPr>
                <a:r>
                  <a:rPr lang="en-US"/>
                  <a:t>Average number of clients</a:t>
                </a:r>
              </a:p>
            </c:rich>
          </c:tx>
          <c:layout>
            <c:manualLayout>
              <c:xMode val="edge"/>
              <c:yMode val="edge"/>
              <c:x val="2.3228807965249704E-3"/>
              <c:y val="0.20171430303331483"/>
            </c:manualLayout>
          </c:layout>
          <c:overlay val="0"/>
        </c:title>
        <c:numFmt formatCode="General" sourceLinked="1"/>
        <c:majorTickMark val="out"/>
        <c:minorTickMark val="none"/>
        <c:tickLblPos val="nextTo"/>
        <c:crossAx val="136423680"/>
        <c:crosses val="autoZero"/>
        <c:crossBetween val="between"/>
      </c:valAx>
    </c:plotArea>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55701140124283"/>
          <c:y val="0.11868732874798564"/>
          <c:w val="0.86411931710117262"/>
          <c:h val="0.52749482183429963"/>
        </c:manualLayout>
      </c:layout>
      <c:barChart>
        <c:barDir val="col"/>
        <c:grouping val="clustered"/>
        <c:varyColors val="0"/>
        <c:ser>
          <c:idx val="1"/>
          <c:order val="0"/>
          <c:tx>
            <c:strRef>
              <c:f>'Sterile inj equipment'!$C$43</c:f>
              <c:strCache>
                <c:ptCount val="1"/>
                <c:pt idx="0">
                  <c:v>Intervention Districts</c:v>
                </c:pt>
              </c:strCache>
            </c:strRef>
          </c:tx>
          <c:spPr>
            <a:solidFill>
              <a:srgbClr val="F26B73"/>
            </a:solidFill>
            <a:ln>
              <a:noFill/>
            </a:ln>
            <a:effectLst/>
          </c:spPr>
          <c:invertIfNegative val="0"/>
          <c:dPt>
            <c:idx val="6"/>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2-D73F-486B-816B-923B9CB01B2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'Sterile inj equipment'!$B$44:$B$53</c:f>
              <c:strCache>
                <c:ptCount val="10"/>
                <c:pt idx="0">
                  <c:v>Narayanganj</c:v>
                </c:pt>
                <c:pt idx="1">
                  <c:v>Chapainawabganj</c:v>
                </c:pt>
                <c:pt idx="2">
                  <c:v>Rajshahi</c:v>
                </c:pt>
                <c:pt idx="3">
                  <c:v>Dhaka</c:v>
                </c:pt>
                <c:pt idx="4">
                  <c:v>Cumilla</c:v>
                </c:pt>
                <c:pt idx="5">
                  <c:v>Gazipur</c:v>
                </c:pt>
                <c:pt idx="6">
                  <c:v>Total</c:v>
                </c:pt>
                <c:pt idx="7">
                  <c:v>Barishal</c:v>
                </c:pt>
                <c:pt idx="8">
                  <c:v>Mymensingh</c:v>
                </c:pt>
                <c:pt idx="9">
                  <c:v>Total</c:v>
                </c:pt>
              </c:strCache>
            </c:strRef>
          </c:cat>
          <c:val>
            <c:numRef>
              <c:f>'Sterile inj equipment'!$C$44:$C$53</c:f>
              <c:numCache>
                <c:formatCode>0</c:formatCode>
                <c:ptCount val="10"/>
                <c:pt idx="0">
                  <c:v>99</c:v>
                </c:pt>
                <c:pt idx="1">
                  <c:v>98.8</c:v>
                </c:pt>
                <c:pt idx="2">
                  <c:v>97.3</c:v>
                </c:pt>
                <c:pt idx="3">
                  <c:v>97.1</c:v>
                </c:pt>
                <c:pt idx="4">
                  <c:v>97</c:v>
                </c:pt>
                <c:pt idx="5">
                  <c:v>86.9</c:v>
                </c:pt>
                <c:pt idx="6">
                  <c:v>96.2</c:v>
                </c:pt>
              </c:numCache>
            </c:numRef>
          </c:val>
          <c:extLst>
            <c:ext xmlns:c16="http://schemas.microsoft.com/office/drawing/2014/chart" uri="{C3380CC4-5D6E-409C-BE32-E72D297353CC}">
              <c16:uniqueId val="{00000000-D73F-486B-816B-923B9CB01B2E}"/>
            </c:ext>
          </c:extLst>
        </c:ser>
        <c:ser>
          <c:idx val="0"/>
          <c:order val="1"/>
          <c:tx>
            <c:strRef>
              <c:f>'Sterile inj equipment'!$D$43</c:f>
              <c:strCache>
                <c:ptCount val="1"/>
                <c:pt idx="0">
                  <c:v>Non-Intervention Districs</c:v>
                </c:pt>
              </c:strCache>
            </c:strRef>
          </c:tx>
          <c:spPr>
            <a:solidFill>
              <a:srgbClr val="63CDF6"/>
            </a:solidFill>
            <a:ln>
              <a:noFill/>
            </a:ln>
            <a:effectLst/>
          </c:spPr>
          <c:invertIfNegative val="0"/>
          <c:dPt>
            <c:idx val="9"/>
            <c:invertIfNegative val="0"/>
            <c:bubble3D val="0"/>
            <c:spPr>
              <a:pattFill prst="dkUpDiag">
                <a:fgClr>
                  <a:srgbClr val="63CDF6"/>
                </a:fgClr>
                <a:bgClr>
                  <a:sysClr val="window" lastClr="FFFFFF"/>
                </a:bgClr>
              </a:pattFill>
              <a:ln>
                <a:noFill/>
              </a:ln>
              <a:effectLst/>
            </c:spPr>
            <c:extLst>
              <c:ext xmlns:c16="http://schemas.microsoft.com/office/drawing/2014/chart" uri="{C3380CC4-5D6E-409C-BE32-E72D297353CC}">
                <c16:uniqueId val="{00000003-D73F-486B-816B-923B9CB01B2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'Sterile inj equipment'!$B$44:$B$53</c:f>
              <c:strCache>
                <c:ptCount val="10"/>
                <c:pt idx="0">
                  <c:v>Narayanganj</c:v>
                </c:pt>
                <c:pt idx="1">
                  <c:v>Chapainawabganj</c:v>
                </c:pt>
                <c:pt idx="2">
                  <c:v>Rajshahi</c:v>
                </c:pt>
                <c:pt idx="3">
                  <c:v>Dhaka</c:v>
                </c:pt>
                <c:pt idx="4">
                  <c:v>Cumilla</c:v>
                </c:pt>
                <c:pt idx="5">
                  <c:v>Gazipur</c:v>
                </c:pt>
                <c:pt idx="6">
                  <c:v>Total</c:v>
                </c:pt>
                <c:pt idx="7">
                  <c:v>Barishal</c:v>
                </c:pt>
                <c:pt idx="8">
                  <c:v>Mymensingh</c:v>
                </c:pt>
                <c:pt idx="9">
                  <c:v>Total</c:v>
                </c:pt>
              </c:strCache>
            </c:strRef>
          </c:cat>
          <c:val>
            <c:numRef>
              <c:f>'Sterile inj equipment'!$D$44:$D$53</c:f>
              <c:numCache>
                <c:formatCode>General</c:formatCode>
                <c:ptCount val="10"/>
                <c:pt idx="7" formatCode="0">
                  <c:v>94.2</c:v>
                </c:pt>
                <c:pt idx="8" formatCode="0">
                  <c:v>89.7</c:v>
                </c:pt>
                <c:pt idx="9" formatCode="0">
                  <c:v>93</c:v>
                </c:pt>
              </c:numCache>
            </c:numRef>
          </c:val>
          <c:extLst>
            <c:ext xmlns:c16="http://schemas.microsoft.com/office/drawing/2014/chart" uri="{C3380CC4-5D6E-409C-BE32-E72D297353CC}">
              <c16:uniqueId val="{00000001-D73F-486B-816B-923B9CB01B2E}"/>
            </c:ext>
          </c:extLst>
        </c:ser>
        <c:dLbls>
          <c:showLegendKey val="0"/>
          <c:showVal val="0"/>
          <c:showCatName val="0"/>
          <c:showSerName val="0"/>
          <c:showPercent val="0"/>
          <c:showBubbleSize val="0"/>
        </c:dLbls>
        <c:gapWidth val="139"/>
        <c:overlap val="-10"/>
        <c:axId val="636884968"/>
        <c:axId val="636883656"/>
      </c:barChart>
      <c:catAx>
        <c:axId val="636884968"/>
        <c:scaling>
          <c:orientation val="minMax"/>
        </c:scaling>
        <c:delete val="0"/>
        <c:axPos val="b"/>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36883656"/>
        <c:crosses val="autoZero"/>
        <c:auto val="1"/>
        <c:lblAlgn val="ctr"/>
        <c:lblOffset val="100"/>
        <c:noMultiLvlLbl val="0"/>
      </c:catAx>
      <c:valAx>
        <c:axId val="636883656"/>
        <c:scaling>
          <c:orientation val="minMax"/>
          <c:max val="100"/>
          <c:min val="0"/>
        </c:scaling>
        <c:delete val="0"/>
        <c:axPos val="l"/>
        <c:majorGridlines>
          <c:spPr>
            <a:ln w="9525" cap="flat" cmpd="sng" algn="ctr">
              <a:solidFill>
                <a:schemeClr val="bg1">
                  <a:lumMod val="6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3.513394817742644E-3"/>
              <c:y val="9.5236678177739995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3688496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943395862281921E-2"/>
          <c:y val="3.8190077937518961E-2"/>
          <c:w val="0.91357621198085537"/>
          <c:h val="0.56560797632658544"/>
        </c:manualLayout>
      </c:layout>
      <c:barChart>
        <c:barDir val="col"/>
        <c:grouping val="clustered"/>
        <c:varyColors val="0"/>
        <c:ser>
          <c:idx val="0"/>
          <c:order val="0"/>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'Overlapping risk behaviors'!$A$2:$B$13</c:f>
              <c:multiLvlStrCache>
                <c:ptCount val="12"/>
                <c:lvl>
                  <c:pt idx="0">
                    <c:v>Chattogram</c:v>
                  </c:pt>
                  <c:pt idx="1">
                    <c:v>Dhaka</c:v>
                  </c:pt>
                  <c:pt idx="2">
                    <c:v>Sylhet</c:v>
                  </c:pt>
                  <c:pt idx="3">
                    <c:v>Dhaka</c:v>
                  </c:pt>
                  <c:pt idx="4">
                    <c:v>Mymensingh</c:v>
                  </c:pt>
                  <c:pt idx="5">
                    <c:v>Narayanganj</c:v>
                  </c:pt>
                  <c:pt idx="6">
                    <c:v>Khulna</c:v>
                  </c:pt>
                  <c:pt idx="7">
                    <c:v>Narayanganj</c:v>
                  </c:pt>
                  <c:pt idx="8">
                    <c:v>Dhaka</c:v>
                  </c:pt>
                  <c:pt idx="9">
                    <c:v>Khulna</c:v>
                  </c:pt>
                  <c:pt idx="10">
                    <c:v>Narayanganj</c:v>
                  </c:pt>
                  <c:pt idx="11">
                    <c:v>Cumilla</c:v>
                  </c:pt>
                </c:lvl>
                <c:lvl>
                  <c:pt idx="0">
                    <c:v>TG who sold sex in the last 6 months</c:v>
                  </c:pt>
                  <c:pt idx="3">
                    <c:v>PWID who bought sex in the last 12 months</c:v>
                  </c:pt>
                  <c:pt idx="6">
                    <c:v>FSW who have ever injected drugs</c:v>
                  </c:pt>
                  <c:pt idx="9">
                    <c:v>MSM who have ever injected drugs</c:v>
                  </c:pt>
                </c:lvl>
              </c:multiLvlStrCache>
            </c:multiLvlStrRef>
          </c:cat>
          <c:val>
            <c:numRef>
              <c:f>'Overlapping risk behaviors'!$C$2:$C$13</c:f>
              <c:numCache>
                <c:formatCode>0</c:formatCode>
                <c:ptCount val="12"/>
                <c:pt idx="0">
                  <c:v>48.8</c:v>
                </c:pt>
                <c:pt idx="1">
                  <c:v>56.7</c:v>
                </c:pt>
                <c:pt idx="2">
                  <c:v>80.599999999999994</c:v>
                </c:pt>
              </c:numCache>
            </c:numRef>
          </c:val>
          <c:extLst>
            <c:ext xmlns:c16="http://schemas.microsoft.com/office/drawing/2014/chart" uri="{C3380CC4-5D6E-409C-BE32-E72D297353CC}">
              <c16:uniqueId val="{00000000-6BAB-4D0B-829D-8D45605A05AF}"/>
            </c:ext>
          </c:extLst>
        </c:ser>
        <c:ser>
          <c:idx val="1"/>
          <c:order val="1"/>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'Overlapping risk behaviors'!$A$2:$B$13</c:f>
              <c:multiLvlStrCache>
                <c:ptCount val="12"/>
                <c:lvl>
                  <c:pt idx="0">
                    <c:v>Chattogram</c:v>
                  </c:pt>
                  <c:pt idx="1">
                    <c:v>Dhaka</c:v>
                  </c:pt>
                  <c:pt idx="2">
                    <c:v>Sylhet</c:v>
                  </c:pt>
                  <c:pt idx="3">
                    <c:v>Dhaka</c:v>
                  </c:pt>
                  <c:pt idx="4">
                    <c:v>Mymensingh</c:v>
                  </c:pt>
                  <c:pt idx="5">
                    <c:v>Narayanganj</c:v>
                  </c:pt>
                  <c:pt idx="6">
                    <c:v>Khulna</c:v>
                  </c:pt>
                  <c:pt idx="7">
                    <c:v>Narayanganj</c:v>
                  </c:pt>
                  <c:pt idx="8">
                    <c:v>Dhaka</c:v>
                  </c:pt>
                  <c:pt idx="9">
                    <c:v>Khulna</c:v>
                  </c:pt>
                  <c:pt idx="10">
                    <c:v>Narayanganj</c:v>
                  </c:pt>
                  <c:pt idx="11">
                    <c:v>Cumilla</c:v>
                  </c:pt>
                </c:lvl>
                <c:lvl>
                  <c:pt idx="0">
                    <c:v>TG who sold sex in the last 6 months</c:v>
                  </c:pt>
                  <c:pt idx="3">
                    <c:v>PWID who bought sex in the last 12 months</c:v>
                  </c:pt>
                  <c:pt idx="6">
                    <c:v>FSW who have ever injected drugs</c:v>
                  </c:pt>
                  <c:pt idx="9">
                    <c:v>MSM who have ever injected drugs</c:v>
                  </c:pt>
                </c:lvl>
              </c:multiLvlStrCache>
            </c:multiLvlStrRef>
          </c:cat>
          <c:val>
            <c:numRef>
              <c:f>'Overlapping risk behaviors'!$D$2:$D$13</c:f>
              <c:numCache>
                <c:formatCode>General</c:formatCode>
                <c:ptCount val="12"/>
                <c:pt idx="3" formatCode="0">
                  <c:v>25</c:v>
                </c:pt>
                <c:pt idx="4" formatCode="0">
                  <c:v>33</c:v>
                </c:pt>
                <c:pt idx="5" formatCode="0">
                  <c:v>35</c:v>
                </c:pt>
              </c:numCache>
            </c:numRef>
          </c:val>
          <c:extLst>
            <c:ext xmlns:c16="http://schemas.microsoft.com/office/drawing/2014/chart" uri="{C3380CC4-5D6E-409C-BE32-E72D297353CC}">
              <c16:uniqueId val="{00000001-6BAB-4D0B-829D-8D45605A05AF}"/>
            </c:ext>
          </c:extLst>
        </c:ser>
        <c:ser>
          <c:idx val="2"/>
          <c:order val="2"/>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'Overlapping risk behaviors'!$A$2:$B$13</c:f>
              <c:multiLvlStrCache>
                <c:ptCount val="12"/>
                <c:lvl>
                  <c:pt idx="0">
                    <c:v>Chattogram</c:v>
                  </c:pt>
                  <c:pt idx="1">
                    <c:v>Dhaka</c:v>
                  </c:pt>
                  <c:pt idx="2">
                    <c:v>Sylhet</c:v>
                  </c:pt>
                  <c:pt idx="3">
                    <c:v>Dhaka</c:v>
                  </c:pt>
                  <c:pt idx="4">
                    <c:v>Mymensingh</c:v>
                  </c:pt>
                  <c:pt idx="5">
                    <c:v>Narayanganj</c:v>
                  </c:pt>
                  <c:pt idx="6">
                    <c:v>Khulna</c:v>
                  </c:pt>
                  <c:pt idx="7">
                    <c:v>Narayanganj</c:v>
                  </c:pt>
                  <c:pt idx="8">
                    <c:v>Dhaka</c:v>
                  </c:pt>
                  <c:pt idx="9">
                    <c:v>Khulna</c:v>
                  </c:pt>
                  <c:pt idx="10">
                    <c:v>Narayanganj</c:v>
                  </c:pt>
                  <c:pt idx="11">
                    <c:v>Cumilla</c:v>
                  </c:pt>
                </c:lvl>
                <c:lvl>
                  <c:pt idx="0">
                    <c:v>TG who sold sex in the last 6 months</c:v>
                  </c:pt>
                  <c:pt idx="3">
                    <c:v>PWID who bought sex in the last 12 months</c:v>
                  </c:pt>
                  <c:pt idx="6">
                    <c:v>FSW who have ever injected drugs</c:v>
                  </c:pt>
                  <c:pt idx="9">
                    <c:v>MSM who have ever injected drugs</c:v>
                  </c:pt>
                </c:lvl>
              </c:multiLvlStrCache>
            </c:multiLvlStrRef>
          </c:cat>
          <c:val>
            <c:numRef>
              <c:f>'Overlapping risk behaviors'!$E$2:$E$13</c:f>
              <c:numCache>
                <c:formatCode>General</c:formatCode>
                <c:ptCount val="12"/>
                <c:pt idx="6">
                  <c:v>0.3</c:v>
                </c:pt>
                <c:pt idx="7">
                  <c:v>0.9</c:v>
                </c:pt>
                <c:pt idx="8">
                  <c:v>0.9</c:v>
                </c:pt>
              </c:numCache>
            </c:numRef>
          </c:val>
          <c:extLst>
            <c:ext xmlns:c16="http://schemas.microsoft.com/office/drawing/2014/chart" uri="{C3380CC4-5D6E-409C-BE32-E72D297353CC}">
              <c16:uniqueId val="{00000002-6BAB-4D0B-829D-8D45605A05AF}"/>
            </c:ext>
          </c:extLst>
        </c:ser>
        <c:ser>
          <c:idx val="3"/>
          <c:order val="3"/>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'Overlapping risk behaviors'!$A$2:$B$13</c:f>
              <c:multiLvlStrCache>
                <c:ptCount val="12"/>
                <c:lvl>
                  <c:pt idx="0">
                    <c:v>Chattogram</c:v>
                  </c:pt>
                  <c:pt idx="1">
                    <c:v>Dhaka</c:v>
                  </c:pt>
                  <c:pt idx="2">
                    <c:v>Sylhet</c:v>
                  </c:pt>
                  <c:pt idx="3">
                    <c:v>Dhaka</c:v>
                  </c:pt>
                  <c:pt idx="4">
                    <c:v>Mymensingh</c:v>
                  </c:pt>
                  <c:pt idx="5">
                    <c:v>Narayanganj</c:v>
                  </c:pt>
                  <c:pt idx="6">
                    <c:v>Khulna</c:v>
                  </c:pt>
                  <c:pt idx="7">
                    <c:v>Narayanganj</c:v>
                  </c:pt>
                  <c:pt idx="8">
                    <c:v>Dhaka</c:v>
                  </c:pt>
                  <c:pt idx="9">
                    <c:v>Khulna</c:v>
                  </c:pt>
                  <c:pt idx="10">
                    <c:v>Narayanganj</c:v>
                  </c:pt>
                  <c:pt idx="11">
                    <c:v>Cumilla</c:v>
                  </c:pt>
                </c:lvl>
                <c:lvl>
                  <c:pt idx="0">
                    <c:v>TG who sold sex in the last 6 months</c:v>
                  </c:pt>
                  <c:pt idx="3">
                    <c:v>PWID who bought sex in the last 12 months</c:v>
                  </c:pt>
                  <c:pt idx="6">
                    <c:v>FSW who have ever injected drugs</c:v>
                  </c:pt>
                  <c:pt idx="9">
                    <c:v>MSM who have ever injected drugs</c:v>
                  </c:pt>
                </c:lvl>
              </c:multiLvlStrCache>
            </c:multiLvlStrRef>
          </c:cat>
          <c:val>
            <c:numRef>
              <c:f>'Overlapping risk behaviors'!$F$2:$F$13</c:f>
              <c:numCache>
                <c:formatCode>General</c:formatCode>
                <c:ptCount val="12"/>
                <c:pt idx="9">
                  <c:v>0.3</c:v>
                </c:pt>
                <c:pt idx="10">
                  <c:v>0.3</c:v>
                </c:pt>
                <c:pt idx="11">
                  <c:v>1</c:v>
                </c:pt>
              </c:numCache>
            </c:numRef>
          </c:val>
          <c:extLst>
            <c:ext xmlns:c16="http://schemas.microsoft.com/office/drawing/2014/chart" uri="{C3380CC4-5D6E-409C-BE32-E72D297353CC}">
              <c16:uniqueId val="{00000003-6BAB-4D0B-829D-8D45605A05AF}"/>
            </c:ext>
          </c:extLst>
        </c:ser>
        <c:dLbls>
          <c:showLegendKey val="0"/>
          <c:showVal val="0"/>
          <c:showCatName val="0"/>
          <c:showSerName val="0"/>
          <c:showPercent val="0"/>
          <c:showBubbleSize val="0"/>
        </c:dLbls>
        <c:gapWidth val="150"/>
        <c:overlap val="100"/>
        <c:axId val="251328000"/>
        <c:axId val="251329536"/>
      </c:barChart>
      <c:catAx>
        <c:axId val="251328000"/>
        <c:scaling>
          <c:orientation val="minMax"/>
        </c:scaling>
        <c:delete val="0"/>
        <c:axPos val="b"/>
        <c:numFmt formatCode="General" sourceLinked="0"/>
        <c:majorTickMark val="out"/>
        <c:minorTickMark val="none"/>
        <c:tickLblPos val="nextTo"/>
        <c:crossAx val="251329536"/>
        <c:crosses val="autoZero"/>
        <c:auto val="1"/>
        <c:lblAlgn val="ctr"/>
        <c:lblOffset val="100"/>
        <c:noMultiLvlLbl val="0"/>
      </c:catAx>
      <c:valAx>
        <c:axId val="251329536"/>
        <c:scaling>
          <c:orientation val="minMax"/>
          <c:max val="100"/>
          <c:min val="0"/>
        </c:scaling>
        <c:delete val="0"/>
        <c:axPos val="l"/>
        <c:majorGridlines>
          <c:spPr>
            <a:ln>
              <a:solidFill>
                <a:schemeClr val="bg1">
                  <a:lumMod val="85000"/>
                </a:schemeClr>
              </a:solidFill>
              <a:prstDash val="dash"/>
            </a:ln>
          </c:spPr>
        </c:majorGridlines>
        <c:title>
          <c:tx>
            <c:rich>
              <a:bodyPr rot="0" vert="horz"/>
              <a:lstStyle/>
              <a:p>
                <a:pPr>
                  <a:defRPr/>
                </a:pPr>
                <a:r>
                  <a:rPr lang="en-US"/>
                  <a:t>%</a:t>
                </a:r>
              </a:p>
            </c:rich>
          </c:tx>
          <c:layout>
            <c:manualLayout>
              <c:xMode val="edge"/>
              <c:yMode val="edge"/>
              <c:x val="3.763819998716745E-3"/>
              <c:y val="1.7499215987646206E-2"/>
            </c:manualLayout>
          </c:layout>
          <c:overlay val="0"/>
        </c:title>
        <c:numFmt formatCode="0" sourceLinked="1"/>
        <c:majorTickMark val="out"/>
        <c:minorTickMark val="none"/>
        <c:tickLblPos val="nextTo"/>
        <c:crossAx val="251328000"/>
        <c:crosses val="autoZero"/>
        <c:crossBetween val="between"/>
        <c:majorUnit val="20"/>
      </c:valAx>
    </c:plotArea>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61329833770778"/>
          <c:y val="4.1388216303470532E-2"/>
          <c:w val="0.8762653681447713"/>
          <c:h val="0.68340700833448453"/>
        </c:manualLayout>
      </c:layout>
      <c:lineChart>
        <c:grouping val="standard"/>
        <c:varyColors val="0"/>
        <c:ser>
          <c:idx val="0"/>
          <c:order val="0"/>
          <c:tx>
            <c:strRef>
              <c:f>'comprehensive knowledge'!$C$5</c:f>
              <c:strCache>
                <c:ptCount val="1"/>
                <c:pt idx="0">
                  <c:v>Hijra</c:v>
                </c:pt>
              </c:strCache>
            </c:strRef>
          </c:tx>
          <c:spPr>
            <a:ln w="38100">
              <a:solidFill>
                <a:srgbClr val="CDC884"/>
              </a:solidFill>
            </a:ln>
          </c:spPr>
          <c:marker>
            <c:symbol val="circle"/>
            <c:size val="9"/>
            <c:spPr>
              <a:solidFill>
                <a:srgbClr val="CDC884"/>
              </a:solidFill>
              <a:ln>
                <a:solidFill>
                  <a:sysClr val="window" lastClr="FFFFFF"/>
                </a:solidFill>
              </a:ln>
            </c:spPr>
          </c:marker>
          <c:cat>
            <c:strRef>
              <c:f>'comprehensive knowledge'!$D$4:$G$4</c:f>
              <c:strCache>
                <c:ptCount val="4"/>
                <c:pt idx="0">
                  <c:v>2003-04</c:v>
                </c:pt>
                <c:pt idx="1">
                  <c:v>2006-07</c:v>
                </c:pt>
                <c:pt idx="2">
                  <c:v>2013-14 *</c:v>
                </c:pt>
                <c:pt idx="3">
                  <c:v>2021</c:v>
                </c:pt>
              </c:strCache>
            </c:strRef>
          </c:cat>
          <c:val>
            <c:numRef>
              <c:f>'comprehensive knowledge'!$D$5:$G$5</c:f>
              <c:numCache>
                <c:formatCode>0</c:formatCode>
                <c:ptCount val="4"/>
                <c:pt idx="0">
                  <c:v>3.7</c:v>
                </c:pt>
                <c:pt idx="1">
                  <c:v>55.2</c:v>
                </c:pt>
                <c:pt idx="2">
                  <c:v>35.799999999999997</c:v>
                </c:pt>
                <c:pt idx="3">
                  <c:v>20</c:v>
                </c:pt>
              </c:numCache>
            </c:numRef>
          </c:val>
          <c:smooth val="0"/>
          <c:extLst>
            <c:ext xmlns:c16="http://schemas.microsoft.com/office/drawing/2014/chart" uri="{C3380CC4-5D6E-409C-BE32-E72D297353CC}">
              <c16:uniqueId val="{00000000-C29F-404F-9FDA-3F6786F5F3CC}"/>
            </c:ext>
          </c:extLst>
        </c:ser>
        <c:ser>
          <c:idx val="1"/>
          <c:order val="1"/>
          <c:tx>
            <c:strRef>
              <c:f>'comprehensive knowledge'!$C$6</c:f>
              <c:strCache>
                <c:ptCount val="1"/>
                <c:pt idx="0">
                  <c:v>PWID</c:v>
                </c:pt>
              </c:strCache>
            </c:strRef>
          </c:tx>
          <c:spPr>
            <a:ln w="38100">
              <a:solidFill>
                <a:srgbClr val="00B0F0"/>
              </a:solidFill>
            </a:ln>
          </c:spPr>
          <c:marker>
            <c:symbol val="circle"/>
            <c:size val="8"/>
            <c:spPr>
              <a:solidFill>
                <a:srgbClr val="00B0F0"/>
              </a:solidFill>
              <a:ln>
                <a:solidFill>
                  <a:sysClr val="window" lastClr="FFFFFF"/>
                </a:solidFill>
              </a:ln>
            </c:spPr>
          </c:marker>
          <c:cat>
            <c:strRef>
              <c:f>'comprehensive knowledge'!$D$4:$G$4</c:f>
              <c:strCache>
                <c:ptCount val="4"/>
                <c:pt idx="0">
                  <c:v>2003-04</c:v>
                </c:pt>
                <c:pt idx="1">
                  <c:v>2006-07</c:v>
                </c:pt>
                <c:pt idx="2">
                  <c:v>2013-14 *</c:v>
                </c:pt>
                <c:pt idx="3">
                  <c:v>2021</c:v>
                </c:pt>
              </c:strCache>
            </c:strRef>
          </c:cat>
          <c:val>
            <c:numRef>
              <c:f>'comprehensive knowledge'!$D$6:$G$6</c:f>
              <c:numCache>
                <c:formatCode>General</c:formatCode>
                <c:ptCount val="4"/>
                <c:pt idx="0">
                  <c:v>14</c:v>
                </c:pt>
                <c:pt idx="1">
                  <c:v>20</c:v>
                </c:pt>
                <c:pt idx="3">
                  <c:v>5</c:v>
                </c:pt>
              </c:numCache>
            </c:numRef>
          </c:val>
          <c:smooth val="0"/>
          <c:extLst>
            <c:ext xmlns:c16="http://schemas.microsoft.com/office/drawing/2014/chart" uri="{C3380CC4-5D6E-409C-BE32-E72D297353CC}">
              <c16:uniqueId val="{00000001-C29F-404F-9FDA-3F6786F5F3CC}"/>
            </c:ext>
          </c:extLst>
        </c:ser>
        <c:ser>
          <c:idx val="2"/>
          <c:order val="2"/>
          <c:tx>
            <c:strRef>
              <c:f>'comprehensive knowledge'!$C$7</c:f>
              <c:strCache>
                <c:ptCount val="1"/>
                <c:pt idx="0">
                  <c:v>MSM</c:v>
                </c:pt>
              </c:strCache>
            </c:strRef>
          </c:tx>
          <c:spPr>
            <a:ln w="38100">
              <a:solidFill>
                <a:srgbClr val="F15B40"/>
              </a:solidFill>
            </a:ln>
          </c:spPr>
          <c:marker>
            <c:symbol val="circle"/>
            <c:size val="8"/>
            <c:spPr>
              <a:solidFill>
                <a:srgbClr val="F15B40"/>
              </a:solidFill>
              <a:ln>
                <a:solidFill>
                  <a:sysClr val="window" lastClr="FFFFFF"/>
                </a:solidFill>
              </a:ln>
            </c:spPr>
          </c:marker>
          <c:cat>
            <c:strRef>
              <c:f>'comprehensive knowledge'!$D$4:$G$4</c:f>
              <c:strCache>
                <c:ptCount val="4"/>
                <c:pt idx="0">
                  <c:v>2003-04</c:v>
                </c:pt>
                <c:pt idx="1">
                  <c:v>2006-07</c:v>
                </c:pt>
                <c:pt idx="2">
                  <c:v>2013-14 *</c:v>
                </c:pt>
                <c:pt idx="3">
                  <c:v>2021</c:v>
                </c:pt>
              </c:strCache>
            </c:strRef>
          </c:cat>
          <c:val>
            <c:numRef>
              <c:f>'comprehensive knowledge'!$D$7:$G$7</c:f>
              <c:numCache>
                <c:formatCode>General</c:formatCode>
                <c:ptCount val="4"/>
                <c:pt idx="0">
                  <c:v>14</c:v>
                </c:pt>
                <c:pt idx="1">
                  <c:v>28</c:v>
                </c:pt>
                <c:pt idx="2">
                  <c:v>26.1</c:v>
                </c:pt>
                <c:pt idx="3">
                  <c:v>23</c:v>
                </c:pt>
              </c:numCache>
            </c:numRef>
          </c:val>
          <c:smooth val="0"/>
          <c:extLst>
            <c:ext xmlns:c16="http://schemas.microsoft.com/office/drawing/2014/chart" uri="{C3380CC4-5D6E-409C-BE32-E72D297353CC}">
              <c16:uniqueId val="{00000002-C29F-404F-9FDA-3F6786F5F3CC}"/>
            </c:ext>
          </c:extLst>
        </c:ser>
        <c:ser>
          <c:idx val="3"/>
          <c:order val="3"/>
          <c:tx>
            <c:strRef>
              <c:f>'comprehensive knowledge'!$C$8</c:f>
              <c:strCache>
                <c:ptCount val="1"/>
                <c:pt idx="0">
                  <c:v>FSW</c:v>
                </c:pt>
              </c:strCache>
            </c:strRef>
          </c:tx>
          <c:spPr>
            <a:ln w="38100">
              <a:solidFill>
                <a:srgbClr val="00A99A"/>
              </a:solidFill>
            </a:ln>
          </c:spPr>
          <c:marker>
            <c:symbol val="circle"/>
            <c:size val="8"/>
            <c:spPr>
              <a:solidFill>
                <a:srgbClr val="00A99A"/>
              </a:solidFill>
              <a:ln>
                <a:solidFill>
                  <a:sysClr val="window" lastClr="FFFFFF"/>
                </a:solidFill>
              </a:ln>
            </c:spPr>
          </c:marker>
          <c:cat>
            <c:strRef>
              <c:f>'comprehensive knowledge'!$D$4:$G$4</c:f>
              <c:strCache>
                <c:ptCount val="4"/>
                <c:pt idx="0">
                  <c:v>2003-04</c:v>
                </c:pt>
                <c:pt idx="1">
                  <c:v>2006-07</c:v>
                </c:pt>
                <c:pt idx="2">
                  <c:v>2013-14 *</c:v>
                </c:pt>
                <c:pt idx="3">
                  <c:v>2021</c:v>
                </c:pt>
              </c:strCache>
            </c:strRef>
          </c:cat>
          <c:val>
            <c:numRef>
              <c:f>'comprehensive knowledge'!$D$8:$G$8</c:f>
              <c:numCache>
                <c:formatCode>General</c:formatCode>
                <c:ptCount val="4"/>
                <c:pt idx="0">
                  <c:v>24</c:v>
                </c:pt>
                <c:pt idx="1">
                  <c:v>31</c:v>
                </c:pt>
                <c:pt idx="3">
                  <c:v>29.6</c:v>
                </c:pt>
              </c:numCache>
            </c:numRef>
          </c:val>
          <c:smooth val="0"/>
          <c:extLst>
            <c:ext xmlns:c16="http://schemas.microsoft.com/office/drawing/2014/chart" uri="{C3380CC4-5D6E-409C-BE32-E72D297353CC}">
              <c16:uniqueId val="{00000003-C29F-404F-9FDA-3F6786F5F3CC}"/>
            </c:ext>
          </c:extLst>
        </c:ser>
        <c:ser>
          <c:idx val="4"/>
          <c:order val="4"/>
          <c:tx>
            <c:strRef>
              <c:f>'comprehensive knowledge'!$C$9</c:f>
              <c:strCache>
                <c:ptCount val="1"/>
                <c:pt idx="0">
                  <c:v>MSW</c:v>
                </c:pt>
              </c:strCache>
            </c:strRef>
          </c:tx>
          <c:spPr>
            <a:ln w="38100">
              <a:solidFill>
                <a:sysClr val="window" lastClr="FFFFFF">
                  <a:lumMod val="50000"/>
                </a:sysClr>
              </a:solidFill>
            </a:ln>
          </c:spPr>
          <c:marker>
            <c:symbol val="circle"/>
            <c:size val="8"/>
            <c:spPr>
              <a:solidFill>
                <a:sysClr val="window" lastClr="FFFFFF">
                  <a:lumMod val="50000"/>
                </a:sysClr>
              </a:solidFill>
              <a:ln>
                <a:solidFill>
                  <a:sysClr val="window" lastClr="FFFFFF"/>
                </a:solidFill>
              </a:ln>
            </c:spPr>
          </c:marker>
          <c:cat>
            <c:strRef>
              <c:f>'comprehensive knowledge'!$D$4:$G$4</c:f>
              <c:strCache>
                <c:ptCount val="4"/>
                <c:pt idx="0">
                  <c:v>2003-04</c:v>
                </c:pt>
                <c:pt idx="1">
                  <c:v>2006-07</c:v>
                </c:pt>
                <c:pt idx="2">
                  <c:v>2013-14 *</c:v>
                </c:pt>
                <c:pt idx="3">
                  <c:v>2021</c:v>
                </c:pt>
              </c:strCache>
            </c:strRef>
          </c:cat>
          <c:val>
            <c:numRef>
              <c:f>'comprehensive knowledge'!$D$9:$G$9</c:f>
              <c:numCache>
                <c:formatCode>General</c:formatCode>
                <c:ptCount val="4"/>
                <c:pt idx="0">
                  <c:v>28</c:v>
                </c:pt>
                <c:pt idx="1">
                  <c:v>30</c:v>
                </c:pt>
                <c:pt idx="2">
                  <c:v>41.7</c:v>
                </c:pt>
              </c:numCache>
            </c:numRef>
          </c:val>
          <c:smooth val="0"/>
          <c:extLst>
            <c:ext xmlns:c16="http://schemas.microsoft.com/office/drawing/2014/chart" uri="{C3380CC4-5D6E-409C-BE32-E72D297353CC}">
              <c16:uniqueId val="{00000004-C29F-404F-9FDA-3F6786F5F3CC}"/>
            </c:ext>
          </c:extLst>
        </c:ser>
        <c:dLbls>
          <c:showLegendKey val="0"/>
          <c:showVal val="0"/>
          <c:showCatName val="0"/>
          <c:showSerName val="0"/>
          <c:showPercent val="0"/>
          <c:showBubbleSize val="0"/>
        </c:dLbls>
        <c:marker val="1"/>
        <c:smooth val="0"/>
        <c:axId val="268943360"/>
        <c:axId val="269838976"/>
      </c:lineChart>
      <c:catAx>
        <c:axId val="268943360"/>
        <c:scaling>
          <c:orientation val="minMax"/>
        </c:scaling>
        <c:delete val="0"/>
        <c:axPos val="b"/>
        <c:numFmt formatCode="General" sourceLinked="0"/>
        <c:majorTickMark val="out"/>
        <c:minorTickMark val="none"/>
        <c:tickLblPos val="nextTo"/>
        <c:txPr>
          <a:bodyPr/>
          <a:lstStyle/>
          <a:p>
            <a:pPr>
              <a:defRPr lang="en-GB"/>
            </a:pPr>
            <a:endParaRPr lang="en-US"/>
          </a:p>
        </c:txPr>
        <c:crossAx val="269838976"/>
        <c:crosses val="autoZero"/>
        <c:auto val="1"/>
        <c:lblAlgn val="ctr"/>
        <c:lblOffset val="100"/>
        <c:noMultiLvlLbl val="0"/>
      </c:catAx>
      <c:valAx>
        <c:axId val="269838976"/>
        <c:scaling>
          <c:orientation val="minMax"/>
          <c:max val="100"/>
        </c:scaling>
        <c:delete val="0"/>
        <c:axPos val="l"/>
        <c:majorGridlines>
          <c:spPr>
            <a:ln w="12700">
              <a:solidFill>
                <a:sysClr val="window" lastClr="FFFFFF">
                  <a:lumMod val="50000"/>
                  <a:alpha val="50000"/>
                </a:sysClr>
              </a:solidFill>
              <a:prstDash val="dashDot"/>
            </a:ln>
          </c:spPr>
        </c:majorGridlines>
        <c:title>
          <c:tx>
            <c:rich>
              <a:bodyPr rot="0" vert="horz"/>
              <a:lstStyle/>
              <a:p>
                <a:pPr>
                  <a:defRPr lang="en-GB"/>
                </a:pPr>
                <a:r>
                  <a:rPr lang="en-US"/>
                  <a:t>%</a:t>
                </a:r>
              </a:p>
            </c:rich>
          </c:tx>
          <c:layout>
            <c:manualLayout>
              <c:xMode val="edge"/>
              <c:yMode val="edge"/>
              <c:x val="7.7934337155224234E-5"/>
              <c:y val="1.7732401360009823E-3"/>
            </c:manualLayout>
          </c:layout>
          <c:overlay val="0"/>
        </c:title>
        <c:numFmt formatCode="#,##0" sourceLinked="0"/>
        <c:majorTickMark val="out"/>
        <c:minorTickMark val="none"/>
        <c:tickLblPos val="nextTo"/>
        <c:txPr>
          <a:bodyPr/>
          <a:lstStyle/>
          <a:p>
            <a:pPr>
              <a:defRPr lang="en-GB"/>
            </a:pPr>
            <a:endParaRPr lang="en-US"/>
          </a:p>
        </c:txPr>
        <c:crossAx val="268943360"/>
        <c:crosses val="autoZero"/>
        <c:crossBetween val="between"/>
        <c:majorUnit val="20"/>
      </c:valAx>
    </c:plotArea>
    <c:legend>
      <c:legendPos val="b"/>
      <c:layout>
        <c:manualLayout>
          <c:xMode val="edge"/>
          <c:yMode val="edge"/>
          <c:x val="4.7724880968160206E-3"/>
          <c:y val="0.8960851882200197"/>
          <c:w val="0.99348520717189137"/>
          <c:h val="8.6371092791638557E-2"/>
        </c:manualLayout>
      </c:layout>
      <c:overlay val="0"/>
      <c:txPr>
        <a:bodyPr/>
        <a:lstStyle/>
        <a:p>
          <a:pPr>
            <a:defRPr lang="en-GB" sz="1200"/>
          </a:pPr>
          <a:endParaRPr lang="en-US"/>
        </a:p>
      </c:txPr>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pattFill prst="narHorz">
              <a:fgClr>
                <a:srgbClr val="4F81BD"/>
              </a:fgClr>
              <a:bgClr>
                <a:sysClr val="window" lastClr="FFFFFF"/>
              </a:bgClr>
            </a:pattFill>
            <a:ln>
              <a:noFill/>
            </a:ln>
            <a:effectLst/>
          </c:spPr>
          <c:invertIfNegative val="0"/>
          <c:cat>
            <c:multiLvlStrRef>
              <c:f>'vulnerability and know_adults'!$A$4:$B$18</c:f>
              <c:multiLvlStrCache>
                <c:ptCount val="15"/>
                <c:lvl>
                  <c:pt idx="0">
                    <c:v>.</c:v>
                  </c:pt>
                  <c:pt idx="1">
                    <c:v>Urban</c:v>
                  </c:pt>
                  <c:pt idx="2">
                    <c:v>Rural</c:v>
                  </c:pt>
                  <c:pt idx="3">
                    <c:v>Dhaka</c:v>
                  </c:pt>
                  <c:pt idx="4">
                    <c:v>Khulna</c:v>
                  </c:pt>
                  <c:pt idx="5">
                    <c:v>Chattogram</c:v>
                  </c:pt>
                  <c:pt idx="6">
                    <c:v>Rajshahi</c:v>
                  </c:pt>
                  <c:pt idx="7">
                    <c:v>Mymensingh</c:v>
                  </c:pt>
                  <c:pt idx="8">
                    <c:v>Sylhet</c:v>
                  </c:pt>
                  <c:pt idx="9">
                    <c:v>Rangpur</c:v>
                  </c:pt>
                  <c:pt idx="10">
                    <c:v>Barishal</c:v>
                  </c:pt>
                  <c:pt idx="11">
                    <c:v>15-24</c:v>
                  </c:pt>
                  <c:pt idx="12">
                    <c:v>25-29</c:v>
                  </c:pt>
                  <c:pt idx="13">
                    <c:v>30-39</c:v>
                  </c:pt>
                  <c:pt idx="14">
                    <c:v>40-49</c:v>
                  </c:pt>
                </c:lvl>
                <c:lvl>
                  <c:pt idx="0">
                    <c:v>All</c:v>
                  </c:pt>
                  <c:pt idx="1">
                    <c:v>Area</c:v>
                  </c:pt>
                  <c:pt idx="3">
                    <c:v>Division</c:v>
                  </c:pt>
                  <c:pt idx="11">
                    <c:v>Age group</c:v>
                  </c:pt>
                </c:lvl>
              </c:multiLvlStrCache>
            </c:multiLvlStrRef>
          </c:cat>
          <c:val>
            <c:numRef>
              <c:f>'vulnerability and know_adults'!$C$4:$C$18</c:f>
              <c:numCache>
                <c:formatCode>General</c:formatCode>
                <c:ptCount val="15"/>
                <c:pt idx="0">
                  <c:v>12</c:v>
                </c:pt>
              </c:numCache>
            </c:numRef>
          </c:val>
          <c:extLst>
            <c:ext xmlns:c16="http://schemas.microsoft.com/office/drawing/2014/chart" uri="{C3380CC4-5D6E-409C-BE32-E72D297353CC}">
              <c16:uniqueId val="{00000000-2F9A-4E7D-8152-7C0692680978}"/>
            </c:ext>
          </c:extLst>
        </c:ser>
        <c:ser>
          <c:idx val="1"/>
          <c:order val="1"/>
          <c:spPr>
            <a:solidFill>
              <a:schemeClr val="accent2"/>
            </a:solidFill>
            <a:ln>
              <a:noFill/>
            </a:ln>
            <a:effectLst/>
          </c:spPr>
          <c:invertIfNegative val="0"/>
          <c:cat>
            <c:multiLvlStrRef>
              <c:f>'vulnerability and know_adults'!$A$4:$B$18</c:f>
              <c:multiLvlStrCache>
                <c:ptCount val="15"/>
                <c:lvl>
                  <c:pt idx="0">
                    <c:v>.</c:v>
                  </c:pt>
                  <c:pt idx="1">
                    <c:v>Urban</c:v>
                  </c:pt>
                  <c:pt idx="2">
                    <c:v>Rural</c:v>
                  </c:pt>
                  <c:pt idx="3">
                    <c:v>Dhaka</c:v>
                  </c:pt>
                  <c:pt idx="4">
                    <c:v>Khulna</c:v>
                  </c:pt>
                  <c:pt idx="5">
                    <c:v>Chattogram</c:v>
                  </c:pt>
                  <c:pt idx="6">
                    <c:v>Rajshahi</c:v>
                  </c:pt>
                  <c:pt idx="7">
                    <c:v>Mymensingh</c:v>
                  </c:pt>
                  <c:pt idx="8">
                    <c:v>Sylhet</c:v>
                  </c:pt>
                  <c:pt idx="9">
                    <c:v>Rangpur</c:v>
                  </c:pt>
                  <c:pt idx="10">
                    <c:v>Barishal</c:v>
                  </c:pt>
                  <c:pt idx="11">
                    <c:v>15-24</c:v>
                  </c:pt>
                  <c:pt idx="12">
                    <c:v>25-29</c:v>
                  </c:pt>
                  <c:pt idx="13">
                    <c:v>30-39</c:v>
                  </c:pt>
                  <c:pt idx="14">
                    <c:v>40-49</c:v>
                  </c:pt>
                </c:lvl>
                <c:lvl>
                  <c:pt idx="0">
                    <c:v>All</c:v>
                  </c:pt>
                  <c:pt idx="1">
                    <c:v>Area</c:v>
                  </c:pt>
                  <c:pt idx="3">
                    <c:v>Division</c:v>
                  </c:pt>
                  <c:pt idx="11">
                    <c:v>Age group</c:v>
                  </c:pt>
                </c:lvl>
              </c:multiLvlStrCache>
            </c:multiLvlStrRef>
          </c:cat>
          <c:val>
            <c:numRef>
              <c:f>'vulnerability and know_adults'!$D$4:$D$18</c:f>
              <c:numCache>
                <c:formatCode>General</c:formatCode>
                <c:ptCount val="15"/>
                <c:pt idx="1">
                  <c:v>14.9</c:v>
                </c:pt>
                <c:pt idx="2">
                  <c:v>11.2</c:v>
                </c:pt>
              </c:numCache>
            </c:numRef>
          </c:val>
          <c:extLst>
            <c:ext xmlns:c16="http://schemas.microsoft.com/office/drawing/2014/chart" uri="{C3380CC4-5D6E-409C-BE32-E72D297353CC}">
              <c16:uniqueId val="{00000001-2F9A-4E7D-8152-7C0692680978}"/>
            </c:ext>
          </c:extLst>
        </c:ser>
        <c:ser>
          <c:idx val="2"/>
          <c:order val="2"/>
          <c:spPr>
            <a:solidFill>
              <a:schemeClr val="accent3"/>
            </a:solidFill>
            <a:ln>
              <a:noFill/>
            </a:ln>
            <a:effectLst/>
          </c:spPr>
          <c:invertIfNegative val="0"/>
          <c:cat>
            <c:multiLvlStrRef>
              <c:f>'vulnerability and know_adults'!$A$4:$B$18</c:f>
              <c:multiLvlStrCache>
                <c:ptCount val="15"/>
                <c:lvl>
                  <c:pt idx="0">
                    <c:v>.</c:v>
                  </c:pt>
                  <c:pt idx="1">
                    <c:v>Urban</c:v>
                  </c:pt>
                  <c:pt idx="2">
                    <c:v>Rural</c:v>
                  </c:pt>
                  <c:pt idx="3">
                    <c:v>Dhaka</c:v>
                  </c:pt>
                  <c:pt idx="4">
                    <c:v>Khulna</c:v>
                  </c:pt>
                  <c:pt idx="5">
                    <c:v>Chattogram</c:v>
                  </c:pt>
                  <c:pt idx="6">
                    <c:v>Rajshahi</c:v>
                  </c:pt>
                  <c:pt idx="7">
                    <c:v>Mymensingh</c:v>
                  </c:pt>
                  <c:pt idx="8">
                    <c:v>Sylhet</c:v>
                  </c:pt>
                  <c:pt idx="9">
                    <c:v>Rangpur</c:v>
                  </c:pt>
                  <c:pt idx="10">
                    <c:v>Barishal</c:v>
                  </c:pt>
                  <c:pt idx="11">
                    <c:v>15-24</c:v>
                  </c:pt>
                  <c:pt idx="12">
                    <c:v>25-29</c:v>
                  </c:pt>
                  <c:pt idx="13">
                    <c:v>30-39</c:v>
                  </c:pt>
                  <c:pt idx="14">
                    <c:v>40-49</c:v>
                  </c:pt>
                </c:lvl>
                <c:lvl>
                  <c:pt idx="0">
                    <c:v>All</c:v>
                  </c:pt>
                  <c:pt idx="1">
                    <c:v>Area</c:v>
                  </c:pt>
                  <c:pt idx="3">
                    <c:v>Division</c:v>
                  </c:pt>
                  <c:pt idx="11">
                    <c:v>Age group</c:v>
                  </c:pt>
                </c:lvl>
              </c:multiLvlStrCache>
            </c:multiLvlStrRef>
          </c:cat>
          <c:val>
            <c:numRef>
              <c:f>'vulnerability and know_adults'!$E$4:$E$18</c:f>
              <c:numCache>
                <c:formatCode>General</c:formatCode>
                <c:ptCount val="15"/>
                <c:pt idx="3">
                  <c:v>13.8</c:v>
                </c:pt>
                <c:pt idx="4">
                  <c:v>13.7</c:v>
                </c:pt>
                <c:pt idx="5">
                  <c:v>13.4</c:v>
                </c:pt>
                <c:pt idx="6">
                  <c:v>11.8</c:v>
                </c:pt>
                <c:pt idx="7">
                  <c:v>10.8</c:v>
                </c:pt>
                <c:pt idx="8">
                  <c:v>9.6</c:v>
                </c:pt>
                <c:pt idx="9">
                  <c:v>8.8000000000000007</c:v>
                </c:pt>
                <c:pt idx="10">
                  <c:v>7.6</c:v>
                </c:pt>
              </c:numCache>
            </c:numRef>
          </c:val>
          <c:extLst>
            <c:ext xmlns:c16="http://schemas.microsoft.com/office/drawing/2014/chart" uri="{C3380CC4-5D6E-409C-BE32-E72D297353CC}">
              <c16:uniqueId val="{00000002-2F9A-4E7D-8152-7C0692680978}"/>
            </c:ext>
          </c:extLst>
        </c:ser>
        <c:ser>
          <c:idx val="3"/>
          <c:order val="3"/>
          <c:spPr>
            <a:solidFill>
              <a:schemeClr val="accent4"/>
            </a:solidFill>
            <a:ln>
              <a:noFill/>
            </a:ln>
            <a:effectLst/>
          </c:spPr>
          <c:invertIfNegative val="0"/>
          <c:cat>
            <c:multiLvlStrRef>
              <c:f>'vulnerability and know_adults'!$A$4:$B$18</c:f>
              <c:multiLvlStrCache>
                <c:ptCount val="15"/>
                <c:lvl>
                  <c:pt idx="0">
                    <c:v>.</c:v>
                  </c:pt>
                  <c:pt idx="1">
                    <c:v>Urban</c:v>
                  </c:pt>
                  <c:pt idx="2">
                    <c:v>Rural</c:v>
                  </c:pt>
                  <c:pt idx="3">
                    <c:v>Dhaka</c:v>
                  </c:pt>
                  <c:pt idx="4">
                    <c:v>Khulna</c:v>
                  </c:pt>
                  <c:pt idx="5">
                    <c:v>Chattogram</c:v>
                  </c:pt>
                  <c:pt idx="6">
                    <c:v>Rajshahi</c:v>
                  </c:pt>
                  <c:pt idx="7">
                    <c:v>Mymensingh</c:v>
                  </c:pt>
                  <c:pt idx="8">
                    <c:v>Sylhet</c:v>
                  </c:pt>
                  <c:pt idx="9">
                    <c:v>Rangpur</c:v>
                  </c:pt>
                  <c:pt idx="10">
                    <c:v>Barishal</c:v>
                  </c:pt>
                  <c:pt idx="11">
                    <c:v>15-24</c:v>
                  </c:pt>
                  <c:pt idx="12">
                    <c:v>25-29</c:v>
                  </c:pt>
                  <c:pt idx="13">
                    <c:v>30-39</c:v>
                  </c:pt>
                  <c:pt idx="14">
                    <c:v>40-49</c:v>
                  </c:pt>
                </c:lvl>
                <c:lvl>
                  <c:pt idx="0">
                    <c:v>All</c:v>
                  </c:pt>
                  <c:pt idx="1">
                    <c:v>Area</c:v>
                  </c:pt>
                  <c:pt idx="3">
                    <c:v>Division</c:v>
                  </c:pt>
                  <c:pt idx="11">
                    <c:v>Age group</c:v>
                  </c:pt>
                </c:lvl>
              </c:multiLvlStrCache>
            </c:multiLvlStrRef>
          </c:cat>
          <c:val>
            <c:numRef>
              <c:f>'vulnerability and know_adults'!$F$4:$F$18</c:f>
              <c:numCache>
                <c:formatCode>General</c:formatCode>
                <c:ptCount val="15"/>
                <c:pt idx="11">
                  <c:v>13.7</c:v>
                </c:pt>
                <c:pt idx="12">
                  <c:v>13.4</c:v>
                </c:pt>
                <c:pt idx="13">
                  <c:v>11.4</c:v>
                </c:pt>
                <c:pt idx="14">
                  <c:v>8.9</c:v>
                </c:pt>
              </c:numCache>
            </c:numRef>
          </c:val>
          <c:extLst>
            <c:ext xmlns:c16="http://schemas.microsoft.com/office/drawing/2014/chart" uri="{C3380CC4-5D6E-409C-BE32-E72D297353CC}">
              <c16:uniqueId val="{00000003-2F9A-4E7D-8152-7C0692680978}"/>
            </c:ext>
          </c:extLst>
        </c:ser>
        <c:dLbls>
          <c:showLegendKey val="0"/>
          <c:showVal val="0"/>
          <c:showCatName val="0"/>
          <c:showSerName val="0"/>
          <c:showPercent val="0"/>
          <c:showBubbleSize val="0"/>
        </c:dLbls>
        <c:gapWidth val="129"/>
        <c:overlap val="100"/>
        <c:axId val="740312623"/>
        <c:axId val="740305551"/>
      </c:barChart>
      <c:catAx>
        <c:axId val="740312623"/>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40305551"/>
        <c:crosses val="autoZero"/>
        <c:auto val="1"/>
        <c:lblAlgn val="ctr"/>
        <c:lblOffset val="100"/>
        <c:noMultiLvlLbl val="0"/>
      </c:catAx>
      <c:valAx>
        <c:axId val="740305551"/>
        <c:scaling>
          <c:orientation val="minMax"/>
          <c:max val="50"/>
        </c:scaling>
        <c:delete val="0"/>
        <c:axPos val="l"/>
        <c:majorGridlines>
          <c:spPr>
            <a:ln w="9525" cap="flat" cmpd="sng" algn="ctr">
              <a:solidFill>
                <a:schemeClr val="bg1">
                  <a:lumMod val="50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0"/>
              <c:y val="1.2720427178061688E-2"/>
            </c:manualLayout>
          </c:layout>
          <c:overlay val="0"/>
          <c:spPr>
            <a:noFill/>
            <a:ln>
              <a:noFill/>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40312623"/>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2195-43CD-A73F-AE71C4E8A95D}"/>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2195-43CD-A73F-AE71C4E8A95D}"/>
              </c:ext>
            </c:extLst>
          </c:dPt>
          <c:cat>
            <c:strRef>
              <c:f>BGD!$Q$109:$R$109</c:f>
              <c:strCache>
                <c:ptCount val="2"/>
                <c:pt idx="0">
                  <c:v>International funding</c:v>
                </c:pt>
                <c:pt idx="1">
                  <c:v>Domestic funding</c:v>
                </c:pt>
              </c:strCache>
            </c:strRef>
          </c:cat>
          <c:val>
            <c:numRef>
              <c:f>BGD!$Q$110:$R$110</c:f>
              <c:numCache>
                <c:formatCode>#,##0</c:formatCode>
                <c:ptCount val="2"/>
                <c:pt idx="0">
                  <c:v>6386605.4205607474</c:v>
                </c:pt>
                <c:pt idx="1">
                  <c:v>2162623.7383177569</c:v>
                </c:pt>
              </c:numCache>
            </c:numRef>
          </c:val>
          <c:extLst>
            <c:ext xmlns:c16="http://schemas.microsoft.com/office/drawing/2014/chart" uri="{C3380CC4-5D6E-409C-BE32-E72D297353CC}">
              <c16:uniqueId val="{00000004-2195-43CD-A73F-AE71C4E8A95D}"/>
            </c:ext>
          </c:extLst>
        </c:ser>
        <c:dLbls>
          <c:showLegendKey val="0"/>
          <c:showVal val="0"/>
          <c:showCatName val="0"/>
          <c:showSerName val="0"/>
          <c:showPercent val="0"/>
          <c:showBubbleSize val="0"/>
          <c:showLeaderLines val="1"/>
        </c:dLbls>
        <c:firstSliceAng val="75"/>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2227538383477723"/>
          <c:h val="0.6436276053728579"/>
        </c:manualLayout>
      </c:layout>
      <c:doughnutChart>
        <c:varyColors val="1"/>
        <c:ser>
          <c:idx val="0"/>
          <c:order val="0"/>
          <c:spPr>
            <a:solidFill>
              <a:sysClr val="window" lastClr="FFFFFF">
                <a:lumMod val="65000"/>
              </a:sysClr>
            </a:solidFill>
            <a:ln w="22225">
              <a:solidFill>
                <a:sysClr val="window" lastClr="FFFFFF"/>
              </a:solidFill>
            </a:ln>
          </c:spPr>
          <c:dPt>
            <c:idx val="0"/>
            <c:bubble3D val="0"/>
            <c:extLst>
              <c:ext xmlns:c16="http://schemas.microsoft.com/office/drawing/2014/chart" uri="{C3380CC4-5D6E-409C-BE32-E72D297353CC}">
                <c16:uniqueId val="{00000000-991B-42E4-B49B-75C30BCD007E}"/>
              </c:ext>
            </c:extLst>
          </c:dPt>
          <c:dPt>
            <c:idx val="1"/>
            <c:bubble3D val="0"/>
            <c:extLst>
              <c:ext xmlns:c16="http://schemas.microsoft.com/office/drawing/2014/chart" uri="{C3380CC4-5D6E-409C-BE32-E72D297353CC}">
                <c16:uniqueId val="{00000001-991B-42E4-B49B-75C30BCD007E}"/>
              </c:ext>
            </c:extLst>
          </c:dPt>
          <c:dPt>
            <c:idx val="2"/>
            <c:bubble3D val="0"/>
            <c:extLst>
              <c:ext xmlns:c16="http://schemas.microsoft.com/office/drawing/2014/chart" uri="{C3380CC4-5D6E-409C-BE32-E72D297353CC}">
                <c16:uniqueId val="{00000002-991B-42E4-B49B-75C30BCD007E}"/>
              </c:ext>
            </c:extLst>
          </c:dPt>
          <c:dPt>
            <c:idx val="3"/>
            <c:bubble3D val="0"/>
            <c:extLst>
              <c:ext xmlns:c16="http://schemas.microsoft.com/office/drawing/2014/chart" uri="{C3380CC4-5D6E-409C-BE32-E72D297353CC}">
                <c16:uniqueId val="{00000003-991B-42E4-B49B-75C30BCD007E}"/>
              </c:ext>
            </c:extLst>
          </c:dPt>
          <c:cat>
            <c:strRef>
              <c:f>'CHN (2)'!$P$113:$P$116</c:f>
              <c:strCache>
                <c:ptCount val="4"/>
                <c:pt idx="0">
                  <c:v>Key population prevention</c:v>
                </c:pt>
                <c:pt idx="1">
                  <c:v>Other prevention</c:v>
                </c:pt>
                <c:pt idx="2">
                  <c:v>Care and treatment</c:v>
                </c:pt>
                <c:pt idx="3">
                  <c:v>Other AIDS expenditure</c:v>
                </c:pt>
              </c:strCache>
            </c:strRef>
          </c:cat>
          <c:val>
            <c:numRef>
              <c:f>'CHN (2)'!$Q$113:$Q$116</c:f>
              <c:numCache>
                <c:formatCode>_-* #,##0_-;\-* #,##0_-;_-* "-"??_-;_-@_-</c:formatCode>
                <c:ptCount val="4"/>
                <c:pt idx="0">
                  <c:v>339363599.84999996</c:v>
                </c:pt>
                <c:pt idx="1">
                  <c:v>339363599.84999996</c:v>
                </c:pt>
                <c:pt idx="2">
                  <c:v>339363599.84999996</c:v>
                </c:pt>
                <c:pt idx="3">
                  <c:v>339363599.84999996</c:v>
                </c:pt>
              </c:numCache>
            </c:numRef>
          </c:val>
          <c:extLst>
            <c:ext xmlns:c16="http://schemas.microsoft.com/office/drawing/2014/chart" uri="{C3380CC4-5D6E-409C-BE32-E72D297353CC}">
              <c16:uniqueId val="{00000004-991B-42E4-B49B-75C30BCD007E}"/>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66054286152"/>
          <c:h val="0.75348359828689981"/>
        </c:manualLayout>
      </c:layout>
      <c:barChart>
        <c:barDir val="bar"/>
        <c:grouping val="clustered"/>
        <c:varyColors val="0"/>
        <c:ser>
          <c:idx val="0"/>
          <c:order val="0"/>
          <c:spPr>
            <a:solidFill>
              <a:srgbClr val="FFC000"/>
            </a:solidFill>
          </c:spPr>
          <c:invertIfNegative val="0"/>
          <c:dLbls>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BGD!$W$32:$W$33</c:f>
              <c:strCache>
                <c:ptCount val="2"/>
                <c:pt idx="0">
                  <c:v>National</c:v>
                </c:pt>
                <c:pt idx="1">
                  <c:v>Dhaka</c:v>
                </c:pt>
              </c:strCache>
            </c:strRef>
          </c:cat>
          <c:val>
            <c:numRef>
              <c:f>BGD!$X$32:$X$33</c:f>
              <c:numCache>
                <c:formatCode>General</c:formatCode>
                <c:ptCount val="2"/>
                <c:pt idx="0">
                  <c:v>0.9</c:v>
                </c:pt>
                <c:pt idx="1">
                  <c:v>1.2</c:v>
                </c:pt>
              </c:numCache>
            </c:numRef>
          </c:val>
          <c:extLst>
            <c:ext xmlns:c16="http://schemas.microsoft.com/office/drawing/2014/chart" uri="{C3380CC4-5D6E-409C-BE32-E72D297353CC}">
              <c16:uniqueId val="{00000000-D975-473F-A26D-7315A869E62D}"/>
            </c:ext>
          </c:extLst>
        </c:ser>
        <c:dLbls>
          <c:showLegendKey val="0"/>
          <c:showVal val="0"/>
          <c:showCatName val="0"/>
          <c:showSerName val="0"/>
          <c:showPercent val="0"/>
          <c:showBubbleSize val="0"/>
        </c:dLbls>
        <c:gapWidth val="25"/>
        <c:axId val="204117504"/>
        <c:axId val="204119040"/>
      </c:barChart>
      <c:catAx>
        <c:axId val="20411750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19040"/>
        <c:crosses val="autoZero"/>
        <c:auto val="1"/>
        <c:lblAlgn val="ctr"/>
        <c:lblOffset val="800"/>
        <c:noMultiLvlLbl val="0"/>
      </c:catAx>
      <c:valAx>
        <c:axId val="204119040"/>
        <c:scaling>
          <c:orientation val="minMax"/>
          <c:max val="55"/>
          <c:min val="0"/>
        </c:scaling>
        <c:delete val="1"/>
        <c:axPos val="t"/>
        <c:numFmt formatCode="General" sourceLinked="1"/>
        <c:majorTickMark val="out"/>
        <c:minorTickMark val="none"/>
        <c:tickLblPos val="nextTo"/>
        <c:crossAx val="204117504"/>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345298760114585E-2"/>
          <c:y val="9.494805982707874E-2"/>
          <c:w val="0.8219360184636938"/>
          <c:h val="0.69075023271039937"/>
        </c:manualLayout>
      </c:layout>
      <c:barChart>
        <c:barDir val="col"/>
        <c:grouping val="stacked"/>
        <c:varyColors val="0"/>
        <c:ser>
          <c:idx val="0"/>
          <c:order val="0"/>
          <c:tx>
            <c:strRef>
              <c:f>Bangladesh!$B$1</c:f>
              <c:strCache>
                <c:ptCount val="1"/>
                <c:pt idx="0">
                  <c:v>International funding</c:v>
                </c:pt>
              </c:strCache>
            </c:strRef>
          </c:tx>
          <c:spPr>
            <a:solidFill>
              <a:srgbClr val="00A99A"/>
            </a:solidFill>
            <a:ln w="12700">
              <a:solidFill>
                <a:srgbClr val="FFFFFF"/>
              </a:solidFill>
            </a:ln>
          </c:spPr>
          <c:invertIfNegative val="0"/>
          <c:dLbls>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8B-40BE-B997-DEE8031457C4}"/>
                </c:ext>
              </c:extLst>
            </c:dLbl>
            <c:numFmt formatCode="&quot;$&quot;#,##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Bangladesh!$A$2:$A$16</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Bangladesh!$B$2:$B$16</c:f>
              <c:numCache>
                <c:formatCode>_(* #,##0_);_(* \(#,##0\);_(* "-"??_);_(@_)</c:formatCode>
                <c:ptCount val="15"/>
                <c:pt idx="0">
                  <c:v>37264781</c:v>
                </c:pt>
                <c:pt idx="1">
                  <c:v>26938054</c:v>
                </c:pt>
                <c:pt idx="2">
                  <c:v>13912481</c:v>
                </c:pt>
                <c:pt idx="3">
                  <c:v>17900906</c:v>
                </c:pt>
                <c:pt idx="4">
                  <c:v>11499100</c:v>
                </c:pt>
                <c:pt idx="5">
                  <c:v>17673105</c:v>
                </c:pt>
                <c:pt idx="6">
                  <c:v>16533877</c:v>
                </c:pt>
                <c:pt idx="7">
                  <c:v>10135869</c:v>
                </c:pt>
                <c:pt idx="8">
                  <c:v>6826987</c:v>
                </c:pt>
                <c:pt idx="9">
                  <c:v>6791437</c:v>
                </c:pt>
                <c:pt idx="10">
                  <c:v>8928507</c:v>
                </c:pt>
                <c:pt idx="13">
                  <c:v>29817952.350000001</c:v>
                </c:pt>
                <c:pt idx="14">
                  <c:v>6386605.4199999999</c:v>
                </c:pt>
              </c:numCache>
            </c:numRef>
          </c:val>
          <c:extLst>
            <c:ext xmlns:c16="http://schemas.microsoft.com/office/drawing/2014/chart" uri="{C3380CC4-5D6E-409C-BE32-E72D297353CC}">
              <c16:uniqueId val="{00000001-0813-4009-879B-8893D13B91CA}"/>
            </c:ext>
          </c:extLst>
        </c:ser>
        <c:ser>
          <c:idx val="2"/>
          <c:order val="1"/>
          <c:tx>
            <c:strRef>
              <c:f>Bangladesh!$C$1</c:f>
              <c:strCache>
                <c:ptCount val="1"/>
                <c:pt idx="0">
                  <c:v>Domestic funding</c:v>
                </c:pt>
              </c:strCache>
            </c:strRef>
          </c:tx>
          <c:spPr>
            <a:solidFill>
              <a:srgbClr val="F26B73"/>
            </a:solidFill>
            <a:ln>
              <a:solidFill>
                <a:srgbClr val="FFFFFF"/>
              </a:solidFill>
            </a:ln>
          </c:spPr>
          <c:invertIfNegative val="0"/>
          <c:dLbls>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8B-40BE-B997-DEE8031457C4}"/>
                </c:ext>
              </c:extLst>
            </c:dLbl>
            <c:numFmt formatCode="&quot;$&quot;#,##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Bangladesh!$A$2:$A$16</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Bangladesh!$C$2:$C$16</c:f>
              <c:numCache>
                <c:formatCode>_(* #,##0_);_(* \(#,##0\);_(* "-"??_);_(@_)</c:formatCode>
                <c:ptCount val="15"/>
                <c:pt idx="0">
                  <c:v>0</c:v>
                </c:pt>
                <c:pt idx="1">
                  <c:v>0</c:v>
                </c:pt>
                <c:pt idx="2">
                  <c:v>1290843</c:v>
                </c:pt>
                <c:pt idx="3">
                  <c:v>903471</c:v>
                </c:pt>
                <c:pt idx="4">
                  <c:v>984252</c:v>
                </c:pt>
                <c:pt idx="5">
                  <c:v>3470437</c:v>
                </c:pt>
                <c:pt idx="6">
                  <c:v>2871845</c:v>
                </c:pt>
                <c:pt idx="7">
                  <c:v>2623453</c:v>
                </c:pt>
                <c:pt idx="8">
                  <c:v>2310475</c:v>
                </c:pt>
                <c:pt idx="9">
                  <c:v>312310</c:v>
                </c:pt>
                <c:pt idx="10">
                  <c:v>6143059</c:v>
                </c:pt>
                <c:pt idx="13">
                  <c:v>5270889.3600000003</c:v>
                </c:pt>
                <c:pt idx="14">
                  <c:v>2162623.7400000002</c:v>
                </c:pt>
              </c:numCache>
            </c:numRef>
          </c:val>
          <c:extLst>
            <c:ext xmlns:c16="http://schemas.microsoft.com/office/drawing/2014/chart" uri="{C3380CC4-5D6E-409C-BE32-E72D297353CC}">
              <c16:uniqueId val="{00000003-0813-4009-879B-8893D13B91CA}"/>
            </c:ext>
          </c:extLst>
        </c:ser>
        <c:dLbls>
          <c:showLegendKey val="0"/>
          <c:showVal val="0"/>
          <c:showCatName val="0"/>
          <c:showSerName val="0"/>
          <c:showPercent val="0"/>
          <c:showBubbleSize val="0"/>
        </c:dLbls>
        <c:gapWidth val="150"/>
        <c:overlap val="100"/>
        <c:axId val="136119808"/>
        <c:axId val="136121344"/>
      </c:barChart>
      <c:lineChart>
        <c:grouping val="standard"/>
        <c:varyColors val="0"/>
        <c:ser>
          <c:idx val="1"/>
          <c:order val="2"/>
          <c:tx>
            <c:strRef>
              <c:f>Bangladesh!$D$1</c:f>
              <c:strCache>
                <c:ptCount val="1"/>
                <c:pt idx="0">
                  <c:v>Total AIDS spending</c:v>
                </c:pt>
              </c:strCache>
            </c:strRef>
          </c:tx>
          <c:spPr>
            <a:ln w="34925">
              <a:solidFill>
                <a:srgbClr val="00B0F0"/>
              </a:solidFill>
            </a:ln>
          </c:spPr>
          <c:marker>
            <c:symbol val="circle"/>
            <c:size val="7"/>
            <c:spPr>
              <a:solidFill>
                <a:srgbClr val="00B0F0"/>
              </a:solidFill>
              <a:ln>
                <a:noFill/>
              </a:ln>
            </c:spPr>
          </c:marker>
          <c:dLbls>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8B-40BE-B997-DEE8031457C4}"/>
                </c:ext>
              </c:extLst>
            </c:dLbl>
            <c:numFmt formatCode="&quot;$&quot;#,##0.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Bangladesh!$A$2:$A$16</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Bangladesh!$D$2:$D$16</c:f>
              <c:numCache>
                <c:formatCode>_(* #,##0_);_(* \(#,##0\);_(* "-"??_);_(@_)</c:formatCode>
                <c:ptCount val="15"/>
                <c:pt idx="0">
                  <c:v>37264781</c:v>
                </c:pt>
                <c:pt idx="1">
                  <c:v>26938054</c:v>
                </c:pt>
                <c:pt idx="2">
                  <c:v>15203324</c:v>
                </c:pt>
                <c:pt idx="3">
                  <c:v>18804377</c:v>
                </c:pt>
                <c:pt idx="4">
                  <c:v>12483352</c:v>
                </c:pt>
                <c:pt idx="5">
                  <c:v>21143542</c:v>
                </c:pt>
                <c:pt idx="6">
                  <c:v>19405722</c:v>
                </c:pt>
                <c:pt idx="7">
                  <c:v>12759322</c:v>
                </c:pt>
                <c:pt idx="8">
                  <c:v>9137462</c:v>
                </c:pt>
                <c:pt idx="9">
                  <c:v>7103747</c:v>
                </c:pt>
                <c:pt idx="10">
                  <c:v>15071566</c:v>
                </c:pt>
                <c:pt idx="13">
                  <c:v>35088841.710000001</c:v>
                </c:pt>
                <c:pt idx="14">
                  <c:v>8549229.1600000001</c:v>
                </c:pt>
              </c:numCache>
            </c:numRef>
          </c:val>
          <c:smooth val="1"/>
          <c:extLst>
            <c:ext xmlns:c16="http://schemas.microsoft.com/office/drawing/2014/chart" uri="{C3380CC4-5D6E-409C-BE32-E72D297353CC}">
              <c16:uniqueId val="{00000005-0813-4009-879B-8893D13B91CA}"/>
            </c:ext>
          </c:extLst>
        </c:ser>
        <c:dLbls>
          <c:showLegendKey val="0"/>
          <c:showVal val="0"/>
          <c:showCatName val="0"/>
          <c:showSerName val="0"/>
          <c:showPercent val="0"/>
          <c:showBubbleSize val="0"/>
        </c:dLbls>
        <c:marker val="1"/>
        <c:smooth val="0"/>
        <c:axId val="136119808"/>
        <c:axId val="136121344"/>
      </c:lineChart>
      <c:catAx>
        <c:axId val="136119808"/>
        <c:scaling>
          <c:orientation val="minMax"/>
        </c:scaling>
        <c:delete val="0"/>
        <c:axPos val="b"/>
        <c:numFmt formatCode="General" sourceLinked="1"/>
        <c:majorTickMark val="out"/>
        <c:minorTickMark val="none"/>
        <c:tickLblPos val="nextTo"/>
        <c:crossAx val="136121344"/>
        <c:crosses val="autoZero"/>
        <c:auto val="1"/>
        <c:lblAlgn val="ctr"/>
        <c:lblOffset val="100"/>
        <c:noMultiLvlLbl val="0"/>
      </c:catAx>
      <c:valAx>
        <c:axId val="136121344"/>
        <c:scaling>
          <c:orientation val="minMax"/>
          <c:min val="0"/>
        </c:scaling>
        <c:delete val="0"/>
        <c:axPos val="l"/>
        <c:majorGridlines>
          <c:spPr>
            <a:ln>
              <a:solidFill>
                <a:schemeClr val="tx2">
                  <a:lumMod val="20000"/>
                  <a:lumOff val="80000"/>
                </a:schemeClr>
              </a:solidFill>
              <a:prstDash val="sysDash"/>
            </a:ln>
          </c:spPr>
        </c:majorGridlines>
        <c:numFmt formatCode="_(* #,##0_);_(* \(#,##0\);_(* &quot;-&quot;??_);_(@_)" sourceLinked="1"/>
        <c:majorTickMark val="out"/>
        <c:minorTickMark val="none"/>
        <c:tickLblPos val="nextTo"/>
        <c:crossAx val="136119808"/>
        <c:crosses val="autoZero"/>
        <c:crossBetween val="between"/>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plotArea>
    <c:legend>
      <c:legendPos val="r"/>
      <c:layout>
        <c:manualLayout>
          <c:xMode val="edge"/>
          <c:yMode val="edge"/>
          <c:x val="2.5004026615931308E-2"/>
          <c:y val="0.90103166963848957"/>
          <c:w val="0.93397322208891698"/>
          <c:h val="9.8404052198885955E-2"/>
        </c:manualLayout>
      </c:layout>
      <c:overlay val="0"/>
    </c:legend>
    <c:plotVisOnly val="1"/>
    <c:dispBlanksAs val="span"/>
    <c:showDLblsOverMax val="0"/>
  </c:chart>
  <c:spPr>
    <a:ln w="6350">
      <a:noFill/>
    </a:ln>
  </c:spPr>
  <c:txPr>
    <a:bodyPr/>
    <a:lstStyle/>
    <a:p>
      <a:pPr>
        <a:defRPr sz="1400" b="0">
          <a:latin typeface="Arial" pitchFamily="34" charset="0"/>
          <a:cs typeface="Arial"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515781681136016E-2"/>
          <c:y val="0.13814437719706629"/>
          <c:w val="0.88981470264934837"/>
          <c:h val="0.65075022434535013"/>
        </c:manualLayout>
      </c:layout>
      <c:barChart>
        <c:barDir val="col"/>
        <c:grouping val="clustered"/>
        <c:varyColors val="0"/>
        <c:ser>
          <c:idx val="0"/>
          <c:order val="0"/>
          <c:tx>
            <c:strRef>
              <c:f>'Prevention coverage (2)'!$C$6</c:f>
              <c:strCache>
                <c:ptCount val="1"/>
                <c:pt idx="0">
                  <c:v>FSW</c:v>
                </c:pt>
              </c:strCache>
            </c:strRef>
          </c:tx>
          <c:spPr>
            <a:solidFill>
              <a:srgbClr val="00A99A"/>
            </a:solidFill>
            <a:ln>
              <a:noFill/>
            </a:ln>
          </c:spPr>
          <c:invertIfNegative val="0"/>
          <c:dPt>
            <c:idx val="0"/>
            <c:invertIfNegative val="0"/>
            <c:bubble3D val="0"/>
            <c:extLst>
              <c:ext xmlns:c16="http://schemas.microsoft.com/office/drawing/2014/chart" uri="{C3380CC4-5D6E-409C-BE32-E72D297353CC}">
                <c16:uniqueId val="{00000000-C162-4824-914A-D4732635895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coverage (2)'!$D$5:$H$5</c:f>
              <c:strCache>
                <c:ptCount val="5"/>
                <c:pt idx="0">
                  <c:v>2006-07</c:v>
                </c:pt>
                <c:pt idx="1">
                  <c:v>* 2010</c:v>
                </c:pt>
                <c:pt idx="2">
                  <c:v>* 2013</c:v>
                </c:pt>
                <c:pt idx="3">
                  <c:v>2015-16</c:v>
                </c:pt>
                <c:pt idx="4">
                  <c:v>** 2021</c:v>
                </c:pt>
              </c:strCache>
            </c:strRef>
          </c:cat>
          <c:val>
            <c:numRef>
              <c:f>'Prevention coverage (2)'!$D$6:$H$6</c:f>
              <c:numCache>
                <c:formatCode>General</c:formatCode>
                <c:ptCount val="5"/>
                <c:pt idx="0" formatCode="0">
                  <c:v>7</c:v>
                </c:pt>
                <c:pt idx="3" formatCode="0">
                  <c:v>10.9</c:v>
                </c:pt>
                <c:pt idx="4" formatCode="0">
                  <c:v>65.599999999999994</c:v>
                </c:pt>
              </c:numCache>
            </c:numRef>
          </c:val>
          <c:extLst>
            <c:ext xmlns:c16="http://schemas.microsoft.com/office/drawing/2014/chart" uri="{C3380CC4-5D6E-409C-BE32-E72D297353CC}">
              <c16:uniqueId val="{00000001-C162-4824-914A-D4732635895D}"/>
            </c:ext>
          </c:extLst>
        </c:ser>
        <c:ser>
          <c:idx val="1"/>
          <c:order val="1"/>
          <c:tx>
            <c:strRef>
              <c:f>'Prevention coverage (2)'!$C$7</c:f>
              <c:strCache>
                <c:ptCount val="1"/>
                <c:pt idx="0">
                  <c:v>MSW</c:v>
                </c:pt>
              </c:strCache>
            </c:strRef>
          </c:tx>
          <c:spPr>
            <a:solidFill>
              <a:srgbClr val="B6AEA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coverage (2)'!$D$5:$H$5</c:f>
              <c:strCache>
                <c:ptCount val="5"/>
                <c:pt idx="0">
                  <c:v>2006-07</c:v>
                </c:pt>
                <c:pt idx="1">
                  <c:v>* 2010</c:v>
                </c:pt>
                <c:pt idx="2">
                  <c:v>* 2013</c:v>
                </c:pt>
                <c:pt idx="3">
                  <c:v>2015-16</c:v>
                </c:pt>
                <c:pt idx="4">
                  <c:v>** 2021</c:v>
                </c:pt>
              </c:strCache>
            </c:strRef>
          </c:cat>
          <c:val>
            <c:numRef>
              <c:f>'Prevention coverage (2)'!$D$7:$H$7</c:f>
              <c:numCache>
                <c:formatCode>General</c:formatCode>
                <c:ptCount val="5"/>
                <c:pt idx="3" formatCode="0">
                  <c:v>18.600000000000001</c:v>
                </c:pt>
              </c:numCache>
            </c:numRef>
          </c:val>
          <c:extLst>
            <c:ext xmlns:c16="http://schemas.microsoft.com/office/drawing/2014/chart" uri="{C3380CC4-5D6E-409C-BE32-E72D297353CC}">
              <c16:uniqueId val="{00000002-C162-4824-914A-D4732635895D}"/>
            </c:ext>
          </c:extLst>
        </c:ser>
        <c:ser>
          <c:idx val="2"/>
          <c:order val="2"/>
          <c:tx>
            <c:strRef>
              <c:f>'Prevention coverage (2)'!$C$8</c:f>
              <c:strCache>
                <c:ptCount val="1"/>
                <c:pt idx="0">
                  <c:v>MSM</c:v>
                </c:pt>
              </c:strCache>
            </c:strRef>
          </c:tx>
          <c:spPr>
            <a:solidFill>
              <a:srgbClr val="F15B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coverage (2)'!$D$5:$H$5</c:f>
              <c:strCache>
                <c:ptCount val="5"/>
                <c:pt idx="0">
                  <c:v>2006-07</c:v>
                </c:pt>
                <c:pt idx="1">
                  <c:v>* 2010</c:v>
                </c:pt>
                <c:pt idx="2">
                  <c:v>* 2013</c:v>
                </c:pt>
                <c:pt idx="3">
                  <c:v>2015-16</c:v>
                </c:pt>
                <c:pt idx="4">
                  <c:v>** 2021</c:v>
                </c:pt>
              </c:strCache>
            </c:strRef>
          </c:cat>
          <c:val>
            <c:numRef>
              <c:f>'Prevention coverage (2)'!$D$8:$H$8</c:f>
              <c:numCache>
                <c:formatCode>0</c:formatCode>
                <c:ptCount val="5"/>
                <c:pt idx="0">
                  <c:v>8</c:v>
                </c:pt>
                <c:pt idx="1">
                  <c:v>9</c:v>
                </c:pt>
                <c:pt idx="2">
                  <c:v>24</c:v>
                </c:pt>
                <c:pt idx="3">
                  <c:v>4.4000000000000004</c:v>
                </c:pt>
                <c:pt idx="4">
                  <c:v>16.3</c:v>
                </c:pt>
              </c:numCache>
            </c:numRef>
          </c:val>
          <c:extLst>
            <c:ext xmlns:c16="http://schemas.microsoft.com/office/drawing/2014/chart" uri="{C3380CC4-5D6E-409C-BE32-E72D297353CC}">
              <c16:uniqueId val="{00000003-C162-4824-914A-D4732635895D}"/>
            </c:ext>
          </c:extLst>
        </c:ser>
        <c:ser>
          <c:idx val="3"/>
          <c:order val="3"/>
          <c:tx>
            <c:strRef>
              <c:f>'Prevention coverage (2)'!$C$9</c:f>
              <c:strCache>
                <c:ptCount val="1"/>
                <c:pt idx="0">
                  <c:v>PWID</c:v>
                </c:pt>
              </c:strCache>
            </c:strRef>
          </c:tx>
          <c:spPr>
            <a:solidFill>
              <a:srgbClr val="63CDF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coverage (2)'!$D$5:$H$5</c:f>
              <c:strCache>
                <c:ptCount val="5"/>
                <c:pt idx="0">
                  <c:v>2006-07</c:v>
                </c:pt>
                <c:pt idx="1">
                  <c:v>* 2010</c:v>
                </c:pt>
                <c:pt idx="2">
                  <c:v>* 2013</c:v>
                </c:pt>
                <c:pt idx="3">
                  <c:v>2015-16</c:v>
                </c:pt>
                <c:pt idx="4">
                  <c:v>** 2021</c:v>
                </c:pt>
              </c:strCache>
            </c:strRef>
          </c:cat>
          <c:val>
            <c:numRef>
              <c:f>'Prevention coverage (2)'!$D$9:$H$9</c:f>
              <c:numCache>
                <c:formatCode>General</c:formatCode>
                <c:ptCount val="5"/>
                <c:pt idx="0" formatCode="0">
                  <c:v>2</c:v>
                </c:pt>
                <c:pt idx="3" formatCode="0">
                  <c:v>27.8</c:v>
                </c:pt>
                <c:pt idx="4">
                  <c:v>31</c:v>
                </c:pt>
              </c:numCache>
            </c:numRef>
          </c:val>
          <c:extLst>
            <c:ext xmlns:c16="http://schemas.microsoft.com/office/drawing/2014/chart" uri="{C3380CC4-5D6E-409C-BE32-E72D297353CC}">
              <c16:uniqueId val="{00000004-C162-4824-914A-D4732635895D}"/>
            </c:ext>
          </c:extLst>
        </c:ser>
        <c:ser>
          <c:idx val="4"/>
          <c:order val="4"/>
          <c:tx>
            <c:strRef>
              <c:f>'Prevention coverage (2)'!$C$10</c:f>
              <c:strCache>
                <c:ptCount val="1"/>
                <c:pt idx="0">
                  <c:v>TG</c:v>
                </c:pt>
              </c:strCache>
            </c:strRef>
          </c:tx>
          <c:spPr>
            <a:solidFill>
              <a:srgbClr val="CDC88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coverage (2)'!$D$5:$H$5</c:f>
              <c:strCache>
                <c:ptCount val="5"/>
                <c:pt idx="0">
                  <c:v>2006-07</c:v>
                </c:pt>
                <c:pt idx="1">
                  <c:v>* 2010</c:v>
                </c:pt>
                <c:pt idx="2">
                  <c:v>* 2013</c:v>
                </c:pt>
                <c:pt idx="3">
                  <c:v>2015-16</c:v>
                </c:pt>
                <c:pt idx="4">
                  <c:v>** 2021</c:v>
                </c:pt>
              </c:strCache>
            </c:strRef>
          </c:cat>
          <c:val>
            <c:numRef>
              <c:f>'Prevention coverage (2)'!$D$10:$H$10</c:f>
              <c:numCache>
                <c:formatCode>General</c:formatCode>
                <c:ptCount val="5"/>
                <c:pt idx="3" formatCode="0">
                  <c:v>33.299999999999997</c:v>
                </c:pt>
              </c:numCache>
            </c:numRef>
          </c:val>
          <c:extLst>
            <c:ext xmlns:c16="http://schemas.microsoft.com/office/drawing/2014/chart" uri="{C3380CC4-5D6E-409C-BE32-E72D297353CC}">
              <c16:uniqueId val="{00000005-C162-4824-914A-D4732635895D}"/>
            </c:ext>
          </c:extLst>
        </c:ser>
        <c:dLbls>
          <c:showLegendKey val="0"/>
          <c:showVal val="0"/>
          <c:showCatName val="0"/>
          <c:showSerName val="0"/>
          <c:showPercent val="0"/>
          <c:showBubbleSize val="0"/>
        </c:dLbls>
        <c:gapWidth val="70"/>
        <c:axId val="310046080"/>
        <c:axId val="310256768"/>
      </c:barChart>
      <c:scatterChart>
        <c:scatterStyle val="smoothMarker"/>
        <c:varyColors val="0"/>
        <c:ser>
          <c:idx val="5"/>
          <c:order val="5"/>
          <c:tx>
            <c:strRef>
              <c:f>'Prevention coverage (2)'!$O$1</c:f>
              <c:strCache>
                <c:ptCount val="1"/>
                <c:pt idx="0">
                  <c:v>target</c:v>
                </c:pt>
              </c:strCache>
            </c:strRef>
          </c:tx>
          <c:spPr>
            <a:ln w="25400">
              <a:solidFill>
                <a:srgbClr val="E31837"/>
              </a:solidFill>
              <a:prstDash val="dash"/>
            </a:ln>
          </c:spPr>
          <c:marker>
            <c:symbol val="none"/>
          </c:marker>
          <c:xVal>
            <c:numRef>
              <c:f>'Prevention coverage (2)'!$N$2:$N$3</c:f>
              <c:numCache>
                <c:formatCode>General</c:formatCode>
                <c:ptCount val="2"/>
                <c:pt idx="0">
                  <c:v>0</c:v>
                </c:pt>
                <c:pt idx="1">
                  <c:v>1</c:v>
                </c:pt>
              </c:numCache>
            </c:numRef>
          </c:xVal>
          <c:yVal>
            <c:numRef>
              <c:f>'Prevention coverage (2)'!$O$2:$O$3</c:f>
              <c:numCache>
                <c:formatCode>General</c:formatCode>
                <c:ptCount val="2"/>
                <c:pt idx="0">
                  <c:v>95</c:v>
                </c:pt>
                <c:pt idx="1">
                  <c:v>95</c:v>
                </c:pt>
              </c:numCache>
            </c:numRef>
          </c:yVal>
          <c:smooth val="1"/>
          <c:extLst>
            <c:ext xmlns:c16="http://schemas.microsoft.com/office/drawing/2014/chart" uri="{C3380CC4-5D6E-409C-BE32-E72D297353CC}">
              <c16:uniqueId val="{00000006-C162-4824-914A-D4732635895D}"/>
            </c:ext>
          </c:extLst>
        </c:ser>
        <c:dLbls>
          <c:showLegendKey val="0"/>
          <c:showVal val="0"/>
          <c:showCatName val="0"/>
          <c:showSerName val="0"/>
          <c:showPercent val="0"/>
          <c:showBubbleSize val="0"/>
        </c:dLbls>
        <c:axId val="310280960"/>
        <c:axId val="310258688"/>
      </c:scatterChart>
      <c:catAx>
        <c:axId val="310046080"/>
        <c:scaling>
          <c:orientation val="minMax"/>
        </c:scaling>
        <c:delete val="0"/>
        <c:axPos val="b"/>
        <c:numFmt formatCode="General" sourceLinked="1"/>
        <c:majorTickMark val="out"/>
        <c:minorTickMark val="none"/>
        <c:tickLblPos val="nextTo"/>
        <c:crossAx val="310256768"/>
        <c:crosses val="autoZero"/>
        <c:auto val="1"/>
        <c:lblAlgn val="ctr"/>
        <c:lblOffset val="100"/>
        <c:noMultiLvlLbl val="0"/>
      </c:catAx>
      <c:valAx>
        <c:axId val="310256768"/>
        <c:scaling>
          <c:orientation val="minMax"/>
          <c:max val="100"/>
          <c:min val="0"/>
        </c:scaling>
        <c:delete val="0"/>
        <c:axPos val="l"/>
        <c:title>
          <c:tx>
            <c:rich>
              <a:bodyPr rot="0" vert="horz"/>
              <a:lstStyle/>
              <a:p>
                <a:pPr>
                  <a:defRPr/>
                </a:pPr>
                <a:r>
                  <a:rPr lang="en-US"/>
                  <a:t>%</a:t>
                </a:r>
              </a:p>
            </c:rich>
          </c:tx>
          <c:layout>
            <c:manualLayout>
              <c:xMode val="edge"/>
              <c:yMode val="edge"/>
              <c:x val="4.2735042735042739E-3"/>
              <c:y val="0.10516473358567968"/>
            </c:manualLayout>
          </c:layout>
          <c:overlay val="0"/>
        </c:title>
        <c:numFmt formatCode="0" sourceLinked="1"/>
        <c:majorTickMark val="out"/>
        <c:minorTickMark val="none"/>
        <c:tickLblPos val="nextTo"/>
        <c:crossAx val="310046080"/>
        <c:crosses val="autoZero"/>
        <c:crossBetween val="between"/>
        <c:majorUnit val="10"/>
      </c:valAx>
      <c:valAx>
        <c:axId val="310258688"/>
        <c:scaling>
          <c:orientation val="minMax"/>
          <c:max val="100"/>
          <c:min val="0"/>
        </c:scaling>
        <c:delete val="1"/>
        <c:axPos val="r"/>
        <c:numFmt formatCode="General" sourceLinked="1"/>
        <c:majorTickMark val="out"/>
        <c:minorTickMark val="none"/>
        <c:tickLblPos val="nextTo"/>
        <c:crossAx val="310280960"/>
        <c:crosses val="max"/>
        <c:crossBetween val="midCat"/>
        <c:majorUnit val="10"/>
      </c:valAx>
      <c:valAx>
        <c:axId val="310280960"/>
        <c:scaling>
          <c:orientation val="minMax"/>
          <c:max val="1"/>
          <c:min val="0"/>
        </c:scaling>
        <c:delete val="1"/>
        <c:axPos val="t"/>
        <c:numFmt formatCode="General" sourceLinked="1"/>
        <c:majorTickMark val="out"/>
        <c:minorTickMark val="none"/>
        <c:tickLblPos val="nextTo"/>
        <c:crossAx val="310258688"/>
        <c:crosses val="max"/>
        <c:crossBetween val="midCat"/>
        <c:majorUnit val="0.2"/>
      </c:valAx>
    </c:plotArea>
    <c:legend>
      <c:legendPos val="t"/>
      <c:legendEntry>
        <c:idx val="5"/>
        <c:delete val="1"/>
      </c:legendEntry>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BGD!$D$2</c:f>
              <c:strCache>
                <c:ptCount val="1"/>
                <c:pt idx="0">
                  <c:v>% PLHIV on ART</c:v>
                </c:pt>
              </c:strCache>
            </c:strRef>
          </c:tx>
          <c:spPr>
            <a:solidFill>
              <a:srgbClr val="F26B73"/>
            </a:solidFill>
            <a:ln>
              <a:noFill/>
            </a:ln>
          </c:spPr>
          <c:invertIfNegative val="0"/>
          <c:dLbls>
            <c:dLbl>
              <c:idx val="2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112-4920-B304-1A3C2D315D8B}"/>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BGD!$B$3:$B$25</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BGD!$D$3:$D$25</c:f>
              <c:numCache>
                <c:formatCode>0</c:formatCode>
                <c:ptCount val="23"/>
                <c:pt idx="0">
                  <c:v>0</c:v>
                </c:pt>
                <c:pt idx="1">
                  <c:v>0</c:v>
                </c:pt>
                <c:pt idx="2">
                  <c:v>0</c:v>
                </c:pt>
                <c:pt idx="3">
                  <c:v>0</c:v>
                </c:pt>
                <c:pt idx="4">
                  <c:v>0</c:v>
                </c:pt>
                <c:pt idx="5">
                  <c:v>0</c:v>
                </c:pt>
                <c:pt idx="6">
                  <c:v>1</c:v>
                </c:pt>
                <c:pt idx="7">
                  <c:v>1</c:v>
                </c:pt>
                <c:pt idx="8">
                  <c:v>4</c:v>
                </c:pt>
                <c:pt idx="9">
                  <c:v>5</c:v>
                </c:pt>
                <c:pt idx="10">
                  <c:v>6</c:v>
                </c:pt>
                <c:pt idx="11">
                  <c:v>8</c:v>
                </c:pt>
                <c:pt idx="12">
                  <c:v>9</c:v>
                </c:pt>
                <c:pt idx="13">
                  <c:v>11</c:v>
                </c:pt>
                <c:pt idx="14">
                  <c:v>12</c:v>
                </c:pt>
                <c:pt idx="15">
                  <c:v>13</c:v>
                </c:pt>
                <c:pt idx="16">
                  <c:v>15</c:v>
                </c:pt>
                <c:pt idx="17">
                  <c:v>19</c:v>
                </c:pt>
                <c:pt idx="18">
                  <c:v>22</c:v>
                </c:pt>
                <c:pt idx="19">
                  <c:v>24</c:v>
                </c:pt>
                <c:pt idx="20">
                  <c:v>28</c:v>
                </c:pt>
                <c:pt idx="21">
                  <c:v>30</c:v>
                </c:pt>
                <c:pt idx="22">
                  <c:v>38</c:v>
                </c:pt>
              </c:numCache>
            </c:numRef>
          </c:val>
          <c:extLst>
            <c:ext xmlns:c16="http://schemas.microsoft.com/office/drawing/2014/chart" uri="{C3380CC4-5D6E-409C-BE32-E72D297353CC}">
              <c16:uniqueId val="{00000009-8112-4920-B304-1A3C2D315D8B}"/>
            </c:ext>
          </c:extLst>
        </c:ser>
        <c:dLbls>
          <c:showLegendKey val="0"/>
          <c:showVal val="0"/>
          <c:showCatName val="0"/>
          <c:showSerName val="0"/>
          <c:showPercent val="0"/>
          <c:showBubbleSize val="0"/>
        </c:dLbls>
        <c:gapWidth val="60"/>
        <c:axId val="38281984"/>
        <c:axId val="38279808"/>
      </c:barChart>
      <c:lineChart>
        <c:grouping val="standard"/>
        <c:varyColors val="0"/>
        <c:ser>
          <c:idx val="0"/>
          <c:order val="0"/>
          <c:tx>
            <c:strRef>
              <c:f>BGD!$C$2</c:f>
              <c:strCache>
                <c:ptCount val="1"/>
                <c:pt idx="0">
                  <c:v> Number of people on ART </c:v>
                </c:pt>
              </c:strCache>
            </c:strRef>
          </c:tx>
          <c:spPr>
            <a:ln w="38100">
              <a:solidFill>
                <a:srgbClr val="00AEEF"/>
              </a:solidFill>
            </a:ln>
          </c:spPr>
          <c:marker>
            <c:symbol val="none"/>
          </c:marker>
          <c:dLbls>
            <c:dLbl>
              <c:idx val="2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112-4920-B304-1A3C2D315D8B}"/>
                </c:ext>
              </c:extLst>
            </c:dLbl>
            <c:spPr>
              <a:noFill/>
              <a:ln>
                <a:noFill/>
              </a:ln>
              <a:effectLst/>
            </c:spPr>
            <c:txPr>
              <a:bodyPr/>
              <a:lstStyle/>
              <a:p>
                <a:pPr>
                  <a:defRPr b="1">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BGD!$B$3:$B$25</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BGD!$C$3:$C$25</c:f>
              <c:numCache>
                <c:formatCode>_-* #,##0_-;\-* #,##0_-;_-* "-"??_-;_-@_-</c:formatCode>
                <c:ptCount val="23"/>
                <c:pt idx="0">
                  <c:v>0</c:v>
                </c:pt>
                <c:pt idx="1">
                  <c:v>0</c:v>
                </c:pt>
                <c:pt idx="2">
                  <c:v>0</c:v>
                </c:pt>
                <c:pt idx="3">
                  <c:v>0</c:v>
                </c:pt>
                <c:pt idx="4">
                  <c:v>0</c:v>
                </c:pt>
                <c:pt idx="5">
                  <c:v>20</c:v>
                </c:pt>
                <c:pt idx="6">
                  <c:v>52</c:v>
                </c:pt>
                <c:pt idx="7">
                  <c:v>74</c:v>
                </c:pt>
                <c:pt idx="8">
                  <c:v>227</c:v>
                </c:pt>
                <c:pt idx="9">
                  <c:v>354</c:v>
                </c:pt>
                <c:pt idx="10">
                  <c:v>454</c:v>
                </c:pt>
                <c:pt idx="11">
                  <c:v>664</c:v>
                </c:pt>
                <c:pt idx="12">
                  <c:v>831</c:v>
                </c:pt>
                <c:pt idx="13">
                  <c:v>1083</c:v>
                </c:pt>
                <c:pt idx="14">
                  <c:v>1287</c:v>
                </c:pt>
                <c:pt idx="15">
                  <c:v>1483</c:v>
                </c:pt>
                <c:pt idx="16">
                  <c:v>1817</c:v>
                </c:pt>
                <c:pt idx="17">
                  <c:v>2470</c:v>
                </c:pt>
                <c:pt idx="18">
                  <c:v>3045</c:v>
                </c:pt>
                <c:pt idx="19">
                  <c:v>3388</c:v>
                </c:pt>
                <c:pt idx="20">
                  <c:v>4194</c:v>
                </c:pt>
                <c:pt idx="21">
                  <c:v>4565</c:v>
                </c:pt>
                <c:pt idx="22">
                  <c:v>6105</c:v>
                </c:pt>
              </c:numCache>
            </c:numRef>
          </c:val>
          <c:smooth val="0"/>
          <c:extLst>
            <c:ext xmlns:c16="http://schemas.microsoft.com/office/drawing/2014/chart" uri="{C3380CC4-5D6E-409C-BE32-E72D297353CC}">
              <c16:uniqueId val="{0000000B-8112-4920-B304-1A3C2D315D8B}"/>
            </c:ext>
          </c:extLst>
        </c:ser>
        <c:dLbls>
          <c:showLegendKey val="0"/>
          <c:showVal val="0"/>
          <c:showCatName val="0"/>
          <c:showSerName val="0"/>
          <c:showPercent val="0"/>
          <c:showBubbleSize val="0"/>
        </c:dLbls>
        <c:marker val="1"/>
        <c:smooth val="0"/>
        <c:axId val="38202368"/>
        <c:axId val="38277888"/>
      </c:lineChart>
      <c:lineChart>
        <c:grouping val="standard"/>
        <c:varyColors val="0"/>
        <c:ser>
          <c:idx val="2"/>
          <c:order val="2"/>
          <c:tx>
            <c:strRef>
              <c:f>BGD!$E$2</c:f>
              <c:strCache>
                <c:ptCount val="1"/>
                <c:pt idx="0">
                  <c:v>% Lower</c:v>
                </c:pt>
              </c:strCache>
            </c:strRef>
          </c:tx>
          <c:spPr>
            <a:ln>
              <a:noFill/>
            </a:ln>
          </c:spPr>
          <c:marker>
            <c:symbol val="dash"/>
            <c:size val="8"/>
            <c:spPr>
              <a:solidFill>
                <a:sysClr val="windowText" lastClr="000000"/>
              </a:solidFill>
              <a:ln>
                <a:noFill/>
              </a:ln>
            </c:spPr>
          </c:marker>
          <c:cat>
            <c:strRef>
              <c:f>BGD!$B$3:$B$25</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BGD!$E$3:$E$25</c:f>
              <c:numCache>
                <c:formatCode>0</c:formatCode>
                <c:ptCount val="23"/>
                <c:pt idx="0">
                  <c:v>0</c:v>
                </c:pt>
                <c:pt idx="1">
                  <c:v>0</c:v>
                </c:pt>
                <c:pt idx="2">
                  <c:v>0</c:v>
                </c:pt>
                <c:pt idx="3">
                  <c:v>0</c:v>
                </c:pt>
                <c:pt idx="4">
                  <c:v>0</c:v>
                </c:pt>
                <c:pt idx="5">
                  <c:v>0</c:v>
                </c:pt>
                <c:pt idx="6">
                  <c:v>1</c:v>
                </c:pt>
                <c:pt idx="7">
                  <c:v>1</c:v>
                </c:pt>
                <c:pt idx="8">
                  <c:v>3</c:v>
                </c:pt>
                <c:pt idx="9">
                  <c:v>5</c:v>
                </c:pt>
                <c:pt idx="10">
                  <c:v>5</c:v>
                </c:pt>
                <c:pt idx="11">
                  <c:v>7</c:v>
                </c:pt>
                <c:pt idx="12">
                  <c:v>8</c:v>
                </c:pt>
                <c:pt idx="13">
                  <c:v>10</c:v>
                </c:pt>
                <c:pt idx="14">
                  <c:v>11</c:v>
                </c:pt>
                <c:pt idx="15">
                  <c:v>12</c:v>
                </c:pt>
                <c:pt idx="16">
                  <c:v>13</c:v>
                </c:pt>
                <c:pt idx="17">
                  <c:v>17</c:v>
                </c:pt>
                <c:pt idx="18">
                  <c:v>20</c:v>
                </c:pt>
                <c:pt idx="19">
                  <c:v>22</c:v>
                </c:pt>
                <c:pt idx="20">
                  <c:v>26</c:v>
                </c:pt>
                <c:pt idx="21">
                  <c:v>27</c:v>
                </c:pt>
                <c:pt idx="22">
                  <c:v>35</c:v>
                </c:pt>
              </c:numCache>
            </c:numRef>
          </c:val>
          <c:smooth val="0"/>
          <c:extLst>
            <c:ext xmlns:c16="http://schemas.microsoft.com/office/drawing/2014/chart" uri="{C3380CC4-5D6E-409C-BE32-E72D297353CC}">
              <c16:uniqueId val="{0000000C-8112-4920-B304-1A3C2D315D8B}"/>
            </c:ext>
          </c:extLst>
        </c:ser>
        <c:ser>
          <c:idx val="3"/>
          <c:order val="3"/>
          <c:tx>
            <c:strRef>
              <c:f>BGD!$F$2</c:f>
              <c:strCache>
                <c:ptCount val="1"/>
                <c:pt idx="0">
                  <c:v>%Upper</c:v>
                </c:pt>
              </c:strCache>
            </c:strRef>
          </c:tx>
          <c:spPr>
            <a:ln>
              <a:noFill/>
            </a:ln>
          </c:spPr>
          <c:marker>
            <c:symbol val="dash"/>
            <c:size val="8"/>
            <c:spPr>
              <a:solidFill>
                <a:sysClr val="windowText" lastClr="000000"/>
              </a:solidFill>
              <a:ln>
                <a:noFill/>
              </a:ln>
            </c:spPr>
          </c:marker>
          <c:cat>
            <c:strRef>
              <c:f>BGD!$B$3:$B$25</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BGD!$F$3:$F$25</c:f>
              <c:numCache>
                <c:formatCode>0</c:formatCode>
                <c:ptCount val="23"/>
                <c:pt idx="0">
                  <c:v>0</c:v>
                </c:pt>
                <c:pt idx="1">
                  <c:v>0</c:v>
                </c:pt>
                <c:pt idx="2">
                  <c:v>0</c:v>
                </c:pt>
                <c:pt idx="3">
                  <c:v>0</c:v>
                </c:pt>
                <c:pt idx="4">
                  <c:v>0</c:v>
                </c:pt>
                <c:pt idx="5">
                  <c:v>1</c:v>
                </c:pt>
                <c:pt idx="6">
                  <c:v>1</c:v>
                </c:pt>
                <c:pt idx="7">
                  <c:v>1</c:v>
                </c:pt>
                <c:pt idx="8">
                  <c:v>4</c:v>
                </c:pt>
                <c:pt idx="9">
                  <c:v>6</c:v>
                </c:pt>
                <c:pt idx="10">
                  <c:v>7</c:v>
                </c:pt>
                <c:pt idx="11">
                  <c:v>9</c:v>
                </c:pt>
                <c:pt idx="12">
                  <c:v>10</c:v>
                </c:pt>
                <c:pt idx="13">
                  <c:v>12</c:v>
                </c:pt>
                <c:pt idx="14">
                  <c:v>14</c:v>
                </c:pt>
                <c:pt idx="15">
                  <c:v>14</c:v>
                </c:pt>
                <c:pt idx="16">
                  <c:v>16</c:v>
                </c:pt>
                <c:pt idx="17">
                  <c:v>21</c:v>
                </c:pt>
                <c:pt idx="18">
                  <c:v>25</c:v>
                </c:pt>
                <c:pt idx="19">
                  <c:v>26</c:v>
                </c:pt>
                <c:pt idx="20">
                  <c:v>31</c:v>
                </c:pt>
                <c:pt idx="21">
                  <c:v>33</c:v>
                </c:pt>
                <c:pt idx="22">
                  <c:v>42</c:v>
                </c:pt>
              </c:numCache>
            </c:numRef>
          </c:val>
          <c:smooth val="0"/>
          <c:extLst>
            <c:ext xmlns:c16="http://schemas.microsoft.com/office/drawing/2014/chart" uri="{C3380CC4-5D6E-409C-BE32-E72D297353CC}">
              <c16:uniqueId val="{0000000D-8112-4920-B304-1A3C2D315D8B}"/>
            </c:ext>
          </c:extLst>
        </c:ser>
        <c:dLbls>
          <c:showLegendKey val="0"/>
          <c:showVal val="0"/>
          <c:showCatName val="0"/>
          <c:showSerName val="0"/>
          <c:showPercent val="0"/>
          <c:showBubbleSize val="0"/>
        </c:dLbls>
        <c:hiLowLines/>
        <c:marker val="1"/>
        <c:smooth val="0"/>
        <c:axId val="38281984"/>
        <c:axId val="38279808"/>
      </c:lineChart>
      <c:catAx>
        <c:axId val="38202368"/>
        <c:scaling>
          <c:orientation val="minMax"/>
        </c:scaling>
        <c:delete val="0"/>
        <c:axPos val="b"/>
        <c:numFmt formatCode="General" sourceLinked="1"/>
        <c:majorTickMark val="out"/>
        <c:minorTickMark val="none"/>
        <c:tickLblPos val="nextTo"/>
        <c:crossAx val="38277888"/>
        <c:crosses val="autoZero"/>
        <c:auto val="1"/>
        <c:lblAlgn val="ctr"/>
        <c:lblOffset val="100"/>
        <c:noMultiLvlLbl val="0"/>
      </c:catAx>
      <c:valAx>
        <c:axId val="38277888"/>
        <c:scaling>
          <c:orientation val="minMax"/>
          <c:max val="10000"/>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38202368"/>
        <c:crosses val="autoZero"/>
        <c:crossBetween val="between"/>
        <c:majorUnit val="2000"/>
      </c:valAx>
      <c:valAx>
        <c:axId val="38279808"/>
        <c:scaling>
          <c:orientation val="minMax"/>
          <c:max val="100"/>
          <c:min val="0"/>
        </c:scaling>
        <c:delete val="0"/>
        <c:axPos val="r"/>
        <c:title>
          <c:tx>
            <c:rich>
              <a:bodyPr rot="-5400000" vert="horz"/>
              <a:lstStyle/>
              <a:p>
                <a:pPr>
                  <a:defRPr/>
                </a:pPr>
                <a:r>
                  <a:rPr lang="en-US"/>
                  <a:t>ART coverage (%)</a:t>
                </a:r>
              </a:p>
            </c:rich>
          </c:tx>
          <c:overlay val="0"/>
        </c:title>
        <c:numFmt formatCode="0" sourceLinked="1"/>
        <c:majorTickMark val="out"/>
        <c:minorTickMark val="none"/>
        <c:tickLblPos val="nextTo"/>
        <c:crossAx val="38281984"/>
        <c:crosses val="max"/>
        <c:crossBetween val="between"/>
        <c:majorUnit val="20"/>
      </c:valAx>
      <c:catAx>
        <c:axId val="38281984"/>
        <c:scaling>
          <c:orientation val="minMax"/>
        </c:scaling>
        <c:delete val="1"/>
        <c:axPos val="b"/>
        <c:numFmt formatCode="General" sourceLinked="1"/>
        <c:majorTickMark val="out"/>
        <c:minorTickMark val="none"/>
        <c:tickLblPos val="nextTo"/>
        <c:crossAx val="38279808"/>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15661609371999"/>
          <c:y val="0.85593626554256474"/>
          <c:w val="0.60120487656434252"/>
          <c:h val="0.10926191044301278"/>
        </c:manualLayout>
      </c:layout>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25362749467638"/>
          <c:y val="8.3032863079615049E-2"/>
          <c:w val="0.74499541920467494"/>
          <c:h val="0.6262535542432196"/>
        </c:manualLayout>
      </c:layout>
      <c:barChart>
        <c:barDir val="col"/>
        <c:grouping val="clustered"/>
        <c:varyColors val="0"/>
        <c:ser>
          <c:idx val="0"/>
          <c:order val="0"/>
          <c:tx>
            <c:strRef>
              <c:f>BGD_5!$B$3</c:f>
              <c:strCache>
                <c:ptCount val="1"/>
                <c:pt idx="0">
                  <c:v>Estimate</c:v>
                </c:pt>
              </c:strCache>
            </c:strRef>
          </c:tx>
          <c:spPr>
            <a:solidFill>
              <a:srgbClr val="33CCCC"/>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BGD_5!$A$4:$A$6</c:f>
              <c:strCache>
                <c:ptCount val="3"/>
                <c:pt idx="0">
                  <c:v>Estimated number
of adults 15+
living with HIV</c:v>
                </c:pt>
                <c:pt idx="1">
                  <c:v>Number of adults receiving ART</c:v>
                </c:pt>
                <c:pt idx="2">
                  <c:v>ART coverage (%)</c:v>
                </c:pt>
              </c:strCache>
            </c:strRef>
          </c:cat>
          <c:val>
            <c:numRef>
              <c:f>BGD_5!$B$4:$B$6</c:f>
              <c:numCache>
                <c:formatCode>General</c:formatCode>
                <c:ptCount val="3"/>
                <c:pt idx="0">
                  <c:v>15000</c:v>
                </c:pt>
              </c:numCache>
            </c:numRef>
          </c:val>
          <c:extLst>
            <c:ext xmlns:c16="http://schemas.microsoft.com/office/drawing/2014/chart" uri="{C3380CC4-5D6E-409C-BE32-E72D297353CC}">
              <c16:uniqueId val="{00000000-3F29-4F1A-95E1-6969DEDA3890}"/>
            </c:ext>
          </c:extLst>
        </c:ser>
        <c:ser>
          <c:idx val="3"/>
          <c:order val="3"/>
          <c:tx>
            <c:strRef>
              <c:f>BGD_5!$E$3</c:f>
              <c:strCache>
                <c:ptCount val="1"/>
                <c:pt idx="0">
                  <c:v>Number of adults receiving ART</c:v>
                </c:pt>
              </c:strCache>
            </c:strRef>
          </c:tx>
          <c:spPr>
            <a:solidFill>
              <a:srgbClr val="FF5050"/>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29-4F1A-95E1-6969DEDA389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BGD_5!$A$4:$A$6</c:f>
              <c:strCache>
                <c:ptCount val="3"/>
                <c:pt idx="0">
                  <c:v>Estimated number
of adults 15+
living with HIV</c:v>
                </c:pt>
                <c:pt idx="1">
                  <c:v>Number of adults receiving ART</c:v>
                </c:pt>
                <c:pt idx="2">
                  <c:v>ART coverage (%)</c:v>
                </c:pt>
              </c:strCache>
            </c:strRef>
          </c:cat>
          <c:val>
            <c:numRef>
              <c:f>BGD_5!$E$4:$E$6</c:f>
              <c:numCache>
                <c:formatCode>_(* #,##0_);_(* \(#,##0\);_(* "-"??_);_(@_)</c:formatCode>
                <c:ptCount val="3"/>
                <c:pt idx="1">
                  <c:v>5790</c:v>
                </c:pt>
              </c:numCache>
            </c:numRef>
          </c:val>
          <c:extLst>
            <c:ext xmlns:c16="http://schemas.microsoft.com/office/drawing/2014/chart" uri="{C3380CC4-5D6E-409C-BE32-E72D297353CC}">
              <c16:uniqueId val="{00000002-3F29-4F1A-95E1-6969DEDA3890}"/>
            </c:ext>
          </c:extLst>
        </c:ser>
        <c:dLbls>
          <c:showLegendKey val="0"/>
          <c:showVal val="0"/>
          <c:showCatName val="0"/>
          <c:showSerName val="0"/>
          <c:showPercent val="0"/>
          <c:showBubbleSize val="0"/>
        </c:dLbls>
        <c:gapWidth val="150"/>
        <c:overlap val="100"/>
        <c:axId val="214691200"/>
        <c:axId val="214246528"/>
      </c:barChart>
      <c:barChart>
        <c:barDir val="col"/>
        <c:grouping val="clustered"/>
        <c:varyColors val="0"/>
        <c:ser>
          <c:idx val="4"/>
          <c:order val="4"/>
          <c:tx>
            <c:strRef>
              <c:f>BGD_5!$F$3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29-4F1A-95E1-6969DEDA389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BGD_5!$A$4:$A$6</c:f>
              <c:strCache>
                <c:ptCount val="3"/>
                <c:pt idx="0">
                  <c:v>Estimated number
of adults 15+
living with HIV</c:v>
                </c:pt>
                <c:pt idx="1">
                  <c:v>Number of adults receiving ART</c:v>
                </c:pt>
                <c:pt idx="2">
                  <c:v>ART coverage (%)</c:v>
                </c:pt>
              </c:strCache>
            </c:strRef>
          </c:cat>
          <c:val>
            <c:numRef>
              <c:f>BGD_5!$F$4:$F$6</c:f>
              <c:numCache>
                <c:formatCode>General</c:formatCode>
                <c:ptCount val="3"/>
                <c:pt idx="2" formatCode="#,##0">
                  <c:v>39</c:v>
                </c:pt>
              </c:numCache>
            </c:numRef>
          </c:val>
          <c:extLst>
            <c:ext xmlns:c16="http://schemas.microsoft.com/office/drawing/2014/chart" uri="{C3380CC4-5D6E-409C-BE32-E72D297353CC}">
              <c16:uniqueId val="{00000004-3F29-4F1A-95E1-6969DEDA3890}"/>
            </c:ext>
          </c:extLst>
        </c:ser>
        <c:dLbls>
          <c:showLegendKey val="0"/>
          <c:showVal val="0"/>
          <c:showCatName val="0"/>
          <c:showSerName val="0"/>
          <c:showPercent val="0"/>
          <c:showBubbleSize val="0"/>
        </c:dLbls>
        <c:gapWidth val="150"/>
        <c:axId val="214250624"/>
        <c:axId val="214248448"/>
      </c:barChart>
      <c:lineChart>
        <c:grouping val="standard"/>
        <c:varyColors val="0"/>
        <c:ser>
          <c:idx val="1"/>
          <c:order val="1"/>
          <c:tx>
            <c:strRef>
              <c:f>BGD_5!$C$3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3F29-4F1A-95E1-6969DEDA389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BGD_5!$A$4:$A$6</c:f>
              <c:strCache>
                <c:ptCount val="3"/>
                <c:pt idx="0">
                  <c:v>Estimated number
of adults 15+
living with HIV</c:v>
                </c:pt>
                <c:pt idx="1">
                  <c:v>Number of adults receiving ART</c:v>
                </c:pt>
                <c:pt idx="2">
                  <c:v>ART coverage (%)</c:v>
                </c:pt>
              </c:strCache>
            </c:strRef>
          </c:cat>
          <c:val>
            <c:numRef>
              <c:f>BGD_5!$C$4:$C$6</c:f>
              <c:numCache>
                <c:formatCode>General</c:formatCode>
                <c:ptCount val="3"/>
                <c:pt idx="0">
                  <c:v>13000</c:v>
                </c:pt>
              </c:numCache>
            </c:numRef>
          </c:val>
          <c:smooth val="0"/>
          <c:extLst>
            <c:ext xmlns:c16="http://schemas.microsoft.com/office/drawing/2014/chart" uri="{C3380CC4-5D6E-409C-BE32-E72D297353CC}">
              <c16:uniqueId val="{00000006-3F29-4F1A-95E1-6969DEDA3890}"/>
            </c:ext>
          </c:extLst>
        </c:ser>
        <c:ser>
          <c:idx val="2"/>
          <c:order val="2"/>
          <c:tx>
            <c:strRef>
              <c:f>BGD_5!$D$3</c:f>
              <c:strCache>
                <c:ptCount val="1"/>
                <c:pt idx="0">
                  <c:v>Upper estimate</c:v>
                </c:pt>
              </c:strCache>
            </c:strRef>
          </c:tx>
          <c:marker>
            <c:symbol val="dash"/>
            <c:size val="10"/>
            <c:spPr>
              <a:solidFill>
                <a:schemeClr val="tx1"/>
              </a:solidFill>
              <a:ln>
                <a:noFill/>
              </a:ln>
            </c:spPr>
          </c:marker>
          <c:cat>
            <c:strRef>
              <c:f>BGD_5!$A$4:$A$6</c:f>
              <c:strCache>
                <c:ptCount val="3"/>
                <c:pt idx="0">
                  <c:v>Estimated number
of adults 15+
living with HIV</c:v>
                </c:pt>
                <c:pt idx="1">
                  <c:v>Number of adults receiving ART</c:v>
                </c:pt>
                <c:pt idx="2">
                  <c:v>ART coverage (%)</c:v>
                </c:pt>
              </c:strCache>
            </c:strRef>
          </c:cat>
          <c:val>
            <c:numRef>
              <c:f>BGD_5!$D$4:$D$6</c:f>
              <c:numCache>
                <c:formatCode>General</c:formatCode>
                <c:ptCount val="3"/>
                <c:pt idx="0">
                  <c:v>16000</c:v>
                </c:pt>
              </c:numCache>
            </c:numRef>
          </c:val>
          <c:smooth val="0"/>
          <c:extLst>
            <c:ext xmlns:c16="http://schemas.microsoft.com/office/drawing/2014/chart" uri="{C3380CC4-5D6E-409C-BE32-E72D297353CC}">
              <c16:uniqueId val="{00000007-3F29-4F1A-95E1-6969DEDA3890}"/>
            </c:ext>
          </c:extLst>
        </c:ser>
        <c:dLbls>
          <c:showLegendKey val="0"/>
          <c:showVal val="0"/>
          <c:showCatName val="0"/>
          <c:showSerName val="0"/>
          <c:showPercent val="0"/>
          <c:showBubbleSize val="0"/>
        </c:dLbls>
        <c:hiLowLines/>
        <c:marker val="1"/>
        <c:smooth val="0"/>
        <c:axId val="214691200"/>
        <c:axId val="214246528"/>
      </c:lineChart>
      <c:lineChart>
        <c:grouping val="standard"/>
        <c:varyColors val="0"/>
        <c:ser>
          <c:idx val="5"/>
          <c:order val="5"/>
          <c:tx>
            <c:strRef>
              <c:f>BGD_5!$G$3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3F29-4F1A-95E1-6969DEDA3890}"/>
              </c:ext>
            </c:extLst>
          </c:dPt>
          <c:cat>
            <c:strRef>
              <c:f>BGD_5!$A$4:$A$6</c:f>
              <c:strCache>
                <c:ptCount val="3"/>
                <c:pt idx="0">
                  <c:v>Estimated number
of adults 15+
living with HIV</c:v>
                </c:pt>
                <c:pt idx="1">
                  <c:v>Number of adults receiving ART</c:v>
                </c:pt>
                <c:pt idx="2">
                  <c:v>ART coverage (%)</c:v>
                </c:pt>
              </c:strCache>
            </c:strRef>
          </c:cat>
          <c:val>
            <c:numRef>
              <c:f>BGD_5!$G$4:$G$6</c:f>
              <c:numCache>
                <c:formatCode>General</c:formatCode>
                <c:ptCount val="3"/>
                <c:pt idx="2" formatCode="#,##0">
                  <c:v>36</c:v>
                </c:pt>
              </c:numCache>
            </c:numRef>
          </c:val>
          <c:smooth val="0"/>
          <c:extLst>
            <c:ext xmlns:c16="http://schemas.microsoft.com/office/drawing/2014/chart" uri="{C3380CC4-5D6E-409C-BE32-E72D297353CC}">
              <c16:uniqueId val="{00000009-3F29-4F1A-95E1-6969DEDA3890}"/>
            </c:ext>
          </c:extLst>
        </c:ser>
        <c:ser>
          <c:idx val="6"/>
          <c:order val="6"/>
          <c:tx>
            <c:strRef>
              <c:f>BGD_5!$H$3</c:f>
              <c:strCache>
                <c:ptCount val="1"/>
                <c:pt idx="0">
                  <c:v>ART Upper estimate</c:v>
                </c:pt>
              </c:strCache>
            </c:strRef>
          </c:tx>
          <c:marker>
            <c:symbol val="dash"/>
            <c:size val="10"/>
            <c:spPr>
              <a:solidFill>
                <a:schemeClr val="tx1"/>
              </a:solidFill>
              <a:ln>
                <a:noFill/>
              </a:ln>
            </c:spPr>
          </c:marker>
          <c:cat>
            <c:strRef>
              <c:f>BGD_5!$A$4:$A$6</c:f>
              <c:strCache>
                <c:ptCount val="3"/>
                <c:pt idx="0">
                  <c:v>Estimated number
of adults 15+
living with HIV</c:v>
                </c:pt>
                <c:pt idx="1">
                  <c:v>Number of adults receiving ART</c:v>
                </c:pt>
                <c:pt idx="2">
                  <c:v>ART coverage (%)</c:v>
                </c:pt>
              </c:strCache>
            </c:strRef>
          </c:cat>
          <c:val>
            <c:numRef>
              <c:f>BGD_5!$H$4:$H$6</c:f>
              <c:numCache>
                <c:formatCode>General</c:formatCode>
                <c:ptCount val="3"/>
                <c:pt idx="2" formatCode="#,##0">
                  <c:v>43</c:v>
                </c:pt>
              </c:numCache>
            </c:numRef>
          </c:val>
          <c:smooth val="0"/>
          <c:extLst>
            <c:ext xmlns:c16="http://schemas.microsoft.com/office/drawing/2014/chart" uri="{C3380CC4-5D6E-409C-BE32-E72D297353CC}">
              <c16:uniqueId val="{0000000A-3F29-4F1A-95E1-6969DEDA3890}"/>
            </c:ext>
          </c:extLst>
        </c:ser>
        <c:dLbls>
          <c:showLegendKey val="0"/>
          <c:showVal val="0"/>
          <c:showCatName val="0"/>
          <c:showSerName val="0"/>
          <c:showPercent val="0"/>
          <c:showBubbleSize val="0"/>
        </c:dLbls>
        <c:hiLowLines/>
        <c:marker val="1"/>
        <c:smooth val="0"/>
        <c:axId val="214250624"/>
        <c:axId val="214248448"/>
      </c:lineChart>
      <c:catAx>
        <c:axId val="214691200"/>
        <c:scaling>
          <c:orientation val="minMax"/>
        </c:scaling>
        <c:delete val="0"/>
        <c:axPos val="b"/>
        <c:majorGridlines>
          <c:spPr>
            <a:ln w="9525">
              <a:solidFill>
                <a:srgbClr val="4BACC6">
                  <a:lumMod val="20000"/>
                  <a:lumOff val="80000"/>
                </a:srgbClr>
              </a:solidFill>
              <a:prstDash val="sysDot"/>
            </a:ln>
          </c:spPr>
        </c:majorGridlines>
        <c:numFmt formatCode="General" sourceLinked="0"/>
        <c:majorTickMark val="out"/>
        <c:minorTickMark val="none"/>
        <c:tickLblPos val="nextTo"/>
        <c:crossAx val="214246528"/>
        <c:crosses val="autoZero"/>
        <c:auto val="1"/>
        <c:lblAlgn val="ctr"/>
        <c:lblOffset val="100"/>
        <c:noMultiLvlLbl val="0"/>
      </c:catAx>
      <c:valAx>
        <c:axId val="214246528"/>
        <c:scaling>
          <c:orientation val="minMax"/>
          <c:max val="20000"/>
        </c:scaling>
        <c:delete val="0"/>
        <c:axPos val="l"/>
        <c:majorGridlines>
          <c:spPr>
            <a:ln w="9525">
              <a:solidFill>
                <a:srgbClr val="4BACC6">
                  <a:lumMod val="20000"/>
                  <a:lumOff val="80000"/>
                  <a:alpha val="50000"/>
                </a:srgbClr>
              </a:solidFill>
              <a:prstDash val="sysDot"/>
            </a:ln>
          </c:spPr>
        </c:majorGridlines>
        <c:title>
          <c:tx>
            <c:rich>
              <a:bodyPr rot="-5400000" vert="horz"/>
              <a:lstStyle/>
              <a:p>
                <a:pPr>
                  <a:defRPr/>
                </a:pPr>
                <a:r>
                  <a:rPr lang="en-US"/>
                  <a:t>Number</a:t>
                </a:r>
              </a:p>
            </c:rich>
          </c:tx>
          <c:layout>
            <c:manualLayout>
              <c:xMode val="edge"/>
              <c:yMode val="edge"/>
              <c:x val="1.2426335858961026E-2"/>
              <c:y val="0.28002241907261594"/>
            </c:manualLayout>
          </c:layout>
          <c:overlay val="0"/>
        </c:title>
        <c:numFmt formatCode="General" sourceLinked="1"/>
        <c:majorTickMark val="out"/>
        <c:minorTickMark val="none"/>
        <c:tickLblPos val="nextTo"/>
        <c:spPr>
          <a:ln>
            <a:noFill/>
          </a:ln>
        </c:spPr>
        <c:crossAx val="214691200"/>
        <c:crosses val="autoZero"/>
        <c:crossBetween val="between"/>
        <c:majorUnit val="5000"/>
      </c:valAx>
      <c:valAx>
        <c:axId val="214248448"/>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spPr>
          <a:ln>
            <a:noFill/>
          </a:ln>
        </c:spPr>
        <c:crossAx val="214250624"/>
        <c:crosses val="max"/>
        <c:crossBetween val="between"/>
        <c:majorUnit val="25"/>
      </c:valAx>
      <c:catAx>
        <c:axId val="214250624"/>
        <c:scaling>
          <c:orientation val="minMax"/>
        </c:scaling>
        <c:delete val="1"/>
        <c:axPos val="b"/>
        <c:numFmt formatCode="General" sourceLinked="1"/>
        <c:majorTickMark val="out"/>
        <c:minorTickMark val="none"/>
        <c:tickLblPos val="nextTo"/>
        <c:crossAx val="214248448"/>
        <c:crosses val="autoZero"/>
        <c:auto val="1"/>
        <c:lblAlgn val="ctr"/>
        <c:lblOffset val="100"/>
        <c:noMultiLvlLbl val="0"/>
      </c:catAx>
    </c:plotArea>
    <c:plotVisOnly val="1"/>
    <c:dispBlanksAs val="gap"/>
    <c:showDLblsOverMax val="0"/>
  </c:chart>
  <c:txPr>
    <a:bodyPr/>
    <a:lstStyle/>
    <a:p>
      <a:pPr>
        <a:defRPr sz="1200" b="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8837754503988"/>
          <c:y val="4.2644497264516384E-2"/>
          <c:w val="0.82789530266837175"/>
          <c:h val="0.7323979221337964"/>
        </c:manualLayout>
      </c:layout>
      <c:barChart>
        <c:barDir val="col"/>
        <c:grouping val="stacked"/>
        <c:varyColors val="0"/>
        <c:ser>
          <c:idx val="0"/>
          <c:order val="0"/>
          <c:invertIfNegative val="0"/>
          <c:cat>
            <c:strRef>
              <c:f>BGD!$R$56:$V$56</c:f>
              <c:strCache>
                <c:ptCount val="5"/>
                <c:pt idx="0">
                  <c:v>Estimated PLHIV</c:v>
                </c:pt>
                <c:pt idx="1">
                  <c:v>PLHIV who know 
their HIV status</c:v>
                </c:pt>
                <c:pt idx="2">
                  <c:v>People on ART</c:v>
                </c:pt>
                <c:pt idx="3">
                  <c:v>Tested for 
viral load</c:v>
                </c:pt>
                <c:pt idx="4">
                  <c:v>PLHIV who have 
viral suppression *</c:v>
                </c:pt>
              </c:strCache>
            </c:strRef>
          </c:cat>
          <c:val>
            <c:numRef>
              <c:f>BGD!$R$57:$V$57</c:f>
              <c:numCache>
                <c:formatCode>General</c:formatCode>
                <c:ptCount val="5"/>
              </c:numCache>
            </c:numRef>
          </c:val>
          <c:extLst>
            <c:ext xmlns:c16="http://schemas.microsoft.com/office/drawing/2014/chart" uri="{C3380CC4-5D6E-409C-BE32-E72D297353CC}">
              <c16:uniqueId val="{00000000-6975-4716-AD0C-1109228F5779}"/>
            </c:ext>
          </c:extLst>
        </c:ser>
        <c:ser>
          <c:idx val="1"/>
          <c:order val="1"/>
          <c:invertIfNegative val="0"/>
          <c:cat>
            <c:strRef>
              <c:f>BGD!$R$56:$V$56</c:f>
              <c:strCache>
                <c:ptCount val="5"/>
                <c:pt idx="0">
                  <c:v>Estimated PLHIV</c:v>
                </c:pt>
                <c:pt idx="1">
                  <c:v>PLHIV who know 
their HIV status</c:v>
                </c:pt>
                <c:pt idx="2">
                  <c:v>People on ART</c:v>
                </c:pt>
                <c:pt idx="3">
                  <c:v>Tested for 
viral load</c:v>
                </c:pt>
                <c:pt idx="4">
                  <c:v>PLHIV who have 
viral suppression *</c:v>
                </c:pt>
              </c:strCache>
            </c:strRef>
          </c:cat>
          <c:val>
            <c:numRef>
              <c:f>BGD!$R$58:$V$58</c:f>
              <c:numCache>
                <c:formatCode>General</c:formatCode>
                <c:ptCount val="5"/>
              </c:numCache>
            </c:numRef>
          </c:val>
          <c:extLst>
            <c:ext xmlns:c16="http://schemas.microsoft.com/office/drawing/2014/chart" uri="{C3380CC4-5D6E-409C-BE32-E72D297353CC}">
              <c16:uniqueId val="{00000001-6975-4716-AD0C-1109228F5779}"/>
            </c:ext>
          </c:extLst>
        </c:ser>
        <c:ser>
          <c:idx val="2"/>
          <c:order val="2"/>
          <c:invertIfNegative val="0"/>
          <c:dPt>
            <c:idx val="0"/>
            <c:invertIfNegative val="0"/>
            <c:bubble3D val="0"/>
            <c:spPr>
              <a:solidFill>
                <a:srgbClr val="00CCFF"/>
              </a:solidFill>
              <a:ln>
                <a:noFill/>
              </a:ln>
            </c:spPr>
            <c:extLst>
              <c:ext xmlns:c16="http://schemas.microsoft.com/office/drawing/2014/chart" uri="{C3380CC4-5D6E-409C-BE32-E72D297353CC}">
                <c16:uniqueId val="{00000003-6975-4716-AD0C-1109228F5779}"/>
              </c:ext>
            </c:extLst>
          </c:dPt>
          <c:dPt>
            <c:idx val="1"/>
            <c:invertIfNegative val="0"/>
            <c:bubble3D val="0"/>
            <c:spPr>
              <a:solidFill>
                <a:srgbClr val="FF7C80"/>
              </a:solidFill>
              <a:ln>
                <a:noFill/>
              </a:ln>
            </c:spPr>
            <c:extLst>
              <c:ext xmlns:c16="http://schemas.microsoft.com/office/drawing/2014/chart" uri="{C3380CC4-5D6E-409C-BE32-E72D297353CC}">
                <c16:uniqueId val="{00000005-6975-4716-AD0C-1109228F5779}"/>
              </c:ext>
            </c:extLst>
          </c:dPt>
          <c:dPt>
            <c:idx val="2"/>
            <c:invertIfNegative val="0"/>
            <c:bubble3D val="0"/>
            <c:spPr>
              <a:solidFill>
                <a:srgbClr val="33CCCC"/>
              </a:solidFill>
              <a:ln>
                <a:noFill/>
              </a:ln>
            </c:spPr>
            <c:extLst>
              <c:ext xmlns:c16="http://schemas.microsoft.com/office/drawing/2014/chart" uri="{C3380CC4-5D6E-409C-BE32-E72D297353CC}">
                <c16:uniqueId val="{00000007-6975-4716-AD0C-1109228F5779}"/>
              </c:ext>
            </c:extLst>
          </c:dPt>
          <c:dPt>
            <c:idx val="3"/>
            <c:invertIfNegative val="0"/>
            <c:bubble3D val="0"/>
            <c:spPr>
              <a:solidFill>
                <a:srgbClr val="009999"/>
              </a:solidFill>
              <a:ln>
                <a:noFill/>
              </a:ln>
            </c:spPr>
            <c:extLst>
              <c:ext xmlns:c16="http://schemas.microsoft.com/office/drawing/2014/chart" uri="{C3380CC4-5D6E-409C-BE32-E72D297353CC}">
                <c16:uniqueId val="{00000009-6975-4716-AD0C-1109228F5779}"/>
              </c:ext>
            </c:extLst>
          </c:dPt>
          <c:dPt>
            <c:idx val="4"/>
            <c:invertIfNegative val="0"/>
            <c:bubble3D val="0"/>
            <c:spPr>
              <a:solidFill>
                <a:srgbClr val="009999">
                  <a:alpha val="50000"/>
                </a:srgbClr>
              </a:solidFill>
              <a:ln>
                <a:noFill/>
              </a:ln>
            </c:spPr>
            <c:extLst>
              <c:ext xmlns:c16="http://schemas.microsoft.com/office/drawing/2014/chart" uri="{C3380CC4-5D6E-409C-BE32-E72D297353CC}">
                <c16:uniqueId val="{0000000B-6975-4716-AD0C-1109228F5779}"/>
              </c:ext>
            </c:extLst>
          </c:dPt>
          <c:dLbls>
            <c:dLbl>
              <c:idx val="3"/>
              <c:layout>
                <c:manualLayout>
                  <c:x val="-2.7886873275460387E-3"/>
                  <c:y val="-7.92951431828862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975-4716-AD0C-1109228F5779}"/>
                </c:ext>
              </c:extLst>
            </c:dLbl>
            <c:dLbl>
              <c:idx val="4"/>
              <c:layout>
                <c:manualLayout>
                  <c:x val="-1.0225068746802105E-16"/>
                  <c:y val="-6.87224574251681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975-4716-AD0C-1109228F577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BGD!$R$56:$V$56</c:f>
              <c:strCache>
                <c:ptCount val="5"/>
                <c:pt idx="0">
                  <c:v>Estimated PLHIV</c:v>
                </c:pt>
                <c:pt idx="1">
                  <c:v>PLHIV who know 
their HIV status</c:v>
                </c:pt>
                <c:pt idx="2">
                  <c:v>People on ART</c:v>
                </c:pt>
                <c:pt idx="3">
                  <c:v>Tested for 
viral load</c:v>
                </c:pt>
                <c:pt idx="4">
                  <c:v>PLHIV who have 
viral suppression *</c:v>
                </c:pt>
              </c:strCache>
            </c:strRef>
          </c:cat>
          <c:val>
            <c:numRef>
              <c:f>BGD!$R$59:$V$59</c:f>
              <c:numCache>
                <c:formatCode>#,##0</c:formatCode>
                <c:ptCount val="5"/>
                <c:pt idx="0">
                  <c:v>16000</c:v>
                </c:pt>
                <c:pt idx="1">
                  <c:v>8949</c:v>
                </c:pt>
                <c:pt idx="2">
                  <c:v>6105</c:v>
                </c:pt>
                <c:pt idx="3">
                  <c:v>2848</c:v>
                </c:pt>
                <c:pt idx="4" formatCode="_(* #,##0_);_(* \(#,##0\);_(* &quot;-&quot;??_);_(@_)">
                  <c:v>2594</c:v>
                </c:pt>
              </c:numCache>
            </c:numRef>
          </c:val>
          <c:extLst>
            <c:ext xmlns:c16="http://schemas.microsoft.com/office/drawing/2014/chart" uri="{C3380CC4-5D6E-409C-BE32-E72D297353CC}">
              <c16:uniqueId val="{0000000C-6975-4716-AD0C-1109228F5779}"/>
            </c:ext>
          </c:extLst>
        </c:ser>
        <c:dLbls>
          <c:showLegendKey val="0"/>
          <c:showVal val="0"/>
          <c:showCatName val="0"/>
          <c:showSerName val="0"/>
          <c:showPercent val="0"/>
          <c:showBubbleSize val="0"/>
        </c:dLbls>
        <c:gapWidth val="100"/>
        <c:overlap val="100"/>
        <c:axId val="203496832"/>
        <c:axId val="203498624"/>
      </c:barChart>
      <c:catAx>
        <c:axId val="203496832"/>
        <c:scaling>
          <c:orientation val="minMax"/>
        </c:scaling>
        <c:delete val="0"/>
        <c:axPos val="b"/>
        <c:majorGridlines>
          <c:spPr>
            <a:ln w="6350">
              <a:solidFill>
                <a:srgbClr val="D1E8FF"/>
              </a:solidFill>
              <a:prstDash val="sysDash"/>
            </a:ln>
          </c:spPr>
        </c:majorGridlines>
        <c:numFmt formatCode="General" sourceLinked="1"/>
        <c:majorTickMark val="out"/>
        <c:minorTickMark val="none"/>
        <c:tickLblPos val="nextTo"/>
        <c:crossAx val="203498624"/>
        <c:crosses val="autoZero"/>
        <c:auto val="1"/>
        <c:lblAlgn val="ctr"/>
        <c:lblOffset val="100"/>
        <c:noMultiLvlLbl val="0"/>
      </c:catAx>
      <c:valAx>
        <c:axId val="203498624"/>
        <c:scaling>
          <c:orientation val="minMax"/>
          <c:max val="16000"/>
          <c:min val="0"/>
        </c:scaling>
        <c:delete val="0"/>
        <c:axPos val="l"/>
        <c:minorGridlines>
          <c:spPr>
            <a:ln w="6350">
              <a:solidFill>
                <a:srgbClr val="D1E8FF"/>
              </a:solidFill>
              <a:prstDash val="sysDash"/>
            </a:ln>
          </c:spPr>
        </c:minorGridlines>
        <c:title>
          <c:tx>
            <c:rich>
              <a:bodyPr rot="-5400000" vert="horz"/>
              <a:lstStyle/>
              <a:p>
                <a:pPr>
                  <a:defRPr/>
                </a:pPr>
                <a:r>
                  <a:rPr lang="en-GB"/>
                  <a:t>Number of people</a:t>
                </a:r>
              </a:p>
            </c:rich>
          </c:tx>
          <c:layout>
            <c:manualLayout>
              <c:xMode val="edge"/>
              <c:yMode val="edge"/>
              <c:x val="6.662728635735711E-2"/>
              <c:y val="0.13265582408368318"/>
            </c:manualLayout>
          </c:layout>
          <c:overlay val="0"/>
        </c:title>
        <c:numFmt formatCode="#,##0" sourceLinked="0"/>
        <c:majorTickMark val="out"/>
        <c:minorTickMark val="none"/>
        <c:tickLblPos val="nextTo"/>
        <c:spPr>
          <a:ln>
            <a:noFill/>
          </a:ln>
        </c:spPr>
        <c:txPr>
          <a:bodyPr rot="0" vert="horz"/>
          <a:lstStyle/>
          <a:p>
            <a:pPr>
              <a:defRPr/>
            </a:pPr>
            <a:endParaRPr lang="en-US"/>
          </a:p>
        </c:txPr>
        <c:crossAx val="203496832"/>
        <c:crosses val="autoZero"/>
        <c:crossBetween val="between"/>
        <c:majorUnit val="16000"/>
      </c:valAx>
    </c:plotArea>
    <c:plotVisOnly val="1"/>
    <c:dispBlanksAs val="gap"/>
    <c:showDLblsOverMax val="0"/>
  </c:chart>
  <c:spPr>
    <a:ln>
      <a:noFill/>
    </a:ln>
  </c:spPr>
  <c:txPr>
    <a:bodyPr/>
    <a:lstStyle/>
    <a:p>
      <a:pPr>
        <a:defRPr sz="1200" b="0" i="0" u="none" strike="noStrike" baseline="0">
          <a:solidFill>
            <a:srgbClr val="000000"/>
          </a:solidFill>
          <a:latin typeface="Arial" pitchFamily="34" charset="0"/>
          <a:ea typeface="Calibri"/>
          <a:cs typeface="Arial"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51677159031092E-2"/>
          <c:y val="5.5262067364434522E-2"/>
          <c:w val="0.89341861729755834"/>
          <c:h val="0.66434936274568779"/>
        </c:manualLayout>
      </c:layout>
      <c:barChart>
        <c:barDir val="col"/>
        <c:grouping val="clustered"/>
        <c:varyColors val="0"/>
        <c:ser>
          <c:idx val="0"/>
          <c:order val="0"/>
          <c:tx>
            <c:strRef>
              <c:f>'Cascade_Women vs Men'!$C$1</c:f>
              <c:strCache>
                <c:ptCount val="1"/>
                <c:pt idx="0">
                  <c:v>Women (aged 15 and older) living with HIV</c:v>
                </c:pt>
              </c:strCache>
            </c:strRef>
          </c:tx>
          <c:spPr>
            <a:solidFill>
              <a:srgbClr val="FF99FF"/>
            </a:solidFill>
            <a:ln>
              <a:noFill/>
            </a:ln>
            <a:effectLst/>
          </c:spPr>
          <c:invertIfNegative val="0"/>
          <c:dLbls>
            <c:dLbl>
              <c:idx val="2"/>
              <c:tx>
                <c:rich>
                  <a:bodyPr/>
                  <a:lstStyle/>
                  <a:p>
                    <a:r>
                      <a:rPr lang="en-US"/>
                      <a:t>n/a</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C61-4F7B-B0C8-83A5A153E60A}"/>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Men'!$C$8:$C$10</c:f>
                <c:numCache>
                  <c:formatCode>General</c:formatCode>
                  <c:ptCount val="3"/>
                  <c:pt idx="0">
                    <c:v>5</c:v>
                  </c:pt>
                  <c:pt idx="1">
                    <c:v>3</c:v>
                  </c:pt>
                  <c:pt idx="2">
                    <c:v>0</c:v>
                  </c:pt>
                </c:numCache>
              </c:numRef>
            </c:plus>
            <c:minus>
              <c:numRef>
                <c:f>'Cascade_Women vs Men'!$D$8:$D$10</c:f>
                <c:numCache>
                  <c:formatCode>General</c:formatCode>
                  <c:ptCount val="3"/>
                  <c:pt idx="0">
                    <c:v>4</c:v>
                  </c:pt>
                  <c:pt idx="1">
                    <c:v>4</c:v>
                  </c:pt>
                  <c:pt idx="2">
                    <c:v>0</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Men'!$C$2:$C$4</c:f>
              <c:numCache>
                <c:formatCode>General</c:formatCode>
                <c:ptCount val="3"/>
                <c:pt idx="0">
                  <c:v>52</c:v>
                </c:pt>
                <c:pt idx="1">
                  <c:v>40</c:v>
                </c:pt>
                <c:pt idx="2">
                  <c:v>0</c:v>
                </c:pt>
              </c:numCache>
            </c:numRef>
          </c:val>
          <c:extLst>
            <c:ext xmlns:c16="http://schemas.microsoft.com/office/drawing/2014/chart" uri="{C3380CC4-5D6E-409C-BE32-E72D297353CC}">
              <c16:uniqueId val="{00000000-EC61-4F7B-B0C8-83A5A153E60A}"/>
            </c:ext>
          </c:extLst>
        </c:ser>
        <c:ser>
          <c:idx val="1"/>
          <c:order val="1"/>
          <c:tx>
            <c:strRef>
              <c:f>'Cascade_Women vs Men'!$D$1</c:f>
              <c:strCache>
                <c:ptCount val="1"/>
                <c:pt idx="0">
                  <c:v>Men (aged 15 and older) living with HIV</c:v>
                </c:pt>
              </c:strCache>
            </c:strRef>
          </c:tx>
          <c:spPr>
            <a:solidFill>
              <a:srgbClr val="3399FF"/>
            </a:solidFill>
            <a:ln>
              <a:noFill/>
            </a:ln>
            <a:effectLst/>
          </c:spPr>
          <c:invertIfNegative val="0"/>
          <c:dLbls>
            <c:dLbl>
              <c:idx val="2"/>
              <c:tx>
                <c:rich>
                  <a:bodyPr/>
                  <a:lstStyle/>
                  <a:p>
                    <a:r>
                      <a:rPr lang="en-US"/>
                      <a:t>n/a</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C61-4F7B-B0C8-83A5A153E60A}"/>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Men'!$E$8:$E$10</c:f>
                <c:numCache>
                  <c:formatCode>General</c:formatCode>
                  <c:ptCount val="3"/>
                  <c:pt idx="0">
                    <c:v>7</c:v>
                  </c:pt>
                  <c:pt idx="1">
                    <c:v>4</c:v>
                  </c:pt>
                  <c:pt idx="2">
                    <c:v>0</c:v>
                  </c:pt>
                </c:numCache>
              </c:numRef>
            </c:plus>
            <c:minus>
              <c:numRef>
                <c:f>'Cascade_Women vs Men'!$F$8:$F$10</c:f>
                <c:numCache>
                  <c:formatCode>General</c:formatCode>
                  <c:ptCount val="3"/>
                  <c:pt idx="0">
                    <c:v>5</c:v>
                  </c:pt>
                  <c:pt idx="1">
                    <c:v>3</c:v>
                  </c:pt>
                  <c:pt idx="2">
                    <c:v>0</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Men'!$D$2:$D$4</c:f>
              <c:numCache>
                <c:formatCode>General</c:formatCode>
                <c:ptCount val="3"/>
                <c:pt idx="0">
                  <c:v>60</c:v>
                </c:pt>
                <c:pt idx="1">
                  <c:v>39</c:v>
                </c:pt>
                <c:pt idx="2">
                  <c:v>0</c:v>
                </c:pt>
              </c:numCache>
            </c:numRef>
          </c:val>
          <c:extLst>
            <c:ext xmlns:c16="http://schemas.microsoft.com/office/drawing/2014/chart" uri="{C3380CC4-5D6E-409C-BE32-E72D297353CC}">
              <c16:uniqueId val="{00000001-EC61-4F7B-B0C8-83A5A153E60A}"/>
            </c:ext>
          </c:extLst>
        </c:ser>
        <c:dLbls>
          <c:showLegendKey val="0"/>
          <c:showVal val="0"/>
          <c:showCatName val="0"/>
          <c:showSerName val="0"/>
          <c:showPercent val="0"/>
          <c:showBubbleSize val="0"/>
        </c:dLbls>
        <c:gapWidth val="149"/>
        <c:overlap val="-7"/>
        <c:axId val="446923488"/>
        <c:axId val="446911424"/>
      </c:barChart>
      <c:catAx>
        <c:axId val="446923488"/>
        <c:scaling>
          <c:orientation val="minMax"/>
        </c:scaling>
        <c:delete val="0"/>
        <c:axPos val="b"/>
        <c:majorGridlines>
          <c:spPr>
            <a:ln w="9525" cap="flat" cmpd="sng" algn="ctr">
              <a:solidFill>
                <a:srgbClr val="4BACC6">
                  <a:lumMod val="20000"/>
                  <a:lumOff val="80000"/>
                </a:srgb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11424"/>
        <c:crosses val="autoZero"/>
        <c:auto val="1"/>
        <c:lblAlgn val="ctr"/>
        <c:lblOffset val="100"/>
        <c:noMultiLvlLbl val="0"/>
      </c:catAx>
      <c:valAx>
        <c:axId val="446911424"/>
        <c:scaling>
          <c:orientation val="minMax"/>
          <c:max val="100"/>
          <c:min val="0"/>
        </c:scaling>
        <c:delete val="0"/>
        <c:axPos val="l"/>
        <c:majorGridlines>
          <c:spPr>
            <a:ln w="9525" cap="flat" cmpd="sng" algn="ctr">
              <a:solidFill>
                <a:srgbClr val="4BACC6">
                  <a:lumMod val="20000"/>
                  <a:lumOff val="80000"/>
                </a:srgbClr>
              </a:solidFill>
              <a:prstDash val="sysDot"/>
              <a:round/>
            </a:ln>
            <a:effectLst/>
          </c:spPr>
        </c:majorGridlines>
        <c:title>
          <c:tx>
            <c:rich>
              <a:bodyPr rot="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2.0173716348017259E-2"/>
              <c:y val="1.703756469266119E-2"/>
            </c:manualLayout>
          </c:layout>
          <c:overlay val="0"/>
          <c:spPr>
            <a:noFill/>
            <a:ln>
              <a:noFill/>
            </a:ln>
            <a:effectLst/>
          </c:spPr>
          <c:txPr>
            <a:bodyPr rot="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234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018063190214431"/>
        </c:manualLayout>
      </c:layout>
      <c:barChart>
        <c:barDir val="col"/>
        <c:grouping val="stacked"/>
        <c:varyColors val="0"/>
        <c:ser>
          <c:idx val="0"/>
          <c:order val="0"/>
          <c:tx>
            <c:strRef>
              <c:f>'T&amp;T cascade'!$C$2</c:f>
              <c:strCache>
                <c:ptCount val="1"/>
                <c:pt idx="0">
                  <c:v>Progress (%)</c:v>
                </c:pt>
              </c:strCache>
            </c:strRef>
          </c:tx>
          <c:spPr>
            <a:solidFill>
              <a:srgbClr val="FF9933"/>
            </a:solidFill>
            <a:ln>
              <a:noFill/>
            </a:ln>
            <a:effectLst/>
          </c:spPr>
          <c:invertIfNegative val="0"/>
          <c:dLbls>
            <c:dLbl>
              <c:idx val="2"/>
              <c:tx>
                <c:rich>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Arial" panose="020B0604020202020204" pitchFamily="34" charset="0"/>
                        <a:ea typeface="+mn-ea"/>
                        <a:cs typeface="Arial" panose="020B0604020202020204" pitchFamily="34" charset="0"/>
                      </a:defRPr>
                    </a:pPr>
                    <a:r>
                      <a:rPr lang="en-US">
                        <a:solidFill>
                          <a:schemeClr val="tx1"/>
                        </a:solidFill>
                      </a:rPr>
                      <a:t>NA</a:t>
                    </a:r>
                  </a:p>
                </c:rich>
              </c:tx>
              <c:spPr>
                <a:noFill/>
                <a:ln>
                  <a:noFill/>
                </a:ln>
                <a:effectLst/>
              </c:spPr>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92A-4FE0-843C-0A1B42ACAD35}"/>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'T&amp;T cascade'!$B$3:$B$5</c:f>
              <c:strCache>
                <c:ptCount val="3"/>
                <c:pt idx="0">
                  <c:v>PLHIV who know
their status</c:v>
                </c:pt>
                <c:pt idx="1">
                  <c:v>PLHIV on
 treatment</c:v>
                </c:pt>
                <c:pt idx="2">
                  <c:v>PLHIV with suppressed
viral load</c:v>
                </c:pt>
              </c:strCache>
            </c:strRef>
          </c:cat>
          <c:val>
            <c:numRef>
              <c:f>'T&amp;T cascade'!$C$3:$C$5</c:f>
              <c:numCache>
                <c:formatCode>_(* #,##0_);_(* \(#,##0\);_(* "-"??_);_(@_)</c:formatCode>
                <c:ptCount val="3"/>
                <c:pt idx="0">
                  <c:v>56</c:v>
                </c:pt>
                <c:pt idx="1">
                  <c:v>38</c:v>
                </c:pt>
                <c:pt idx="2" formatCode="General">
                  <c:v>0</c:v>
                </c:pt>
              </c:numCache>
            </c:numRef>
          </c:val>
          <c:extLst>
            <c:ext xmlns:c16="http://schemas.microsoft.com/office/drawing/2014/chart" uri="{C3380CC4-5D6E-409C-BE32-E72D297353CC}">
              <c16:uniqueId val="{00000000-E92A-4FE0-843C-0A1B42ACAD35}"/>
            </c:ext>
          </c:extLst>
        </c:ser>
        <c:ser>
          <c:idx val="1"/>
          <c:order val="1"/>
          <c:tx>
            <c:strRef>
              <c:f>'T&amp;T cascade'!$D$2</c:f>
              <c:strCache>
                <c:ptCount val="1"/>
                <c:pt idx="0">
                  <c:v>Gap</c:v>
                </c:pt>
              </c:strCache>
            </c:strRef>
          </c:tx>
          <c:spPr>
            <a:pattFill prst="dkDnDiag">
              <a:fgClr>
                <a:srgbClr val="BFBFBF"/>
              </a:fgClr>
              <a:bgClr>
                <a:schemeClr val="bg1"/>
              </a:bgClr>
            </a:pattFill>
            <a:ln>
              <a:noFill/>
            </a:ln>
            <a:effectLst/>
          </c:spPr>
          <c:invertIfNegative val="0"/>
          <c:cat>
            <c:strRef>
              <c:f>'T&amp;T cascade'!$B$3:$B$5</c:f>
              <c:strCache>
                <c:ptCount val="3"/>
                <c:pt idx="0">
                  <c:v>PLHIV who know
their status</c:v>
                </c:pt>
                <c:pt idx="1">
                  <c:v>PLHIV on
 treatment</c:v>
                </c:pt>
                <c:pt idx="2">
                  <c:v>PLHIV with suppressed
viral load</c:v>
                </c:pt>
              </c:strCache>
            </c:strRef>
          </c:cat>
          <c:val>
            <c:numRef>
              <c:f>'T&amp;T cascade'!$D$3:$D$5</c:f>
              <c:numCache>
                <c:formatCode>_(* #,##0_);_(* \(#,##0\);_(* "-"??_);_(@_)</c:formatCode>
                <c:ptCount val="3"/>
                <c:pt idx="0">
                  <c:v>39</c:v>
                </c:pt>
                <c:pt idx="1">
                  <c:v>52</c:v>
                </c:pt>
                <c:pt idx="2">
                  <c:v>86</c:v>
                </c:pt>
              </c:numCache>
            </c:numRef>
          </c:val>
          <c:extLst>
            <c:ext xmlns:c16="http://schemas.microsoft.com/office/drawing/2014/chart" uri="{C3380CC4-5D6E-409C-BE32-E72D297353CC}">
              <c16:uniqueId val="{00000001-E92A-4FE0-843C-0A1B42ACAD35}"/>
            </c:ext>
          </c:extLst>
        </c:ser>
        <c:dLbls>
          <c:showLegendKey val="0"/>
          <c:showVal val="0"/>
          <c:showCatName val="0"/>
          <c:showSerName val="0"/>
          <c:showPercent val="0"/>
          <c:showBubbleSize val="0"/>
        </c:dLbls>
        <c:gapWidth val="150"/>
        <c:overlap val="100"/>
        <c:axId val="186123008"/>
        <c:axId val="186125312"/>
      </c:barChart>
      <c:scatterChart>
        <c:scatterStyle val="lineMarker"/>
        <c:varyColors val="0"/>
        <c:ser>
          <c:idx val="2"/>
          <c:order val="2"/>
          <c:tx>
            <c:strRef>
              <c:f>'T&amp;T cascade'!$E$2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'T&amp;T cascade'!$B$3:$B$5</c:f>
              <c:strCache>
                <c:ptCount val="3"/>
                <c:pt idx="0">
                  <c:v>PLHIV who know
their status</c:v>
                </c:pt>
                <c:pt idx="1">
                  <c:v>PLHIV on
 treatment</c:v>
                </c:pt>
                <c:pt idx="2">
                  <c:v>PLHIV with suppressed
viral load</c:v>
                </c:pt>
              </c:strCache>
            </c:strRef>
          </c:xVal>
          <c:yVal>
            <c:numRef>
              <c:f>'T&amp;T cascade'!$E$3:$E$5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2-E92A-4FE0-843C-0A1B42ACAD35}"/>
            </c:ext>
          </c:extLst>
        </c:ser>
        <c:dLbls>
          <c:showLegendKey val="0"/>
          <c:showVal val="0"/>
          <c:showCatName val="0"/>
          <c:showSerName val="0"/>
          <c:showPercent val="0"/>
          <c:showBubbleSize val="0"/>
        </c:dLbls>
        <c:axId val="186123008"/>
        <c:axId val="186125312"/>
      </c:scatterChart>
      <c:catAx>
        <c:axId val="186123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125312"/>
        <c:crosses val="autoZero"/>
        <c:auto val="1"/>
        <c:lblAlgn val="ctr"/>
        <c:lblOffset val="100"/>
        <c:noMultiLvlLbl val="0"/>
      </c:catAx>
      <c:valAx>
        <c:axId val="18612531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12300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no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01318301121451"/>
          <c:y val="0.10951244730772289"/>
          <c:w val="0.85800196850393706"/>
          <c:h val="0.62802407274848204"/>
        </c:manualLayout>
      </c:layout>
      <c:barChart>
        <c:barDir val="col"/>
        <c:grouping val="clustered"/>
        <c:varyColors val="0"/>
        <c:ser>
          <c:idx val="0"/>
          <c:order val="0"/>
          <c:tx>
            <c:strRef>
              <c:f>BGD!$R$73</c:f>
              <c:strCache>
                <c:ptCount val="1"/>
                <c:pt idx="0">
                  <c:v>PMTCT cascade</c:v>
                </c:pt>
              </c:strCache>
            </c:strRef>
          </c:tx>
          <c:invertIfNegative val="0"/>
          <c:dPt>
            <c:idx val="0"/>
            <c:invertIfNegative val="0"/>
            <c:bubble3D val="0"/>
            <c:spPr>
              <a:solidFill>
                <a:srgbClr val="00B0F0"/>
              </a:solidFill>
              <a:ln>
                <a:noFill/>
              </a:ln>
            </c:spPr>
            <c:extLst>
              <c:ext xmlns:c16="http://schemas.microsoft.com/office/drawing/2014/chart" uri="{C3380CC4-5D6E-409C-BE32-E72D297353CC}">
                <c16:uniqueId val="{00000001-8F5D-4ECC-AC75-6A22E7C52474}"/>
              </c:ext>
            </c:extLst>
          </c:dPt>
          <c:dPt>
            <c:idx val="1"/>
            <c:invertIfNegative val="0"/>
            <c:bubble3D val="0"/>
            <c:spPr>
              <a:solidFill>
                <a:srgbClr val="00A99A"/>
              </a:solidFill>
              <a:ln>
                <a:noFill/>
              </a:ln>
            </c:spPr>
            <c:extLst>
              <c:ext xmlns:c16="http://schemas.microsoft.com/office/drawing/2014/chart" uri="{C3380CC4-5D6E-409C-BE32-E72D297353CC}">
                <c16:uniqueId val="{00000003-8F5D-4ECC-AC75-6A22E7C52474}"/>
              </c:ext>
            </c:extLst>
          </c:dPt>
          <c:dPt>
            <c:idx val="2"/>
            <c:invertIfNegative val="0"/>
            <c:bubble3D val="0"/>
            <c:spPr>
              <a:solidFill>
                <a:srgbClr val="F78F20"/>
              </a:solidFill>
              <a:ln>
                <a:noFill/>
              </a:ln>
            </c:spPr>
            <c:extLst>
              <c:ext xmlns:c16="http://schemas.microsoft.com/office/drawing/2014/chart" uri="{C3380CC4-5D6E-409C-BE32-E72D297353CC}">
                <c16:uniqueId val="{00000005-8F5D-4ECC-AC75-6A22E7C52474}"/>
              </c:ext>
            </c:extLst>
          </c:dPt>
          <c:dPt>
            <c:idx val="3"/>
            <c:invertIfNegative val="0"/>
            <c:bubble3D val="0"/>
            <c:spPr>
              <a:solidFill>
                <a:srgbClr val="F26B73"/>
              </a:solidFill>
              <a:ln>
                <a:noFill/>
              </a:ln>
            </c:spPr>
            <c:extLst>
              <c:ext xmlns:c16="http://schemas.microsoft.com/office/drawing/2014/chart" uri="{C3380CC4-5D6E-409C-BE32-E72D297353CC}">
                <c16:uniqueId val="{00000007-8F5D-4ECC-AC75-6A22E7C52474}"/>
              </c:ext>
            </c:extLst>
          </c:dPt>
          <c:dLbls>
            <c:dLbl>
              <c:idx val="0"/>
              <c:spPr>
                <a:solidFill>
                  <a:sysClr val="window" lastClr="FFFFFF"/>
                </a:solid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8F5D-4ECC-AC75-6A22E7C52474}"/>
                </c:ext>
              </c:extLst>
            </c:dLbl>
            <c:dLbl>
              <c:idx val="1"/>
              <c:spPr>
                <a:noFill/>
                <a:ln>
                  <a:noFill/>
                </a:ln>
                <a:effectLst/>
              </c:spPr>
              <c:txPr>
                <a:bodyPr/>
                <a:lstStyle/>
                <a:p>
                  <a:pPr>
                    <a:defRPr sz="12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8F5D-4ECC-AC75-6A22E7C52474}"/>
                </c:ext>
              </c:extLst>
            </c:dLbl>
            <c:dLbl>
              <c:idx val="2"/>
              <c:tx>
                <c:rich>
                  <a:bodyPr/>
                  <a:lstStyle/>
                  <a:p>
                    <a:pPr>
                      <a:defRPr sz="1200"/>
                    </a:pPr>
                    <a:r>
                      <a:rPr lang="en-US" sz="1200"/>
                      <a:t>n/a</a:t>
                    </a:r>
                  </a:p>
                </c:rich>
              </c:tx>
              <c:spPr>
                <a:solidFill>
                  <a:sysClr val="window" lastClr="FFFFFF"/>
                </a:solid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F5D-4ECC-AC75-6A22E7C52474}"/>
                </c:ext>
              </c:extLst>
            </c:dLbl>
            <c:dLbl>
              <c:idx val="3"/>
              <c:tx>
                <c:rich>
                  <a:bodyPr/>
                  <a:lstStyle/>
                  <a:p>
                    <a:pPr>
                      <a:defRPr sz="1200"/>
                    </a:pPr>
                    <a:r>
                      <a:rPr lang="en-US" sz="1200"/>
                      <a:t>&lt;500</a:t>
                    </a:r>
                  </a:p>
                </c:rich>
              </c:tx>
              <c:spPr>
                <a:solidFill>
                  <a:sysClr val="window" lastClr="FFFFFF"/>
                </a:solid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F5D-4ECC-AC75-6A22E7C52474}"/>
                </c:ext>
              </c:extLst>
            </c:dLbl>
            <c:spPr>
              <a:solidFill>
                <a:sysClr val="window" lastClr="FFFFFF"/>
              </a:solid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BGD!$Q$74:$Q$77</c:f>
              <c:strCache>
                <c:ptCount val="4"/>
                <c:pt idx="0">
                  <c:v>Estimated pregnant women living with HIV *</c:v>
                </c:pt>
                <c:pt idx="1">
                  <c:v>Pregnant women receiving ART to prevent vertical transmission</c:v>
                </c:pt>
                <c:pt idx="2">
                  <c:v>Infants receiving a virological test for HIV within 2 months of birth</c:v>
                </c:pt>
                <c:pt idx="3">
                  <c:v>Estimated new child 
infections</c:v>
                </c:pt>
              </c:strCache>
            </c:strRef>
          </c:cat>
          <c:val>
            <c:numRef>
              <c:f>BGD!$R$74:$R$77</c:f>
              <c:numCache>
                <c:formatCode>General</c:formatCode>
                <c:ptCount val="4"/>
                <c:pt idx="0">
                  <c:v>500</c:v>
                </c:pt>
                <c:pt idx="1">
                  <c:v>22</c:v>
                </c:pt>
                <c:pt idx="2">
                  <c:v>0</c:v>
                </c:pt>
                <c:pt idx="3">
                  <c:v>207</c:v>
                </c:pt>
              </c:numCache>
            </c:numRef>
          </c:val>
          <c:extLst>
            <c:ext xmlns:c16="http://schemas.microsoft.com/office/drawing/2014/chart" uri="{C3380CC4-5D6E-409C-BE32-E72D297353CC}">
              <c16:uniqueId val="{00000008-8F5D-4ECC-AC75-6A22E7C52474}"/>
            </c:ext>
          </c:extLst>
        </c:ser>
        <c:dLbls>
          <c:showLegendKey val="0"/>
          <c:showVal val="0"/>
          <c:showCatName val="0"/>
          <c:showSerName val="0"/>
          <c:showPercent val="0"/>
          <c:showBubbleSize val="0"/>
        </c:dLbls>
        <c:gapWidth val="144"/>
        <c:axId val="39354368"/>
        <c:axId val="39355904"/>
      </c:barChart>
      <c:catAx>
        <c:axId val="3935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9355904"/>
        <c:crosses val="autoZero"/>
        <c:auto val="1"/>
        <c:lblAlgn val="ctr"/>
        <c:lblOffset val="100"/>
        <c:noMultiLvlLbl val="0"/>
      </c:catAx>
      <c:valAx>
        <c:axId val="39355904"/>
        <c:scaling>
          <c:orientation val="minMax"/>
          <c:max val="500"/>
          <c:min val="0"/>
        </c:scaling>
        <c:delete val="0"/>
        <c:axPos val="l"/>
        <c:majorGridlines>
          <c:spPr>
            <a:ln w="6350" cap="flat" cmpd="sng" algn="ctr">
              <a:solidFill>
                <a:srgbClr val="5B9BD5">
                  <a:lumMod val="40000"/>
                  <a:lumOff val="60000"/>
                </a:srgbClr>
              </a:solidFill>
              <a:prstDash val="sysDash"/>
              <a:round/>
            </a:ln>
            <a:effectLst/>
          </c:spPr>
        </c:majorGridlines>
        <c:minorGridlines>
          <c:spPr>
            <a:ln>
              <a:solidFill>
                <a:srgbClr val="5B9BD5">
                  <a:lumMod val="20000"/>
                  <a:lumOff val="80000"/>
                </a:srgbClr>
              </a:solidFill>
            </a:ln>
          </c:spPr>
        </c:minorGridlines>
        <c:title>
          <c:tx>
            <c:rich>
              <a:bodyPr rot="-5400000" vert="horz"/>
              <a:lstStyle/>
              <a:p>
                <a:pPr>
                  <a:defRPr/>
                </a:pPr>
                <a:r>
                  <a:rPr lang="en-US"/>
                  <a:t>Number</a:t>
                </a:r>
              </a:p>
            </c:rich>
          </c:tx>
          <c:layout>
            <c:manualLayout>
              <c:xMode val="edge"/>
              <c:yMode val="edge"/>
              <c:x val="3.6653658840057605E-2"/>
              <c:y val="0.22584639335413148"/>
            </c:manualLayout>
          </c:layout>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39354368"/>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32070367202857"/>
          <c:y val="8.2904279601188471E-2"/>
          <c:w val="0.85667929632797135"/>
          <c:h val="0.71559718753687651"/>
        </c:manualLayout>
      </c:layout>
      <c:barChart>
        <c:barDir val="col"/>
        <c:grouping val="clustered"/>
        <c:varyColors val="0"/>
        <c:ser>
          <c:idx val="0"/>
          <c:order val="0"/>
          <c:spPr>
            <a:solidFill>
              <a:srgbClr val="0099FF"/>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1C-4CD7-9DFF-579DFF32A27C}"/>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1C-4CD7-9DFF-579DFF32A27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BNG!$B$5:$P$5</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BNG!$B$6:$P$6</c:f>
              <c:numCache>
                <c:formatCode>0</c:formatCode>
                <c:ptCount val="15"/>
                <c:pt idx="0">
                  <c:v>102</c:v>
                </c:pt>
                <c:pt idx="1">
                  <c:v>161</c:v>
                </c:pt>
                <c:pt idx="2">
                  <c:v>214</c:v>
                </c:pt>
                <c:pt idx="3">
                  <c:v>264</c:v>
                </c:pt>
                <c:pt idx="4">
                  <c:v>237</c:v>
                </c:pt>
                <c:pt idx="5">
                  <c:v>202</c:v>
                </c:pt>
                <c:pt idx="6">
                  <c:v>224</c:v>
                </c:pt>
                <c:pt idx="7">
                  <c:v>243</c:v>
                </c:pt>
                <c:pt idx="8">
                  <c:v>157</c:v>
                </c:pt>
                <c:pt idx="9">
                  <c:v>125.36</c:v>
                </c:pt>
                <c:pt idx="10">
                  <c:v>126</c:v>
                </c:pt>
                <c:pt idx="11">
                  <c:v>0</c:v>
                </c:pt>
                <c:pt idx="12">
                  <c:v>235</c:v>
                </c:pt>
                <c:pt idx="13">
                  <c:v>233</c:v>
                </c:pt>
                <c:pt idx="14">
                  <c:v>226</c:v>
                </c:pt>
              </c:numCache>
            </c:numRef>
          </c:val>
          <c:extLst>
            <c:ext xmlns:c16="http://schemas.microsoft.com/office/drawing/2014/chart" uri="{C3380CC4-5D6E-409C-BE32-E72D297353CC}">
              <c16:uniqueId val="{00000002-5B1C-4CD7-9DFF-579DFF32A27C}"/>
            </c:ext>
          </c:extLst>
        </c:ser>
        <c:dLbls>
          <c:showLegendKey val="0"/>
          <c:showVal val="0"/>
          <c:showCatName val="0"/>
          <c:showSerName val="0"/>
          <c:showPercent val="0"/>
          <c:showBubbleSize val="0"/>
        </c:dLbls>
        <c:gapWidth val="90"/>
        <c:axId val="151776640"/>
        <c:axId val="151852160"/>
      </c:barChart>
      <c:scatterChart>
        <c:scatterStyle val="lineMarker"/>
        <c:varyColors val="0"/>
        <c:ser>
          <c:idx val="1"/>
          <c:order val="1"/>
          <c:tx>
            <c:strRef>
              <c:f>BNG!$R$1</c:f>
              <c:strCache>
                <c:ptCount val="1"/>
                <c:pt idx="0">
                  <c:v>t1</c:v>
                </c:pt>
              </c:strCache>
            </c:strRef>
          </c:tx>
          <c:spPr>
            <a:ln w="25400">
              <a:solidFill>
                <a:srgbClr val="F78E1E"/>
              </a:solidFill>
              <a:prstDash val="sysDot"/>
            </a:ln>
          </c:spPr>
          <c:marker>
            <c:symbol val="none"/>
          </c:marker>
          <c:xVal>
            <c:numRef>
              <c:f>BNG!$Q$2:$Q$3</c:f>
              <c:numCache>
                <c:formatCode>General</c:formatCode>
                <c:ptCount val="2"/>
                <c:pt idx="0">
                  <c:v>0</c:v>
                </c:pt>
                <c:pt idx="1">
                  <c:v>1</c:v>
                </c:pt>
              </c:numCache>
            </c:numRef>
          </c:xVal>
          <c:yVal>
            <c:numRef>
              <c:f>BNG!$R$2:$R$3</c:f>
              <c:numCache>
                <c:formatCode>General</c:formatCode>
                <c:ptCount val="2"/>
                <c:pt idx="0">
                  <c:v>100</c:v>
                </c:pt>
                <c:pt idx="1">
                  <c:v>100</c:v>
                </c:pt>
              </c:numCache>
            </c:numRef>
          </c:yVal>
          <c:smooth val="0"/>
          <c:extLst>
            <c:ext xmlns:c16="http://schemas.microsoft.com/office/drawing/2014/chart" uri="{C3380CC4-5D6E-409C-BE32-E72D297353CC}">
              <c16:uniqueId val="{00000003-5B1C-4CD7-9DFF-579DFF32A27C}"/>
            </c:ext>
          </c:extLst>
        </c:ser>
        <c:ser>
          <c:idx val="2"/>
          <c:order val="2"/>
          <c:tx>
            <c:strRef>
              <c:f>BNG!$S$1</c:f>
              <c:strCache>
                <c:ptCount val="1"/>
                <c:pt idx="0">
                  <c:v>t2</c:v>
                </c:pt>
              </c:strCache>
            </c:strRef>
          </c:tx>
          <c:spPr>
            <a:ln w="25400">
              <a:solidFill>
                <a:srgbClr val="00A99A"/>
              </a:solidFill>
              <a:prstDash val="sysDot"/>
            </a:ln>
          </c:spPr>
          <c:marker>
            <c:symbol val="none"/>
          </c:marker>
          <c:xVal>
            <c:numRef>
              <c:f>BNG!$Q$2:$Q$3</c:f>
              <c:numCache>
                <c:formatCode>General</c:formatCode>
                <c:ptCount val="2"/>
                <c:pt idx="0">
                  <c:v>0</c:v>
                </c:pt>
                <c:pt idx="1">
                  <c:v>1</c:v>
                </c:pt>
              </c:numCache>
            </c:numRef>
          </c:xVal>
          <c:yVal>
            <c:numRef>
              <c:f>BNG!$S$2:$S$3</c:f>
              <c:numCache>
                <c:formatCode>General</c:formatCode>
                <c:ptCount val="2"/>
                <c:pt idx="0">
                  <c:v>200</c:v>
                </c:pt>
                <c:pt idx="1">
                  <c:v>200</c:v>
                </c:pt>
              </c:numCache>
            </c:numRef>
          </c:yVal>
          <c:smooth val="0"/>
          <c:extLst>
            <c:ext xmlns:c16="http://schemas.microsoft.com/office/drawing/2014/chart" uri="{C3380CC4-5D6E-409C-BE32-E72D297353CC}">
              <c16:uniqueId val="{00000004-5B1C-4CD7-9DFF-579DFF32A27C}"/>
            </c:ext>
          </c:extLst>
        </c:ser>
        <c:dLbls>
          <c:showLegendKey val="0"/>
          <c:showVal val="0"/>
          <c:showCatName val="0"/>
          <c:showSerName val="0"/>
          <c:showPercent val="0"/>
          <c:showBubbleSize val="0"/>
        </c:dLbls>
        <c:axId val="151855872"/>
        <c:axId val="151854080"/>
      </c:scatterChart>
      <c:catAx>
        <c:axId val="151776640"/>
        <c:scaling>
          <c:orientation val="minMax"/>
        </c:scaling>
        <c:delete val="0"/>
        <c:axPos val="b"/>
        <c:numFmt formatCode="General" sourceLinked="0"/>
        <c:majorTickMark val="out"/>
        <c:minorTickMark val="none"/>
        <c:tickLblPos val="nextTo"/>
        <c:txPr>
          <a:bodyPr rot="-2700000"/>
          <a:lstStyle/>
          <a:p>
            <a:pPr>
              <a:defRPr/>
            </a:pPr>
            <a:endParaRPr lang="en-US"/>
          </a:p>
        </c:txPr>
        <c:crossAx val="151852160"/>
        <c:crosses val="autoZero"/>
        <c:auto val="1"/>
        <c:lblAlgn val="ctr"/>
        <c:lblOffset val="100"/>
        <c:noMultiLvlLbl val="0"/>
      </c:catAx>
      <c:valAx>
        <c:axId val="151852160"/>
        <c:scaling>
          <c:orientation val="minMax"/>
          <c:max val="300"/>
          <c:min val="0"/>
        </c:scaling>
        <c:delete val="0"/>
        <c:axPos val="l"/>
        <c:title>
          <c:tx>
            <c:rich>
              <a:bodyPr rot="-5400000" vert="horz"/>
              <a:lstStyle/>
              <a:p>
                <a:pPr>
                  <a:defRPr/>
                </a:pPr>
                <a:r>
                  <a:rPr lang="en-US"/>
                  <a:t>Number of needles/syringes</a:t>
                </a:r>
              </a:p>
            </c:rich>
          </c:tx>
          <c:layout>
            <c:manualLayout>
              <c:xMode val="edge"/>
              <c:yMode val="edge"/>
              <c:x val="1.0050537224428679E-2"/>
              <c:y val="8.1466072169640538E-2"/>
            </c:manualLayout>
          </c:layout>
          <c:overlay val="0"/>
        </c:title>
        <c:numFmt formatCode="0" sourceLinked="1"/>
        <c:majorTickMark val="out"/>
        <c:minorTickMark val="none"/>
        <c:tickLblPos val="nextTo"/>
        <c:crossAx val="151776640"/>
        <c:crosses val="autoZero"/>
        <c:crossBetween val="between"/>
        <c:majorUnit val="100"/>
      </c:valAx>
      <c:valAx>
        <c:axId val="151854080"/>
        <c:scaling>
          <c:orientation val="minMax"/>
          <c:max val="400"/>
          <c:min val="0"/>
        </c:scaling>
        <c:delete val="1"/>
        <c:axPos val="r"/>
        <c:numFmt formatCode="General" sourceLinked="1"/>
        <c:majorTickMark val="out"/>
        <c:minorTickMark val="none"/>
        <c:tickLblPos val="nextTo"/>
        <c:crossAx val="151855872"/>
        <c:crosses val="max"/>
        <c:crossBetween val="midCat"/>
        <c:majorUnit val="100"/>
      </c:valAx>
      <c:valAx>
        <c:axId val="151855872"/>
        <c:scaling>
          <c:orientation val="minMax"/>
          <c:max val="1"/>
          <c:min val="0"/>
        </c:scaling>
        <c:delete val="1"/>
        <c:axPos val="t"/>
        <c:numFmt formatCode="General" sourceLinked="1"/>
        <c:majorTickMark val="out"/>
        <c:minorTickMark val="none"/>
        <c:tickLblPos val="nextTo"/>
        <c:crossAx val="151854080"/>
        <c:crosses val="max"/>
        <c:crossBetween val="midCat"/>
        <c:majorUnit val="0.2"/>
      </c:val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325598189115251E-2"/>
          <c:y val="8.2654969782141777E-2"/>
          <c:w val="0.90780726483263663"/>
          <c:h val="0.66004552565611407"/>
        </c:manualLayout>
      </c:layout>
      <c:barChart>
        <c:barDir val="col"/>
        <c:grouping val="clustered"/>
        <c:varyColors val="0"/>
        <c:ser>
          <c:idx val="0"/>
          <c:order val="0"/>
          <c:tx>
            <c:strRef>
              <c:f>OST!$B$1</c:f>
              <c:strCache>
                <c:ptCount val="1"/>
                <c:pt idx="0">
                  <c:v>PWID</c:v>
                </c:pt>
              </c:strCache>
            </c:strRef>
          </c:tx>
          <c:spPr>
            <a:solidFill>
              <a:srgbClr val="0099FF"/>
            </a:solidFill>
            <a:ln>
              <a:noFill/>
            </a:ln>
            <a:effectLst/>
          </c:spPr>
          <c:invertIfNegative val="0"/>
          <c:cat>
            <c:numRef>
              <c:f>OST!$A$2:$A$8</c:f>
              <c:numCache>
                <c:formatCode>General</c:formatCode>
                <c:ptCount val="7"/>
                <c:pt idx="0">
                  <c:v>2015</c:v>
                </c:pt>
                <c:pt idx="1">
                  <c:v>2016</c:v>
                </c:pt>
                <c:pt idx="2">
                  <c:v>2017</c:v>
                </c:pt>
                <c:pt idx="3">
                  <c:v>2018</c:v>
                </c:pt>
                <c:pt idx="4">
                  <c:v>2020</c:v>
                </c:pt>
                <c:pt idx="5">
                  <c:v>2021</c:v>
                </c:pt>
                <c:pt idx="6">
                  <c:v>2022</c:v>
                </c:pt>
              </c:numCache>
            </c:numRef>
          </c:cat>
          <c:val>
            <c:numRef>
              <c:f>OST!$B$2:$B$8</c:f>
              <c:numCache>
                <c:formatCode>General</c:formatCode>
                <c:ptCount val="7"/>
                <c:pt idx="0">
                  <c:v>1.8</c:v>
                </c:pt>
                <c:pt idx="1">
                  <c:v>2.4</c:v>
                </c:pt>
                <c:pt idx="2">
                  <c:v>2.6</c:v>
                </c:pt>
                <c:pt idx="3">
                  <c:v>3.1</c:v>
                </c:pt>
                <c:pt idx="4">
                  <c:v>7.9</c:v>
                </c:pt>
                <c:pt idx="5">
                  <c:v>9.6</c:v>
                </c:pt>
                <c:pt idx="6">
                  <c:v>10.199999999999999</c:v>
                </c:pt>
              </c:numCache>
            </c:numRef>
          </c:val>
          <c:extLst>
            <c:ext xmlns:c16="http://schemas.microsoft.com/office/drawing/2014/chart" uri="{C3380CC4-5D6E-409C-BE32-E72D297353CC}">
              <c16:uniqueId val="{00000000-C994-4D41-8D94-1D9CC6BCB662}"/>
            </c:ext>
          </c:extLst>
        </c:ser>
        <c:ser>
          <c:idx val="1"/>
          <c:order val="1"/>
          <c:tx>
            <c:strRef>
              <c:f>OST!$C$1</c:f>
              <c:strCache>
                <c:ptCount val="1"/>
                <c:pt idx="0">
                  <c:v>Male PWID</c:v>
                </c:pt>
              </c:strCache>
            </c:strRef>
          </c:tx>
          <c:spPr>
            <a:solidFill>
              <a:srgbClr val="FF7C80"/>
            </a:solidFill>
            <a:ln>
              <a:noFill/>
            </a:ln>
            <a:effectLst/>
          </c:spPr>
          <c:invertIfNegative val="0"/>
          <c:cat>
            <c:numRef>
              <c:f>OST!$A$2:$A$8</c:f>
              <c:numCache>
                <c:formatCode>General</c:formatCode>
                <c:ptCount val="7"/>
                <c:pt idx="0">
                  <c:v>2015</c:v>
                </c:pt>
                <c:pt idx="1">
                  <c:v>2016</c:v>
                </c:pt>
                <c:pt idx="2">
                  <c:v>2017</c:v>
                </c:pt>
                <c:pt idx="3">
                  <c:v>2018</c:v>
                </c:pt>
                <c:pt idx="4">
                  <c:v>2020</c:v>
                </c:pt>
                <c:pt idx="5">
                  <c:v>2021</c:v>
                </c:pt>
                <c:pt idx="6">
                  <c:v>2022</c:v>
                </c:pt>
              </c:numCache>
            </c:numRef>
          </c:cat>
          <c:val>
            <c:numRef>
              <c:f>OST!$C$2:$C$8</c:f>
              <c:numCache>
                <c:formatCode>General</c:formatCode>
                <c:ptCount val="7"/>
                <c:pt idx="0">
                  <c:v>1.8</c:v>
                </c:pt>
                <c:pt idx="1">
                  <c:v>2.4</c:v>
                </c:pt>
                <c:pt idx="2">
                  <c:v>2.7</c:v>
                </c:pt>
                <c:pt idx="3">
                  <c:v>3.2</c:v>
                </c:pt>
                <c:pt idx="4">
                  <c:v>8.1</c:v>
                </c:pt>
                <c:pt idx="5">
                  <c:v>9.8000000000000007</c:v>
                </c:pt>
                <c:pt idx="6">
                  <c:v>10.3</c:v>
                </c:pt>
              </c:numCache>
            </c:numRef>
          </c:val>
          <c:extLst>
            <c:ext xmlns:c16="http://schemas.microsoft.com/office/drawing/2014/chart" uri="{C3380CC4-5D6E-409C-BE32-E72D297353CC}">
              <c16:uniqueId val="{00000001-C994-4D41-8D94-1D9CC6BCB662}"/>
            </c:ext>
          </c:extLst>
        </c:ser>
        <c:ser>
          <c:idx val="2"/>
          <c:order val="2"/>
          <c:tx>
            <c:strRef>
              <c:f>OST!$D$1</c:f>
              <c:strCache>
                <c:ptCount val="1"/>
                <c:pt idx="0">
                  <c:v>Female PWID</c:v>
                </c:pt>
              </c:strCache>
            </c:strRef>
          </c:tx>
          <c:spPr>
            <a:solidFill>
              <a:srgbClr val="FFCCFF"/>
            </a:solidFill>
            <a:ln>
              <a:noFill/>
            </a:ln>
            <a:effectLst/>
          </c:spPr>
          <c:invertIfNegative val="0"/>
          <c:cat>
            <c:numRef>
              <c:f>OST!$A$2:$A$8</c:f>
              <c:numCache>
                <c:formatCode>General</c:formatCode>
                <c:ptCount val="7"/>
                <c:pt idx="0">
                  <c:v>2015</c:v>
                </c:pt>
                <c:pt idx="1">
                  <c:v>2016</c:v>
                </c:pt>
                <c:pt idx="2">
                  <c:v>2017</c:v>
                </c:pt>
                <c:pt idx="3">
                  <c:v>2018</c:v>
                </c:pt>
                <c:pt idx="4">
                  <c:v>2020</c:v>
                </c:pt>
                <c:pt idx="5">
                  <c:v>2021</c:v>
                </c:pt>
                <c:pt idx="6">
                  <c:v>2022</c:v>
                </c:pt>
              </c:numCache>
            </c:numRef>
          </c:cat>
          <c:val>
            <c:numRef>
              <c:f>OST!$D$2:$D$8</c:f>
              <c:numCache>
                <c:formatCode>General</c:formatCode>
                <c:ptCount val="7"/>
                <c:pt idx="0">
                  <c:v>1.1000000000000001</c:v>
                </c:pt>
                <c:pt idx="1">
                  <c:v>1.6</c:v>
                </c:pt>
                <c:pt idx="2">
                  <c:v>1.7</c:v>
                </c:pt>
                <c:pt idx="3">
                  <c:v>1.6</c:v>
                </c:pt>
                <c:pt idx="4">
                  <c:v>2.8</c:v>
                </c:pt>
                <c:pt idx="5">
                  <c:v>4.3</c:v>
                </c:pt>
                <c:pt idx="6">
                  <c:v>4.3</c:v>
                </c:pt>
              </c:numCache>
            </c:numRef>
          </c:val>
          <c:extLst>
            <c:ext xmlns:c16="http://schemas.microsoft.com/office/drawing/2014/chart" uri="{C3380CC4-5D6E-409C-BE32-E72D297353CC}">
              <c16:uniqueId val="{00000002-C994-4D41-8D94-1D9CC6BCB662}"/>
            </c:ext>
          </c:extLst>
        </c:ser>
        <c:dLbls>
          <c:showLegendKey val="0"/>
          <c:showVal val="0"/>
          <c:showCatName val="0"/>
          <c:showSerName val="0"/>
          <c:showPercent val="0"/>
          <c:showBubbleSize val="0"/>
        </c:dLbls>
        <c:gapWidth val="219"/>
        <c:overlap val="-27"/>
        <c:axId val="763430832"/>
        <c:axId val="756291504"/>
      </c:barChart>
      <c:catAx>
        <c:axId val="76343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6291504"/>
        <c:crosses val="autoZero"/>
        <c:auto val="1"/>
        <c:lblAlgn val="ctr"/>
        <c:lblOffset val="100"/>
        <c:noMultiLvlLbl val="0"/>
      </c:catAx>
      <c:valAx>
        <c:axId val="756291504"/>
        <c:scaling>
          <c:orientation val="minMax"/>
          <c:max val="50"/>
        </c:scaling>
        <c:delete val="0"/>
        <c:axPos val="l"/>
        <c:majorGridlines>
          <c:spPr>
            <a:ln w="12700" cap="flat" cmpd="sng" algn="ctr">
              <a:solidFill>
                <a:schemeClr val="accent6">
                  <a:lumMod val="20000"/>
                  <a:lumOff val="80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3430832"/>
        <c:crosses val="autoZero"/>
        <c:crossBetween val="between"/>
        <c:majorUnit val="10"/>
      </c:valAx>
      <c:spPr>
        <a:noFill/>
        <a:ln>
          <a:noFill/>
        </a:ln>
        <a:effectLst/>
      </c:spPr>
    </c:plotArea>
    <c:legend>
      <c:legendPos val="b"/>
      <c:layout>
        <c:manualLayout>
          <c:xMode val="edge"/>
          <c:yMode val="edge"/>
          <c:x val="0.20937790183634453"/>
          <c:y val="0.89566323252555213"/>
          <c:w val="0.64943937563360132"/>
          <c:h val="7.84328323199523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8165605830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BGD!$W$34:$W$35</c:f>
              <c:strCache>
                <c:ptCount val="2"/>
                <c:pt idx="0">
                  <c:v>National</c:v>
                </c:pt>
                <c:pt idx="1">
                  <c:v>Dhaka</c:v>
                </c:pt>
              </c:strCache>
            </c:strRef>
          </c:cat>
          <c:val>
            <c:numRef>
              <c:f>BGD!$X$34:$X$35</c:f>
              <c:numCache>
                <c:formatCode>General</c:formatCode>
                <c:ptCount val="2"/>
                <c:pt idx="0">
                  <c:v>1.7</c:v>
                </c:pt>
                <c:pt idx="1">
                  <c:v>3.1</c:v>
                </c:pt>
              </c:numCache>
            </c:numRef>
          </c:val>
          <c:extLst>
            <c:ext xmlns:c16="http://schemas.microsoft.com/office/drawing/2014/chart" uri="{C3380CC4-5D6E-409C-BE32-E72D297353CC}">
              <c16:uniqueId val="{00000000-2910-4370-8973-945FE581F903}"/>
            </c:ext>
          </c:extLst>
        </c:ser>
        <c:dLbls>
          <c:showLegendKey val="0"/>
          <c:showVal val="0"/>
          <c:showCatName val="0"/>
          <c:showSerName val="0"/>
          <c:showPercent val="0"/>
          <c:showBubbleSize val="0"/>
        </c:dLbls>
        <c:gapWidth val="25"/>
        <c:axId val="204126848"/>
        <c:axId val="204140928"/>
      </c:barChart>
      <c:catAx>
        <c:axId val="2041268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40928"/>
        <c:crosses val="autoZero"/>
        <c:auto val="1"/>
        <c:lblAlgn val="ctr"/>
        <c:lblOffset val="800"/>
        <c:noMultiLvlLbl val="0"/>
      </c:catAx>
      <c:valAx>
        <c:axId val="204140928"/>
        <c:scaling>
          <c:orientation val="minMax"/>
          <c:max val="55"/>
          <c:min val="0"/>
        </c:scaling>
        <c:delete val="1"/>
        <c:axPos val="t"/>
        <c:numFmt formatCode="General" sourceLinked="1"/>
        <c:majorTickMark val="out"/>
        <c:minorTickMark val="none"/>
        <c:tickLblPos val="nextTo"/>
        <c:crossAx val="2041268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58"/>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BGD!$W$36:$W$37</c:f>
              <c:strCache>
                <c:ptCount val="2"/>
                <c:pt idx="0">
                  <c:v>National</c:v>
                </c:pt>
                <c:pt idx="1">
                  <c:v>Naraya</c:v>
                </c:pt>
              </c:strCache>
            </c:strRef>
          </c:cat>
          <c:val>
            <c:numRef>
              <c:f>BGD!$X$36:$X$37</c:f>
              <c:numCache>
                <c:formatCode>General</c:formatCode>
                <c:ptCount val="2"/>
                <c:pt idx="0">
                  <c:v>2.4</c:v>
                </c:pt>
                <c:pt idx="1">
                  <c:v>6.8</c:v>
                </c:pt>
              </c:numCache>
            </c:numRef>
          </c:val>
          <c:extLst>
            <c:ext xmlns:c16="http://schemas.microsoft.com/office/drawing/2014/chart" uri="{C3380CC4-5D6E-409C-BE32-E72D297353CC}">
              <c16:uniqueId val="{00000000-06C1-4262-B6E9-BE8DBAE6FA3D}"/>
            </c:ext>
          </c:extLst>
        </c:ser>
        <c:dLbls>
          <c:showLegendKey val="0"/>
          <c:showVal val="0"/>
          <c:showCatName val="0"/>
          <c:showSerName val="0"/>
          <c:showPercent val="0"/>
          <c:showBubbleSize val="0"/>
        </c:dLbls>
        <c:gapWidth val="25"/>
        <c:axId val="204881920"/>
        <c:axId val="204883456"/>
      </c:barChart>
      <c:catAx>
        <c:axId val="20488192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883456"/>
        <c:crosses val="autoZero"/>
        <c:auto val="1"/>
        <c:lblAlgn val="ctr"/>
        <c:lblOffset val="800"/>
        <c:noMultiLvlLbl val="0"/>
      </c:catAx>
      <c:valAx>
        <c:axId val="204883456"/>
        <c:scaling>
          <c:orientation val="minMax"/>
          <c:max val="55"/>
          <c:min val="0"/>
        </c:scaling>
        <c:delete val="1"/>
        <c:axPos val="t"/>
        <c:numFmt formatCode="General" sourceLinked="1"/>
        <c:majorTickMark val="out"/>
        <c:minorTickMark val="none"/>
        <c:tickLblPos val="nextTo"/>
        <c:crossAx val="204881920"/>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69"/>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BGD!$W$38:$W$39</c:f>
              <c:strCache>
                <c:ptCount val="2"/>
                <c:pt idx="0">
                  <c:v>National</c:v>
                </c:pt>
                <c:pt idx="1">
                  <c:v>Gazipur</c:v>
                </c:pt>
              </c:strCache>
            </c:strRef>
          </c:cat>
          <c:val>
            <c:numRef>
              <c:f>BGD!$X$38:$X$39</c:f>
              <c:numCache>
                <c:formatCode>General</c:formatCode>
                <c:ptCount val="2"/>
                <c:pt idx="0">
                  <c:v>0.1</c:v>
                </c:pt>
                <c:pt idx="1">
                  <c:v>0.3</c:v>
                </c:pt>
              </c:numCache>
            </c:numRef>
          </c:val>
          <c:extLst>
            <c:ext xmlns:c16="http://schemas.microsoft.com/office/drawing/2014/chart" uri="{C3380CC4-5D6E-409C-BE32-E72D297353CC}">
              <c16:uniqueId val="{00000000-1E5F-4F1A-8A43-79258374B260}"/>
            </c:ext>
          </c:extLst>
        </c:ser>
        <c:dLbls>
          <c:showLegendKey val="0"/>
          <c:showVal val="0"/>
          <c:showCatName val="0"/>
          <c:showSerName val="0"/>
          <c:showPercent val="0"/>
          <c:showBubbleSize val="0"/>
        </c:dLbls>
        <c:gapWidth val="25"/>
        <c:axId val="204907648"/>
        <c:axId val="204909184"/>
      </c:barChart>
      <c:catAx>
        <c:axId val="2049076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909184"/>
        <c:crosses val="autoZero"/>
        <c:auto val="1"/>
        <c:lblAlgn val="ctr"/>
        <c:lblOffset val="800"/>
        <c:noMultiLvlLbl val="0"/>
      </c:catAx>
      <c:valAx>
        <c:axId val="204909184"/>
        <c:scaling>
          <c:orientation val="minMax"/>
          <c:max val="55"/>
          <c:min val="0"/>
        </c:scaling>
        <c:delete val="1"/>
        <c:axPos val="t"/>
        <c:numFmt formatCode="General" sourceLinked="1"/>
        <c:majorTickMark val="out"/>
        <c:minorTickMark val="none"/>
        <c:tickLblPos val="nextTo"/>
        <c:crossAx val="2049076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'HIV Prev KP Dhaka'!$A$6</c:f>
              <c:strCache>
                <c:ptCount val="1"/>
                <c:pt idx="0">
                  <c:v>FSW Street-based</c:v>
                </c:pt>
              </c:strCache>
            </c:strRef>
          </c:tx>
          <c:spPr>
            <a:ln w="38100">
              <a:solidFill>
                <a:srgbClr val="88C540"/>
              </a:solidFill>
            </a:ln>
          </c:spPr>
          <c:marker>
            <c:spPr>
              <a:solidFill>
                <a:srgbClr val="88C540"/>
              </a:solidFill>
              <a:ln>
                <a:noFill/>
              </a:ln>
            </c:spPr>
          </c:marker>
          <c:cat>
            <c:strRef>
              <c:f>'HIV Prev KP Dhaka'!$B$5:$J$5</c:f>
              <c:strCache>
                <c:ptCount val="9"/>
                <c:pt idx="0">
                  <c:v>2000-01</c:v>
                </c:pt>
                <c:pt idx="1">
                  <c:v>2002</c:v>
                </c:pt>
                <c:pt idx="2">
                  <c:v>2003-04</c:v>
                </c:pt>
                <c:pt idx="3">
                  <c:v>2004-05</c:v>
                </c:pt>
                <c:pt idx="4">
                  <c:v>2006</c:v>
                </c:pt>
                <c:pt idx="5">
                  <c:v>2007</c:v>
                </c:pt>
                <c:pt idx="6">
                  <c:v>2011</c:v>
                </c:pt>
                <c:pt idx="7">
                  <c:v>2013-14</c:v>
                </c:pt>
                <c:pt idx="8">
                  <c:v>2015-16</c:v>
                </c:pt>
              </c:strCache>
            </c:strRef>
          </c:cat>
          <c:val>
            <c:numRef>
              <c:f>'HIV Prev KP Dhaka'!$B$6:$J$6</c:f>
              <c:numCache>
                <c:formatCode>0.0</c:formatCode>
                <c:ptCount val="9"/>
                <c:pt idx="0">
                  <c:v>0.5</c:v>
                </c:pt>
                <c:pt idx="1">
                  <c:v>0.2</c:v>
                </c:pt>
                <c:pt idx="2">
                  <c:v>0.2</c:v>
                </c:pt>
                <c:pt idx="3">
                  <c:v>0.2</c:v>
                </c:pt>
                <c:pt idx="4">
                  <c:v>0.3</c:v>
                </c:pt>
                <c:pt idx="5">
                  <c:v>0.2</c:v>
                </c:pt>
                <c:pt idx="6">
                  <c:v>0.5</c:v>
                </c:pt>
                <c:pt idx="8" formatCode="General">
                  <c:v>0.4</c:v>
                </c:pt>
              </c:numCache>
            </c:numRef>
          </c:val>
          <c:smooth val="0"/>
          <c:extLst>
            <c:ext xmlns:c16="http://schemas.microsoft.com/office/drawing/2014/chart" uri="{C3380CC4-5D6E-409C-BE32-E72D297353CC}">
              <c16:uniqueId val="{00000000-7F18-42C1-A90C-1613CAA83DCC}"/>
            </c:ext>
          </c:extLst>
        </c:ser>
        <c:ser>
          <c:idx val="1"/>
          <c:order val="1"/>
          <c:tx>
            <c:strRef>
              <c:f>'HIV Prev KP Dhaka'!$A$7</c:f>
              <c:strCache>
                <c:ptCount val="1"/>
                <c:pt idx="0">
                  <c:v>MSM</c:v>
                </c:pt>
              </c:strCache>
            </c:strRef>
          </c:tx>
          <c:spPr>
            <a:ln w="38100">
              <a:solidFill>
                <a:srgbClr val="F78E1E"/>
              </a:solidFill>
            </a:ln>
          </c:spPr>
          <c:marker>
            <c:spPr>
              <a:solidFill>
                <a:srgbClr val="F78E1E"/>
              </a:solidFill>
              <a:ln>
                <a:noFill/>
              </a:ln>
            </c:spPr>
          </c:marker>
          <c:cat>
            <c:strRef>
              <c:f>'HIV Prev KP Dhaka'!$B$5:$J$5</c:f>
              <c:strCache>
                <c:ptCount val="9"/>
                <c:pt idx="0">
                  <c:v>2000-01</c:v>
                </c:pt>
                <c:pt idx="1">
                  <c:v>2002</c:v>
                </c:pt>
                <c:pt idx="2">
                  <c:v>2003-04</c:v>
                </c:pt>
                <c:pt idx="3">
                  <c:v>2004-05</c:v>
                </c:pt>
                <c:pt idx="4">
                  <c:v>2006</c:v>
                </c:pt>
                <c:pt idx="5">
                  <c:v>2007</c:v>
                </c:pt>
                <c:pt idx="6">
                  <c:v>2011</c:v>
                </c:pt>
                <c:pt idx="7">
                  <c:v>2013-14</c:v>
                </c:pt>
                <c:pt idx="8">
                  <c:v>2015-16</c:v>
                </c:pt>
              </c:strCache>
            </c:strRef>
          </c:cat>
          <c:val>
            <c:numRef>
              <c:f>'HIV Prev KP Dhaka'!$B$7:$J$7</c:f>
              <c:numCache>
                <c:formatCode>0.0</c:formatCode>
                <c:ptCount val="9"/>
                <c:pt idx="0" formatCode="0">
                  <c:v>0</c:v>
                </c:pt>
                <c:pt idx="1">
                  <c:v>0.2</c:v>
                </c:pt>
                <c:pt idx="2" formatCode="0">
                  <c:v>0</c:v>
                </c:pt>
                <c:pt idx="3" formatCode="0">
                  <c:v>0</c:v>
                </c:pt>
                <c:pt idx="4">
                  <c:v>0.2</c:v>
                </c:pt>
                <c:pt idx="5" formatCode="0">
                  <c:v>0</c:v>
                </c:pt>
                <c:pt idx="6" formatCode="0">
                  <c:v>0</c:v>
                </c:pt>
                <c:pt idx="7">
                  <c:v>0.7</c:v>
                </c:pt>
                <c:pt idx="8" formatCode="General">
                  <c:v>0.3</c:v>
                </c:pt>
              </c:numCache>
            </c:numRef>
          </c:val>
          <c:smooth val="0"/>
          <c:extLst>
            <c:ext xmlns:c16="http://schemas.microsoft.com/office/drawing/2014/chart" uri="{C3380CC4-5D6E-409C-BE32-E72D297353CC}">
              <c16:uniqueId val="{00000001-7F18-42C1-A90C-1613CAA83DCC}"/>
            </c:ext>
          </c:extLst>
        </c:ser>
        <c:ser>
          <c:idx val="2"/>
          <c:order val="2"/>
          <c:tx>
            <c:strRef>
              <c:f>'HIV Prev KP Dhaka'!$A$8</c:f>
              <c:strCache>
                <c:ptCount val="1"/>
                <c:pt idx="0">
                  <c:v>male PWID *</c:v>
                </c:pt>
              </c:strCache>
            </c:strRef>
          </c:tx>
          <c:spPr>
            <a:ln w="38100">
              <a:solidFill>
                <a:srgbClr val="00AEEF"/>
              </a:solidFill>
            </a:ln>
          </c:spPr>
          <c:marker>
            <c:symbol val="circle"/>
            <c:size val="9"/>
            <c:spPr>
              <a:solidFill>
                <a:srgbClr val="00AEEF"/>
              </a:solidFill>
              <a:ln>
                <a:noFill/>
              </a:ln>
            </c:spPr>
          </c:marker>
          <c:cat>
            <c:strRef>
              <c:f>'HIV Prev KP Dhaka'!$B$5:$J$5</c:f>
              <c:strCache>
                <c:ptCount val="9"/>
                <c:pt idx="0">
                  <c:v>2000-01</c:v>
                </c:pt>
                <c:pt idx="1">
                  <c:v>2002</c:v>
                </c:pt>
                <c:pt idx="2">
                  <c:v>2003-04</c:v>
                </c:pt>
                <c:pt idx="3">
                  <c:v>2004-05</c:v>
                </c:pt>
                <c:pt idx="4">
                  <c:v>2006</c:v>
                </c:pt>
                <c:pt idx="5">
                  <c:v>2007</c:v>
                </c:pt>
                <c:pt idx="6">
                  <c:v>2011</c:v>
                </c:pt>
                <c:pt idx="7">
                  <c:v>2013-14</c:v>
                </c:pt>
                <c:pt idx="8">
                  <c:v>2015-16</c:v>
                </c:pt>
              </c:strCache>
            </c:strRef>
          </c:cat>
          <c:val>
            <c:numRef>
              <c:f>'HIV Prev KP Dhaka'!$B$8:$J$8</c:f>
              <c:numCache>
                <c:formatCode>0.0</c:formatCode>
                <c:ptCount val="9"/>
                <c:pt idx="0">
                  <c:v>1.7</c:v>
                </c:pt>
                <c:pt idx="1">
                  <c:v>4</c:v>
                </c:pt>
                <c:pt idx="2">
                  <c:v>4</c:v>
                </c:pt>
                <c:pt idx="3">
                  <c:v>4.9000000000000004</c:v>
                </c:pt>
                <c:pt idx="4">
                  <c:v>7</c:v>
                </c:pt>
                <c:pt idx="5">
                  <c:v>7</c:v>
                </c:pt>
                <c:pt idx="6">
                  <c:v>5.3</c:v>
                </c:pt>
                <c:pt idx="8" formatCode="General">
                  <c:v>27.3</c:v>
                </c:pt>
              </c:numCache>
            </c:numRef>
          </c:val>
          <c:smooth val="0"/>
          <c:extLst>
            <c:ext xmlns:c16="http://schemas.microsoft.com/office/drawing/2014/chart" uri="{C3380CC4-5D6E-409C-BE32-E72D297353CC}">
              <c16:uniqueId val="{00000002-7F18-42C1-A90C-1613CAA83DCC}"/>
            </c:ext>
          </c:extLst>
        </c:ser>
        <c:ser>
          <c:idx val="3"/>
          <c:order val="3"/>
          <c:tx>
            <c:strRef>
              <c:f>'HIV Prev KP Dhaka'!$A$9</c:f>
              <c:strCache>
                <c:ptCount val="1"/>
                <c:pt idx="0">
                  <c:v>MSW</c:v>
                </c:pt>
              </c:strCache>
            </c:strRef>
          </c:tx>
          <c:spPr>
            <a:ln w="38100">
              <a:solidFill>
                <a:srgbClr val="7030A0"/>
              </a:solidFill>
            </a:ln>
          </c:spPr>
          <c:marker>
            <c:symbol val="circle"/>
            <c:size val="9"/>
            <c:spPr>
              <a:solidFill>
                <a:srgbClr val="7030A0"/>
              </a:solidFill>
              <a:ln>
                <a:noFill/>
              </a:ln>
            </c:spPr>
          </c:marker>
          <c:cat>
            <c:strRef>
              <c:f>'HIV Prev KP Dhaka'!$B$5:$J$5</c:f>
              <c:strCache>
                <c:ptCount val="9"/>
                <c:pt idx="0">
                  <c:v>2000-01</c:v>
                </c:pt>
                <c:pt idx="1">
                  <c:v>2002</c:v>
                </c:pt>
                <c:pt idx="2">
                  <c:v>2003-04</c:v>
                </c:pt>
                <c:pt idx="3">
                  <c:v>2004-05</c:v>
                </c:pt>
                <c:pt idx="4">
                  <c:v>2006</c:v>
                </c:pt>
                <c:pt idx="5">
                  <c:v>2007</c:v>
                </c:pt>
                <c:pt idx="6">
                  <c:v>2011</c:v>
                </c:pt>
                <c:pt idx="7">
                  <c:v>2013-14</c:v>
                </c:pt>
                <c:pt idx="8">
                  <c:v>2015-16</c:v>
                </c:pt>
              </c:strCache>
            </c:strRef>
          </c:cat>
          <c:val>
            <c:numRef>
              <c:f>'HIV Prev KP Dhaka'!$B$9:$J$9</c:f>
              <c:numCache>
                <c:formatCode>General</c:formatCode>
                <c:ptCount val="9"/>
                <c:pt idx="0">
                  <c:v>0</c:v>
                </c:pt>
                <c:pt idx="1">
                  <c:v>0</c:v>
                </c:pt>
                <c:pt idx="2">
                  <c:v>0</c:v>
                </c:pt>
                <c:pt idx="3">
                  <c:v>0</c:v>
                </c:pt>
                <c:pt idx="4">
                  <c:v>0.7</c:v>
                </c:pt>
                <c:pt idx="5">
                  <c:v>0.3</c:v>
                </c:pt>
                <c:pt idx="7">
                  <c:v>0.6</c:v>
                </c:pt>
                <c:pt idx="8">
                  <c:v>0.6</c:v>
                </c:pt>
              </c:numCache>
            </c:numRef>
          </c:val>
          <c:smooth val="0"/>
          <c:extLst>
            <c:ext xmlns:c16="http://schemas.microsoft.com/office/drawing/2014/chart" uri="{C3380CC4-5D6E-409C-BE32-E72D297353CC}">
              <c16:uniqueId val="{00000003-7F18-42C1-A90C-1613CAA83DCC}"/>
            </c:ext>
          </c:extLst>
        </c:ser>
        <c:ser>
          <c:idx val="4"/>
          <c:order val="4"/>
          <c:tx>
            <c:strRef>
              <c:f>'HIV Prev KP Dhaka'!$A$10</c:f>
              <c:strCache>
                <c:ptCount val="1"/>
                <c:pt idx="0">
                  <c:v>Hijra</c:v>
                </c:pt>
              </c:strCache>
            </c:strRef>
          </c:tx>
          <c:spPr>
            <a:ln w="38100">
              <a:solidFill>
                <a:srgbClr val="E31837"/>
              </a:solidFill>
            </a:ln>
          </c:spPr>
          <c:marker>
            <c:symbol val="plus"/>
            <c:size val="9"/>
            <c:spPr>
              <a:solidFill>
                <a:srgbClr val="E31837"/>
              </a:solidFill>
              <a:ln>
                <a:noFill/>
              </a:ln>
            </c:spPr>
          </c:marker>
          <c:cat>
            <c:strRef>
              <c:f>'HIV Prev KP Dhaka'!$B$5:$J$5</c:f>
              <c:strCache>
                <c:ptCount val="9"/>
                <c:pt idx="0">
                  <c:v>2000-01</c:v>
                </c:pt>
                <c:pt idx="1">
                  <c:v>2002</c:v>
                </c:pt>
                <c:pt idx="2">
                  <c:v>2003-04</c:v>
                </c:pt>
                <c:pt idx="3">
                  <c:v>2004-05</c:v>
                </c:pt>
                <c:pt idx="4">
                  <c:v>2006</c:v>
                </c:pt>
                <c:pt idx="5">
                  <c:v>2007</c:v>
                </c:pt>
                <c:pt idx="6">
                  <c:v>2011</c:v>
                </c:pt>
                <c:pt idx="7">
                  <c:v>2013-14</c:v>
                </c:pt>
                <c:pt idx="8">
                  <c:v>2015-16</c:v>
                </c:pt>
              </c:strCache>
            </c:strRef>
          </c:cat>
          <c:val>
            <c:numRef>
              <c:f>'HIV Prev KP Dhaka'!$B$10:$J$10</c:f>
              <c:numCache>
                <c:formatCode>General</c:formatCode>
                <c:ptCount val="9"/>
                <c:pt idx="1">
                  <c:v>0.8</c:v>
                </c:pt>
                <c:pt idx="2">
                  <c:v>0.2</c:v>
                </c:pt>
                <c:pt idx="3">
                  <c:v>0.8</c:v>
                </c:pt>
                <c:pt idx="4">
                  <c:v>0.6</c:v>
                </c:pt>
                <c:pt idx="5">
                  <c:v>0.3</c:v>
                </c:pt>
                <c:pt idx="6">
                  <c:v>1</c:v>
                </c:pt>
                <c:pt idx="7">
                  <c:v>0.5</c:v>
                </c:pt>
                <c:pt idx="8">
                  <c:v>0.9</c:v>
                </c:pt>
              </c:numCache>
            </c:numRef>
          </c:val>
          <c:smooth val="0"/>
          <c:extLst>
            <c:ext xmlns:c16="http://schemas.microsoft.com/office/drawing/2014/chart" uri="{C3380CC4-5D6E-409C-BE32-E72D297353CC}">
              <c16:uniqueId val="{00000004-7F18-42C1-A90C-1613CAA83DCC}"/>
            </c:ext>
          </c:extLst>
        </c:ser>
        <c:dLbls>
          <c:showLegendKey val="0"/>
          <c:showVal val="0"/>
          <c:showCatName val="0"/>
          <c:showSerName val="0"/>
          <c:showPercent val="0"/>
          <c:showBubbleSize val="0"/>
        </c:dLbls>
        <c:marker val="1"/>
        <c:smooth val="0"/>
        <c:axId val="42854656"/>
        <c:axId val="42865024"/>
      </c:lineChart>
      <c:catAx>
        <c:axId val="42854656"/>
        <c:scaling>
          <c:orientation val="minMax"/>
        </c:scaling>
        <c:delete val="0"/>
        <c:axPos val="b"/>
        <c:numFmt formatCode="General" sourceLinked="1"/>
        <c:majorTickMark val="none"/>
        <c:minorTickMark val="none"/>
        <c:tickLblPos val="nextTo"/>
        <c:crossAx val="42865024"/>
        <c:crosses val="autoZero"/>
        <c:auto val="1"/>
        <c:lblAlgn val="ctr"/>
        <c:lblOffset val="100"/>
        <c:noMultiLvlLbl val="0"/>
      </c:catAx>
      <c:valAx>
        <c:axId val="42865024"/>
        <c:scaling>
          <c:orientation val="minMax"/>
          <c:max val="30"/>
        </c:scaling>
        <c:delete val="0"/>
        <c:axPos val="l"/>
        <c:majorGridlines>
          <c:spPr>
            <a:ln w="6350">
              <a:solidFill>
                <a:schemeClr val="bg1">
                  <a:lumMod val="95000"/>
                </a:schemeClr>
              </a:solidFill>
              <a:prstDash val="sysDot"/>
            </a:ln>
          </c:spPr>
        </c:majorGridlines>
        <c:title>
          <c:tx>
            <c:rich>
              <a:bodyPr rot="0" vert="horz"/>
              <a:lstStyle/>
              <a:p>
                <a:pPr>
                  <a:defRPr sz="1200"/>
                </a:pPr>
                <a:r>
                  <a:rPr lang="en-US" sz="1200"/>
                  <a:t>%</a:t>
                </a:r>
              </a:p>
            </c:rich>
          </c:tx>
          <c:layout>
            <c:manualLayout>
              <c:xMode val="edge"/>
              <c:yMode val="edge"/>
              <c:x val="0.19888195406509457"/>
              <c:y val="1.3054319297044391E-2"/>
            </c:manualLayout>
          </c:layout>
          <c:overlay val="0"/>
        </c:title>
        <c:numFmt formatCode="0" sourceLinked="0"/>
        <c:majorTickMark val="none"/>
        <c:minorTickMark val="none"/>
        <c:tickLblPos val="nextTo"/>
        <c:txPr>
          <a:bodyPr/>
          <a:lstStyle/>
          <a:p>
            <a:pPr>
              <a:defRPr sz="1200"/>
            </a:pPr>
            <a:endParaRPr lang="en-US"/>
          </a:p>
        </c:txPr>
        <c:crossAx val="42854656"/>
        <c:crosses val="autoZero"/>
        <c:crossBetween val="between"/>
        <c:majorUnit val="5"/>
      </c:valAx>
      <c:dTable>
        <c:showHorzBorder val="1"/>
        <c:showVertBorder val="1"/>
        <c:showOutline val="1"/>
        <c:showKeys val="1"/>
        <c:txPr>
          <a:bodyPr/>
          <a:lstStyle/>
          <a:p>
            <a:pPr rtl="0">
              <a:defRPr sz="1200"/>
            </a:pPr>
            <a:endParaRPr lang="en-US"/>
          </a:p>
        </c:txPr>
      </c:dTable>
    </c:plotArea>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19137005383367"/>
          <c:y val="0.13624946673236765"/>
          <c:w val="0.82580142079956964"/>
          <c:h val="0.58223277172610699"/>
        </c:manualLayout>
      </c:layout>
      <c:lineChart>
        <c:grouping val="standard"/>
        <c:varyColors val="0"/>
        <c:ser>
          <c:idx val="2"/>
          <c:order val="0"/>
          <c:tx>
            <c:strRef>
              <c:f>'HIV prev_PWID'!$B$5</c:f>
              <c:strCache>
                <c:ptCount val="1"/>
                <c:pt idx="0">
                  <c:v>Dhaka (A1)</c:v>
                </c:pt>
              </c:strCache>
            </c:strRef>
          </c:tx>
          <c:spPr>
            <a:ln>
              <a:solidFill>
                <a:schemeClr val="accent6">
                  <a:lumMod val="75000"/>
                </a:schemeClr>
              </a:solidFill>
            </a:ln>
          </c:spPr>
          <c:marker>
            <c:symbol val="star"/>
            <c:size val="9"/>
            <c:spPr>
              <a:solidFill>
                <a:schemeClr val="accent6">
                  <a:lumMod val="75000"/>
                </a:schemeClr>
              </a:solidFill>
              <a:ln>
                <a:solidFill>
                  <a:schemeClr val="bg1"/>
                </a:solidFill>
              </a:ln>
            </c:spPr>
          </c:marker>
          <c:cat>
            <c:strRef>
              <c:f>'HIV prev_PWID'!$C$2:$H$2</c:f>
              <c:strCache>
                <c:ptCount val="6"/>
                <c:pt idx="0">
                  <c:v>2003-2004</c:v>
                </c:pt>
                <c:pt idx="1">
                  <c:v>2004-2005</c:v>
                </c:pt>
                <c:pt idx="2">
                  <c:v>2006</c:v>
                </c:pt>
                <c:pt idx="3">
                  <c:v>2007</c:v>
                </c:pt>
                <c:pt idx="4">
                  <c:v>2011</c:v>
                </c:pt>
                <c:pt idx="5">
                  <c:v>2016</c:v>
                </c:pt>
              </c:strCache>
            </c:strRef>
          </c:cat>
          <c:val>
            <c:numRef>
              <c:f>'HIV prev_PWID'!$C$5:$H$5</c:f>
              <c:numCache>
                <c:formatCode>General</c:formatCode>
                <c:ptCount val="6"/>
                <c:pt idx="1">
                  <c:v>7.1</c:v>
                </c:pt>
                <c:pt idx="2">
                  <c:v>10.5</c:v>
                </c:pt>
                <c:pt idx="3">
                  <c:v>11</c:v>
                </c:pt>
                <c:pt idx="4">
                  <c:v>7.3</c:v>
                </c:pt>
                <c:pt idx="5">
                  <c:v>27.3</c:v>
                </c:pt>
              </c:numCache>
            </c:numRef>
          </c:val>
          <c:smooth val="1"/>
          <c:extLst>
            <c:ext xmlns:c16="http://schemas.microsoft.com/office/drawing/2014/chart" uri="{C3380CC4-5D6E-409C-BE32-E72D297353CC}">
              <c16:uniqueId val="{00000000-380B-4165-B8C0-862116E05735}"/>
            </c:ext>
          </c:extLst>
        </c:ser>
        <c:ser>
          <c:idx val="4"/>
          <c:order val="1"/>
          <c:tx>
            <c:strRef>
              <c:f>'HIV prev_PWID'!$B$7</c:f>
              <c:strCache>
                <c:ptCount val="1"/>
                <c:pt idx="0">
                  <c:v>Narayanganj</c:v>
                </c:pt>
              </c:strCache>
            </c:strRef>
          </c:tx>
          <c:marker>
            <c:symbol val="star"/>
            <c:size val="9"/>
            <c:spPr>
              <a:solidFill>
                <a:srgbClr val="4BACC6">
                  <a:lumMod val="75000"/>
                </a:srgbClr>
              </a:solidFill>
              <a:ln w="12700">
                <a:solidFill>
                  <a:sysClr val="window" lastClr="FFFFFF"/>
                </a:solidFill>
              </a:ln>
            </c:spPr>
          </c:marker>
          <c:cat>
            <c:strRef>
              <c:f>'HIV prev_PWID'!$C$2:$H$2</c:f>
              <c:strCache>
                <c:ptCount val="6"/>
                <c:pt idx="0">
                  <c:v>2003-2004</c:v>
                </c:pt>
                <c:pt idx="1">
                  <c:v>2004-2005</c:v>
                </c:pt>
                <c:pt idx="2">
                  <c:v>2006</c:v>
                </c:pt>
                <c:pt idx="3">
                  <c:v>2007</c:v>
                </c:pt>
                <c:pt idx="4">
                  <c:v>2011</c:v>
                </c:pt>
                <c:pt idx="5">
                  <c:v>2016</c:v>
                </c:pt>
              </c:strCache>
            </c:strRef>
          </c:cat>
          <c:val>
            <c:numRef>
              <c:f>'HIV prev_PWID'!$C$7:$H$7</c:f>
              <c:numCache>
                <c:formatCode>General</c:formatCode>
                <c:ptCount val="6"/>
                <c:pt idx="0">
                  <c:v>0</c:v>
                </c:pt>
                <c:pt idx="1">
                  <c:v>0</c:v>
                </c:pt>
                <c:pt idx="2">
                  <c:v>1</c:v>
                </c:pt>
                <c:pt idx="3">
                  <c:v>0.8</c:v>
                </c:pt>
                <c:pt idx="4">
                  <c:v>1.5</c:v>
                </c:pt>
              </c:numCache>
            </c:numRef>
          </c:val>
          <c:smooth val="1"/>
          <c:extLst>
            <c:ext xmlns:c16="http://schemas.microsoft.com/office/drawing/2014/chart" uri="{C3380CC4-5D6E-409C-BE32-E72D297353CC}">
              <c16:uniqueId val="{00000001-380B-4165-B8C0-862116E05735}"/>
            </c:ext>
          </c:extLst>
        </c:ser>
        <c:ser>
          <c:idx val="3"/>
          <c:order val="2"/>
          <c:tx>
            <c:strRef>
              <c:f>'HIV prev_PWID'!$B$6</c:f>
              <c:strCache>
                <c:ptCount val="1"/>
                <c:pt idx="0">
                  <c:v>Dhaka (A2)</c:v>
                </c:pt>
              </c:strCache>
            </c:strRef>
          </c:tx>
          <c:spPr>
            <a:ln>
              <a:solidFill>
                <a:srgbClr val="00B050"/>
              </a:solidFill>
            </a:ln>
          </c:spPr>
          <c:marker>
            <c:symbol val="circle"/>
            <c:size val="9"/>
            <c:spPr>
              <a:solidFill>
                <a:srgbClr val="00B050"/>
              </a:solidFill>
              <a:ln>
                <a:noFill/>
              </a:ln>
            </c:spPr>
          </c:marker>
          <c:cat>
            <c:strRef>
              <c:f>'HIV prev_PWID'!$C$2:$H$2</c:f>
              <c:strCache>
                <c:ptCount val="6"/>
                <c:pt idx="0">
                  <c:v>2003-2004</c:v>
                </c:pt>
                <c:pt idx="1">
                  <c:v>2004-2005</c:v>
                </c:pt>
                <c:pt idx="2">
                  <c:v>2006</c:v>
                </c:pt>
                <c:pt idx="3">
                  <c:v>2007</c:v>
                </c:pt>
                <c:pt idx="4">
                  <c:v>2011</c:v>
                </c:pt>
                <c:pt idx="5">
                  <c:v>2016</c:v>
                </c:pt>
              </c:strCache>
            </c:strRef>
          </c:cat>
          <c:val>
            <c:numRef>
              <c:f>'HIV prev_PWID'!$C$6:$H$6</c:f>
              <c:numCache>
                <c:formatCode>General</c:formatCode>
                <c:ptCount val="6"/>
                <c:pt idx="1">
                  <c:v>1.3</c:v>
                </c:pt>
                <c:pt idx="2">
                  <c:v>1</c:v>
                </c:pt>
                <c:pt idx="3">
                  <c:v>0.5</c:v>
                </c:pt>
                <c:pt idx="4">
                  <c:v>1.2</c:v>
                </c:pt>
                <c:pt idx="5">
                  <c:v>8.9</c:v>
                </c:pt>
              </c:numCache>
            </c:numRef>
          </c:val>
          <c:smooth val="1"/>
          <c:extLst>
            <c:ext xmlns:c16="http://schemas.microsoft.com/office/drawing/2014/chart" uri="{C3380CC4-5D6E-409C-BE32-E72D297353CC}">
              <c16:uniqueId val="{00000002-380B-4165-B8C0-862116E05735}"/>
            </c:ext>
          </c:extLst>
        </c:ser>
        <c:ser>
          <c:idx val="5"/>
          <c:order val="3"/>
          <c:tx>
            <c:strRef>
              <c:f>'HIV prev_PWID'!$B$8</c:f>
              <c:strCache>
                <c:ptCount val="1"/>
                <c:pt idx="0">
                  <c:v>Satkhira</c:v>
                </c:pt>
              </c:strCache>
            </c:strRef>
          </c:tx>
          <c:cat>
            <c:strRef>
              <c:f>'HIV prev_PWID'!$C$2:$H$2</c:f>
              <c:strCache>
                <c:ptCount val="6"/>
                <c:pt idx="0">
                  <c:v>2003-2004</c:v>
                </c:pt>
                <c:pt idx="1">
                  <c:v>2004-2005</c:v>
                </c:pt>
                <c:pt idx="2">
                  <c:v>2006</c:v>
                </c:pt>
                <c:pt idx="3">
                  <c:v>2007</c:v>
                </c:pt>
                <c:pt idx="4">
                  <c:v>2011</c:v>
                </c:pt>
                <c:pt idx="5">
                  <c:v>2016</c:v>
                </c:pt>
              </c:strCache>
            </c:strRef>
          </c:cat>
          <c:val>
            <c:numRef>
              <c:f>'HIV prev_PWID'!$C$8:$G$8</c:f>
              <c:numCache>
                <c:formatCode>General</c:formatCode>
                <c:ptCount val="5"/>
                <c:pt idx="1">
                  <c:v>0</c:v>
                </c:pt>
                <c:pt idx="2">
                  <c:v>0</c:v>
                </c:pt>
                <c:pt idx="3">
                  <c:v>0</c:v>
                </c:pt>
                <c:pt idx="4">
                  <c:v>0.4</c:v>
                </c:pt>
              </c:numCache>
            </c:numRef>
          </c:val>
          <c:smooth val="1"/>
          <c:extLst>
            <c:ext xmlns:c16="http://schemas.microsoft.com/office/drawing/2014/chart" uri="{C3380CC4-5D6E-409C-BE32-E72D297353CC}">
              <c16:uniqueId val="{00000003-380B-4165-B8C0-862116E05735}"/>
            </c:ext>
          </c:extLst>
        </c:ser>
        <c:ser>
          <c:idx val="0"/>
          <c:order val="4"/>
          <c:tx>
            <c:strRef>
              <c:f>'HIV prev_PWID'!$B$3</c:f>
              <c:strCache>
                <c:ptCount val="1"/>
                <c:pt idx="0">
                  <c:v>Teknaf</c:v>
                </c:pt>
              </c:strCache>
            </c:strRef>
          </c:tx>
          <c:spPr>
            <a:ln>
              <a:solidFill>
                <a:srgbClr val="C00000"/>
              </a:solidFill>
            </a:ln>
          </c:spPr>
          <c:marker>
            <c:spPr>
              <a:solidFill>
                <a:srgbClr val="C00000"/>
              </a:solidFill>
              <a:ln>
                <a:noFill/>
              </a:ln>
            </c:spPr>
          </c:marker>
          <c:cat>
            <c:strRef>
              <c:f>'HIV prev_PWID'!$C$2:$H$2</c:f>
              <c:strCache>
                <c:ptCount val="6"/>
                <c:pt idx="0">
                  <c:v>2003-2004</c:v>
                </c:pt>
                <c:pt idx="1">
                  <c:v>2004-2005</c:v>
                </c:pt>
                <c:pt idx="2">
                  <c:v>2006</c:v>
                </c:pt>
                <c:pt idx="3">
                  <c:v>2007</c:v>
                </c:pt>
                <c:pt idx="4">
                  <c:v>2011</c:v>
                </c:pt>
                <c:pt idx="5">
                  <c:v>2016</c:v>
                </c:pt>
              </c:strCache>
            </c:strRef>
          </c:cat>
          <c:val>
            <c:numRef>
              <c:f>'HIV prev_PWID'!$C$3:$H$3</c:f>
              <c:numCache>
                <c:formatCode>General</c:formatCode>
                <c:ptCount val="6"/>
                <c:pt idx="1">
                  <c:v>0</c:v>
                </c:pt>
                <c:pt idx="2">
                  <c:v>0</c:v>
                </c:pt>
                <c:pt idx="3">
                  <c:v>0.9</c:v>
                </c:pt>
                <c:pt idx="4">
                  <c:v>0</c:v>
                </c:pt>
              </c:numCache>
            </c:numRef>
          </c:val>
          <c:smooth val="1"/>
          <c:extLst>
            <c:ext xmlns:c16="http://schemas.microsoft.com/office/drawing/2014/chart" uri="{C3380CC4-5D6E-409C-BE32-E72D297353CC}">
              <c16:uniqueId val="{00000004-380B-4165-B8C0-862116E05735}"/>
            </c:ext>
          </c:extLst>
        </c:ser>
        <c:ser>
          <c:idx val="1"/>
          <c:order val="5"/>
          <c:tx>
            <c:strRef>
              <c:f>'HIV prev_PWID'!$B$4</c:f>
              <c:strCache>
                <c:ptCount val="1"/>
                <c:pt idx="0">
                  <c:v>Chandpur</c:v>
                </c:pt>
              </c:strCache>
            </c:strRef>
          </c:tx>
          <c:spPr>
            <a:ln>
              <a:solidFill>
                <a:srgbClr val="3788FF"/>
              </a:solidFill>
            </a:ln>
          </c:spPr>
          <c:marker>
            <c:spPr>
              <a:solidFill>
                <a:srgbClr val="3788FF"/>
              </a:solidFill>
              <a:ln>
                <a:noFill/>
              </a:ln>
            </c:spPr>
          </c:marker>
          <c:cat>
            <c:strRef>
              <c:f>'HIV prev_PWID'!$C$2:$H$2</c:f>
              <c:strCache>
                <c:ptCount val="6"/>
                <c:pt idx="0">
                  <c:v>2003-2004</c:v>
                </c:pt>
                <c:pt idx="1">
                  <c:v>2004-2005</c:v>
                </c:pt>
                <c:pt idx="2">
                  <c:v>2006</c:v>
                </c:pt>
                <c:pt idx="3">
                  <c:v>2007</c:v>
                </c:pt>
                <c:pt idx="4">
                  <c:v>2011</c:v>
                </c:pt>
                <c:pt idx="5">
                  <c:v>2016</c:v>
                </c:pt>
              </c:strCache>
            </c:strRef>
          </c:cat>
          <c:val>
            <c:numRef>
              <c:f>'HIV prev_PWID'!$C$4:$H$4</c:f>
              <c:numCache>
                <c:formatCode>General</c:formatCode>
                <c:ptCount val="6"/>
                <c:pt idx="0">
                  <c:v>0</c:v>
                </c:pt>
                <c:pt idx="1">
                  <c:v>0.6</c:v>
                </c:pt>
                <c:pt idx="2">
                  <c:v>1.1000000000000001</c:v>
                </c:pt>
                <c:pt idx="3">
                  <c:v>0.6</c:v>
                </c:pt>
                <c:pt idx="4">
                  <c:v>0</c:v>
                </c:pt>
              </c:numCache>
            </c:numRef>
          </c:val>
          <c:smooth val="1"/>
          <c:extLst>
            <c:ext xmlns:c16="http://schemas.microsoft.com/office/drawing/2014/chart" uri="{C3380CC4-5D6E-409C-BE32-E72D297353CC}">
              <c16:uniqueId val="{00000005-380B-4165-B8C0-862116E05735}"/>
            </c:ext>
          </c:extLst>
        </c:ser>
        <c:ser>
          <c:idx val="6"/>
          <c:order val="6"/>
          <c:tx>
            <c:strRef>
              <c:f>'HIV prev_PWID'!$B$9</c:f>
              <c:strCache>
                <c:ptCount val="1"/>
                <c:pt idx="0">
                  <c:v>Ishwardi</c:v>
                </c:pt>
              </c:strCache>
            </c:strRef>
          </c:tx>
          <c:marker>
            <c:symbol val="plus"/>
            <c:size val="9"/>
            <c:spPr>
              <a:solidFill>
                <a:srgbClr val="4F81BD">
                  <a:lumMod val="60000"/>
                  <a:lumOff val="40000"/>
                </a:srgbClr>
              </a:solidFill>
              <a:ln w="15875">
                <a:solidFill>
                  <a:srgbClr val="FF0000"/>
                </a:solidFill>
              </a:ln>
            </c:spPr>
          </c:marker>
          <c:cat>
            <c:strRef>
              <c:f>'HIV prev_PWID'!$C$2:$H$2</c:f>
              <c:strCache>
                <c:ptCount val="6"/>
                <c:pt idx="0">
                  <c:v>2003-2004</c:v>
                </c:pt>
                <c:pt idx="1">
                  <c:v>2004-2005</c:v>
                </c:pt>
                <c:pt idx="2">
                  <c:v>2006</c:v>
                </c:pt>
                <c:pt idx="3">
                  <c:v>2007</c:v>
                </c:pt>
                <c:pt idx="4">
                  <c:v>2011</c:v>
                </c:pt>
                <c:pt idx="5">
                  <c:v>2016</c:v>
                </c:pt>
              </c:strCache>
            </c:strRef>
          </c:cat>
          <c:val>
            <c:numRef>
              <c:f>'HIV prev_PWID'!$C$9:$H$9</c:f>
              <c:numCache>
                <c:formatCode>General</c:formatCode>
                <c:ptCount val="6"/>
                <c:pt idx="0">
                  <c:v>0</c:v>
                </c:pt>
                <c:pt idx="1">
                  <c:v>2</c:v>
                </c:pt>
                <c:pt idx="2">
                  <c:v>1.8</c:v>
                </c:pt>
                <c:pt idx="3">
                  <c:v>1.7</c:v>
                </c:pt>
                <c:pt idx="4">
                  <c:v>0</c:v>
                </c:pt>
              </c:numCache>
            </c:numRef>
          </c:val>
          <c:smooth val="1"/>
          <c:extLst>
            <c:ext xmlns:c16="http://schemas.microsoft.com/office/drawing/2014/chart" uri="{C3380CC4-5D6E-409C-BE32-E72D297353CC}">
              <c16:uniqueId val="{00000006-380B-4165-B8C0-862116E05735}"/>
            </c:ext>
          </c:extLst>
        </c:ser>
        <c:dLbls>
          <c:showLegendKey val="0"/>
          <c:showVal val="0"/>
          <c:showCatName val="0"/>
          <c:showSerName val="0"/>
          <c:showPercent val="0"/>
          <c:showBubbleSize val="0"/>
        </c:dLbls>
        <c:marker val="1"/>
        <c:smooth val="0"/>
        <c:axId val="43768448"/>
        <c:axId val="43770624"/>
      </c:lineChart>
      <c:catAx>
        <c:axId val="43768448"/>
        <c:scaling>
          <c:orientation val="minMax"/>
        </c:scaling>
        <c:delete val="0"/>
        <c:axPos val="b"/>
        <c:numFmt formatCode="General" sourceLinked="1"/>
        <c:majorTickMark val="out"/>
        <c:minorTickMark val="none"/>
        <c:tickLblPos val="nextTo"/>
        <c:crossAx val="43770624"/>
        <c:crosses val="autoZero"/>
        <c:auto val="1"/>
        <c:lblAlgn val="ctr"/>
        <c:lblOffset val="100"/>
        <c:noMultiLvlLbl val="0"/>
      </c:catAx>
      <c:valAx>
        <c:axId val="43770624"/>
        <c:scaling>
          <c:orientation val="minMax"/>
        </c:scaling>
        <c:delete val="0"/>
        <c:axPos val="l"/>
        <c:majorGridlines>
          <c:spPr>
            <a:ln w="3175">
              <a:solidFill>
                <a:srgbClr val="C1DAFF"/>
              </a:solidFill>
              <a:prstDash val="sysDash"/>
            </a:ln>
          </c:spPr>
        </c:majorGridlines>
        <c:title>
          <c:tx>
            <c:rich>
              <a:bodyPr rot="0" vert="horz"/>
              <a:lstStyle/>
              <a:p>
                <a:pPr>
                  <a:defRPr/>
                </a:pPr>
                <a:r>
                  <a:rPr lang="en-US"/>
                  <a:t>%</a:t>
                </a:r>
              </a:p>
            </c:rich>
          </c:tx>
          <c:layout>
            <c:manualLayout>
              <c:xMode val="edge"/>
              <c:yMode val="edge"/>
              <c:x val="6.2839581978858153E-2"/>
              <c:y val="1.1102081990640789E-3"/>
            </c:manualLayout>
          </c:layout>
          <c:overlay val="0"/>
        </c:title>
        <c:numFmt formatCode="General" sourceLinked="1"/>
        <c:majorTickMark val="out"/>
        <c:minorTickMark val="none"/>
        <c:tickLblPos val="nextTo"/>
        <c:crossAx val="43768448"/>
        <c:crosses val="autoZero"/>
        <c:crossBetween val="between"/>
      </c:valAx>
      <c:dTable>
        <c:showHorzBorder val="1"/>
        <c:showVertBorder val="1"/>
        <c:showOutline val="1"/>
        <c:showKeys val="1"/>
      </c:dTable>
    </c:plotArea>
    <c:plotVisOnly val="1"/>
    <c:dispBlanksAs val="span"/>
    <c:showDLblsOverMax val="0"/>
  </c:chart>
  <c:spPr>
    <a:ln>
      <a:solidFill>
        <a:srgbClr val="C1DAFF"/>
      </a:solid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0.00578</cdr:x>
      <cdr:y>0.01034</cdr:y>
    </cdr:from>
    <cdr:to>
      <cdr:x>0.18497</cdr:x>
      <cdr:y>0.11321</cdr:y>
    </cdr:to>
    <cdr:sp macro="" textlink="">
      <cdr:nvSpPr>
        <cdr:cNvPr id="3" name="Rectangle 2"/>
        <cdr:cNvSpPr/>
      </cdr:nvSpPr>
      <cdr:spPr>
        <a:xfrm xmlns:a="http://schemas.openxmlformats.org/drawingml/2006/main">
          <a:off x="50834" y="41759"/>
          <a:ext cx="1575931" cy="415442"/>
        </a:xfrm>
        <a:prstGeom xmlns:a="http://schemas.openxmlformats.org/drawingml/2006/main" prst="rect">
          <a:avLst/>
        </a:prstGeom>
        <a:noFill xmlns:a="http://schemas.openxmlformats.org/drawingml/2006/main"/>
        <a:ln xmlns:a="http://schemas.openxmlformats.org/drawingml/2006/main" w="3175" cap="flat" cmpd="sng" algn="ctr">
          <a:solidFill>
            <a:srgbClr val="4F81BD">
              <a:shade val="50000"/>
            </a:srgbClr>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solidFill>
                <a:sysClr val="windowText" lastClr="000000"/>
              </a:solidFill>
            </a:rPr>
            <a:t>*Sentinel surveillance was not conducted </a:t>
          </a:r>
          <a:r>
            <a:rPr lang="en-US" dirty="0"/>
            <a:t> </a:t>
          </a:r>
        </a:p>
      </cdr:txBody>
    </cdr:sp>
  </cdr:relSizeAnchor>
</c:userShapes>
</file>

<file path=ppt/drawings/drawing2.xml><?xml version="1.0" encoding="utf-8"?>
<c:userShapes xmlns:c="http://schemas.openxmlformats.org/drawingml/2006/chart">
  <cdr:relSizeAnchor xmlns:cdr="http://schemas.openxmlformats.org/drawingml/2006/chartDrawing">
    <cdr:from>
      <cdr:x>0.38384</cdr:x>
      <cdr:y>0.32931</cdr:y>
    </cdr:from>
    <cdr:to>
      <cdr:x>0.62626</cdr:x>
      <cdr:y>0.64028</cdr:y>
    </cdr:to>
    <cdr:sp macro="" textlink="">
      <cdr:nvSpPr>
        <cdr:cNvPr id="2" name="TextBox 1">
          <a:extLst xmlns:a="http://schemas.openxmlformats.org/drawingml/2006/main">
            <a:ext uri="{FF2B5EF4-FFF2-40B4-BE49-F238E27FC236}">
              <a16:creationId xmlns:a16="http://schemas.microsoft.com/office/drawing/2014/main" id="{80CBDF84-7AFE-4C81-BB1E-F6516B21387B}"/>
            </a:ext>
          </a:extLst>
        </cdr:cNvPr>
        <cdr:cNvSpPr txBox="1"/>
      </cdr:nvSpPr>
      <cdr:spPr>
        <a:xfrm xmlns:a="http://schemas.openxmlformats.org/drawingml/2006/main">
          <a:off x="2895612" y="1321219"/>
          <a:ext cx="1828788" cy="12476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3200" b="1" dirty="0">
              <a:solidFill>
                <a:srgbClr val="FF5050"/>
              </a:solidFill>
              <a:latin typeface="Arial Nova" panose="020B0504020202020204" pitchFamily="34" charset="0"/>
            </a:rPr>
            <a:t>947</a:t>
          </a:r>
          <a:r>
            <a:rPr lang="en-US" sz="2000" b="1" dirty="0">
              <a:latin typeface="Arial Nova" panose="020B0504020202020204" pitchFamily="34" charset="0"/>
            </a:rPr>
            <a:t> </a:t>
          </a:r>
        </a:p>
        <a:p xmlns:a="http://schemas.openxmlformats.org/drawingml/2006/main">
          <a:pPr algn="ctr"/>
          <a:r>
            <a:rPr lang="en-US" sz="2000" b="1" dirty="0">
              <a:latin typeface="Arial Nova" panose="020B0504020202020204" pitchFamily="34" charset="0"/>
            </a:rPr>
            <a:t>reported new HIV cases</a:t>
          </a:r>
        </a:p>
      </cdr:txBody>
    </cdr:sp>
  </cdr:relSizeAnchor>
  <cdr:relSizeAnchor xmlns:cdr="http://schemas.openxmlformats.org/drawingml/2006/chartDrawing">
    <cdr:from>
      <cdr:x>0.61616</cdr:x>
      <cdr:y>0.16497</cdr:y>
    </cdr:from>
    <cdr:to>
      <cdr:x>0.72727</cdr:x>
      <cdr:y>0.16497</cdr:y>
    </cdr:to>
    <cdr:cxnSp macro="">
      <cdr:nvCxnSpPr>
        <cdr:cNvPr id="4" name="Straight Connector 3">
          <a:extLst xmlns:a="http://schemas.openxmlformats.org/drawingml/2006/main">
            <a:ext uri="{FF2B5EF4-FFF2-40B4-BE49-F238E27FC236}">
              <a16:creationId xmlns:a16="http://schemas.microsoft.com/office/drawing/2014/main" id="{89068F07-F0D0-4E28-B3AA-B7F55646AB83}"/>
            </a:ext>
          </a:extLst>
        </cdr:cNvPr>
        <cdr:cNvCxnSpPr/>
      </cdr:nvCxnSpPr>
      <cdr:spPr>
        <a:xfrm xmlns:a="http://schemas.openxmlformats.org/drawingml/2006/main">
          <a:off x="4648200" y="662400"/>
          <a:ext cx="83820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0.70707</cdr:x>
      <cdr:y>0.49885</cdr:y>
    </cdr:from>
    <cdr:to>
      <cdr:x>0.78788</cdr:x>
      <cdr:y>0.49885</cdr:y>
    </cdr:to>
    <cdr:cxnSp macro="">
      <cdr:nvCxnSpPr>
        <cdr:cNvPr id="6" name="Straight Connector 5">
          <a:extLst xmlns:a="http://schemas.openxmlformats.org/drawingml/2006/main">
            <a:ext uri="{FF2B5EF4-FFF2-40B4-BE49-F238E27FC236}">
              <a16:creationId xmlns:a16="http://schemas.microsoft.com/office/drawing/2014/main" id="{47AFE309-BE26-46B4-916D-822C941C6327}"/>
            </a:ext>
          </a:extLst>
        </cdr:cNvPr>
        <cdr:cNvCxnSpPr/>
      </cdr:nvCxnSpPr>
      <cdr:spPr>
        <a:xfrm xmlns:a="http://schemas.openxmlformats.org/drawingml/2006/main">
          <a:off x="5334000" y="2002971"/>
          <a:ext cx="60960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0.64646</cdr:x>
      <cdr:y>0.79124</cdr:y>
    </cdr:from>
    <cdr:to>
      <cdr:x>0.75758</cdr:x>
      <cdr:y>0.79124</cdr:y>
    </cdr:to>
    <cdr:cxnSp macro="">
      <cdr:nvCxnSpPr>
        <cdr:cNvPr id="9" name="Straight Connector 8">
          <a:extLst xmlns:a="http://schemas.openxmlformats.org/drawingml/2006/main">
            <a:ext uri="{FF2B5EF4-FFF2-40B4-BE49-F238E27FC236}">
              <a16:creationId xmlns:a16="http://schemas.microsoft.com/office/drawing/2014/main" id="{B85E3618-A5A5-4A3A-BD5E-74639213EE45}"/>
            </a:ext>
          </a:extLst>
        </cdr:cNvPr>
        <cdr:cNvCxnSpPr/>
      </cdr:nvCxnSpPr>
      <cdr:spPr>
        <a:xfrm xmlns:a="http://schemas.openxmlformats.org/drawingml/2006/main">
          <a:off x="4876800" y="3177000"/>
          <a:ext cx="83820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0.57844</cdr:x>
      <cdr:y>0.81799</cdr:y>
    </cdr:from>
    <cdr:to>
      <cdr:x>0.75176</cdr:x>
      <cdr:y>0.89436</cdr:y>
    </cdr:to>
    <cdr:sp macro="" textlink="">
      <cdr:nvSpPr>
        <cdr:cNvPr id="3" name="TextBox 3">
          <a:extLst xmlns:a="http://schemas.openxmlformats.org/drawingml/2006/main">
            <a:ext uri="{FF2B5EF4-FFF2-40B4-BE49-F238E27FC236}">
              <a16:creationId xmlns:a16="http://schemas.microsoft.com/office/drawing/2014/main" id="{00000000-0008-0000-1100-000004000000}"/>
            </a:ext>
          </a:extLst>
        </cdr:cNvPr>
        <cdr:cNvSpPr txBox="1"/>
      </cdr:nvSpPr>
      <cdr:spPr>
        <a:xfrm xmlns:a="http://schemas.openxmlformats.org/drawingml/2006/main">
          <a:off x="3517900" y="3060700"/>
          <a:ext cx="1054100" cy="28575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50" b="1">
              <a:latin typeface="Arial" pitchFamily="34" charset="0"/>
              <a:cs typeface="Arial" pitchFamily="34" charset="0"/>
            </a:rPr>
            <a:t>* Dhaka</a:t>
          </a:r>
          <a:endParaRPr lang="th-TH" sz="1050" b="1">
            <a:latin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0.20074</cdr:x>
      <cdr:y>0.42073</cdr:y>
    </cdr:from>
    <cdr:to>
      <cdr:x>0.47793</cdr:x>
      <cdr:y>0.61848</cdr:y>
    </cdr:to>
    <cdr:sp macro="" textlink="">
      <cdr:nvSpPr>
        <cdr:cNvPr id="2" name="TextBox 24">
          <a:extLst xmlns:a="http://schemas.openxmlformats.org/drawingml/2006/main">
            <a:ext uri="{FF2B5EF4-FFF2-40B4-BE49-F238E27FC236}">
              <a16:creationId xmlns:a16="http://schemas.microsoft.com/office/drawing/2014/main" id="{16BBE6C0-DAB0-4830-B0B3-B95B60A3FD25}"/>
            </a:ext>
          </a:extLst>
        </cdr:cNvPr>
        <cdr:cNvSpPr txBox="1"/>
      </cdr:nvSpPr>
      <cdr:spPr>
        <a:xfrm xmlns:a="http://schemas.openxmlformats.org/drawingml/2006/main">
          <a:off x="880630" y="1431659"/>
          <a:ext cx="1216030" cy="67290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a:latin typeface="Arial" panose="020B0604020202020204" pitchFamily="34" charset="0"/>
              <a:cs typeface="Arial" panose="020B0604020202020204" pitchFamily="34" charset="0"/>
            </a:rPr>
            <a:t>Data not available</a:t>
          </a:r>
        </a:p>
      </cdr:txBody>
    </cdr:sp>
  </cdr:relSizeAnchor>
</c:userShapes>
</file>

<file path=ppt/drawings/drawing5.xml><?xml version="1.0" encoding="utf-8"?>
<c:userShapes xmlns:c="http://schemas.openxmlformats.org/drawingml/2006/chart">
  <cdr:relSizeAnchor xmlns:cdr="http://schemas.openxmlformats.org/drawingml/2006/chartDrawing">
    <cdr:from>
      <cdr:x>0.7265</cdr:x>
      <cdr:y>0.88432</cdr:y>
    </cdr:from>
    <cdr:to>
      <cdr:x>0.96581</cdr:x>
      <cdr:y>1</cdr:y>
    </cdr:to>
    <cdr:sp macro="" textlink="">
      <cdr:nvSpPr>
        <cdr:cNvPr id="3" name="Rectangle 2"/>
        <cdr:cNvSpPr/>
      </cdr:nvSpPr>
      <cdr:spPr>
        <a:xfrm xmlns:a="http://schemas.openxmlformats.org/drawingml/2006/main">
          <a:off x="6477000" y="3276600"/>
          <a:ext cx="2133600" cy="428625"/>
        </a:xfrm>
        <a:prstGeom xmlns:a="http://schemas.openxmlformats.org/drawingml/2006/main" prst="rect">
          <a:avLst/>
        </a:prstGeom>
        <a:noFill xmlns:a="http://schemas.openxmlformats.org/drawingml/2006/main"/>
        <a:ln xmlns:a="http://schemas.openxmlformats.org/drawingml/2006/main" w="3175">
          <a:noFill/>
          <a:prstDash val="sysDash"/>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00" b="0" dirty="0">
              <a:latin typeface="Arial" pitchFamily="34" charset="0"/>
              <a:cs typeface="Arial" pitchFamily="34" charset="0"/>
            </a:rPr>
            <a:t>* Dhaka</a:t>
          </a:r>
        </a:p>
        <a:p xmlns:a="http://schemas.openxmlformats.org/drawingml/2006/main">
          <a:r>
            <a:rPr lang="en-US" sz="1000" b="0" dirty="0">
              <a:latin typeface="Arial" pitchFamily="34" charset="0"/>
            </a:rPr>
            <a:t>** Programme data</a:t>
          </a:r>
          <a:endParaRPr lang="th-TH" sz="1000" b="0" dirty="0">
            <a:latin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89035" tIns="44518" rIns="89035" bIns="44518" rtlCol="0"/>
          <a:lstStyle>
            <a:lvl1pPr algn="l">
              <a:defRPr sz="1100"/>
            </a:lvl1pPr>
          </a:lstStyle>
          <a:p>
            <a:endParaRPr lang="th-TH"/>
          </a:p>
        </p:txBody>
      </p:sp>
      <p:sp>
        <p:nvSpPr>
          <p:cNvPr id="3" name="Date Placeholder 2"/>
          <p:cNvSpPr>
            <a:spLocks noGrp="1"/>
          </p:cNvSpPr>
          <p:nvPr>
            <p:ph type="dt" sz="quarter" idx="1"/>
          </p:nvPr>
        </p:nvSpPr>
        <p:spPr>
          <a:xfrm>
            <a:off x="3850445" y="1"/>
            <a:ext cx="2945659" cy="496332"/>
          </a:xfrm>
          <a:prstGeom prst="rect">
            <a:avLst/>
          </a:prstGeom>
        </p:spPr>
        <p:txBody>
          <a:bodyPr vert="horz" lIns="89035" tIns="44518" rIns="89035" bIns="44518" rtlCol="0"/>
          <a:lstStyle>
            <a:lvl1pPr algn="r">
              <a:defRPr sz="1100"/>
            </a:lvl1pPr>
          </a:lstStyle>
          <a:p>
            <a:fld id="{97095DDA-836C-4256-B863-0AF36A2BC492}" type="datetimeFigureOut">
              <a:rPr lang="th-TH" smtClean="0"/>
              <a:pPr/>
              <a:t>15/07/67</a:t>
            </a:fld>
            <a:endParaRPr lang="th-TH"/>
          </a:p>
        </p:txBody>
      </p:sp>
      <p:sp>
        <p:nvSpPr>
          <p:cNvPr id="4" name="Footer Placeholder 3"/>
          <p:cNvSpPr>
            <a:spLocks noGrp="1"/>
          </p:cNvSpPr>
          <p:nvPr>
            <p:ph type="ftr" sz="quarter" idx="2"/>
          </p:nvPr>
        </p:nvSpPr>
        <p:spPr>
          <a:xfrm>
            <a:off x="2" y="9428584"/>
            <a:ext cx="2945659" cy="496332"/>
          </a:xfrm>
          <a:prstGeom prst="rect">
            <a:avLst/>
          </a:prstGeom>
        </p:spPr>
        <p:txBody>
          <a:bodyPr vert="horz" lIns="89035" tIns="44518" rIns="89035" bIns="44518" rtlCol="0" anchor="b"/>
          <a:lstStyle>
            <a:lvl1pPr algn="l">
              <a:defRPr sz="1100"/>
            </a:lvl1pPr>
          </a:lstStyle>
          <a:p>
            <a:endParaRPr lang="th-TH"/>
          </a:p>
        </p:txBody>
      </p:sp>
      <p:sp>
        <p:nvSpPr>
          <p:cNvPr id="5" name="Slide Number Placeholder 4"/>
          <p:cNvSpPr>
            <a:spLocks noGrp="1"/>
          </p:cNvSpPr>
          <p:nvPr>
            <p:ph type="sldNum" sz="quarter" idx="3"/>
          </p:nvPr>
        </p:nvSpPr>
        <p:spPr>
          <a:xfrm>
            <a:off x="3850445" y="9428584"/>
            <a:ext cx="2945659" cy="496332"/>
          </a:xfrm>
          <a:prstGeom prst="rect">
            <a:avLst/>
          </a:prstGeom>
        </p:spPr>
        <p:txBody>
          <a:bodyPr vert="horz" lIns="89035" tIns="44518" rIns="89035" bIns="44518" rtlCol="0" anchor="b"/>
          <a:lstStyle>
            <a:lvl1pPr algn="r">
              <a:defRPr sz="1100"/>
            </a:lvl1pPr>
          </a:lstStyle>
          <a:p>
            <a:fld id="{0803E52D-71B3-4BD4-86A1-C1795C0A45F5}" type="slidenum">
              <a:rPr lang="th-TH" smtClean="0"/>
              <a:pPr/>
              <a:t>‹#›</a:t>
            </a:fld>
            <a:endParaRPr lang="th-TH"/>
          </a:p>
        </p:txBody>
      </p:sp>
    </p:spTree>
    <p:extLst>
      <p:ext uri="{BB962C8B-B14F-4D97-AF65-F5344CB8AC3E}">
        <p14:creationId xmlns:p14="http://schemas.microsoft.com/office/powerpoint/2010/main" val="2610196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89035" tIns="44518" rIns="89035" bIns="44518" rtlCol="0"/>
          <a:lstStyle>
            <a:lvl1pPr algn="l">
              <a:defRPr sz="1100"/>
            </a:lvl1pPr>
          </a:lstStyle>
          <a:p>
            <a:endParaRPr lang="th-TH"/>
          </a:p>
        </p:txBody>
      </p:sp>
      <p:sp>
        <p:nvSpPr>
          <p:cNvPr id="3" name="Date Placeholder 2"/>
          <p:cNvSpPr>
            <a:spLocks noGrp="1"/>
          </p:cNvSpPr>
          <p:nvPr>
            <p:ph type="dt" idx="1"/>
          </p:nvPr>
        </p:nvSpPr>
        <p:spPr>
          <a:xfrm>
            <a:off x="3850445" y="1"/>
            <a:ext cx="2945659" cy="496332"/>
          </a:xfrm>
          <a:prstGeom prst="rect">
            <a:avLst/>
          </a:prstGeom>
        </p:spPr>
        <p:txBody>
          <a:bodyPr vert="horz" lIns="89035" tIns="44518" rIns="89035" bIns="44518" rtlCol="0"/>
          <a:lstStyle>
            <a:lvl1pPr algn="r">
              <a:defRPr sz="1100"/>
            </a:lvl1pPr>
          </a:lstStyle>
          <a:p>
            <a:fld id="{40D0997D-644F-4BFD-8C5A-21C6C92803DA}" type="datetimeFigureOut">
              <a:rPr lang="th-TH" smtClean="0"/>
              <a:pPr/>
              <a:t>15/07/67</a:t>
            </a:fld>
            <a:endParaRPr lang="th-TH"/>
          </a:p>
        </p:txBody>
      </p:sp>
      <p:sp>
        <p:nvSpPr>
          <p:cNvPr id="4" name="Slide Image Placeholder 3"/>
          <p:cNvSpPr>
            <a:spLocks noGrp="1" noRot="1" noChangeAspect="1"/>
          </p:cNvSpPr>
          <p:nvPr>
            <p:ph type="sldImg" idx="2"/>
          </p:nvPr>
        </p:nvSpPr>
        <p:spPr>
          <a:xfrm>
            <a:off x="92075" y="746125"/>
            <a:ext cx="6615113" cy="3721100"/>
          </a:xfrm>
          <a:prstGeom prst="rect">
            <a:avLst/>
          </a:prstGeom>
          <a:noFill/>
          <a:ln w="12700">
            <a:solidFill>
              <a:prstClr val="black"/>
            </a:solidFill>
          </a:ln>
        </p:spPr>
        <p:txBody>
          <a:bodyPr vert="horz" lIns="89035" tIns="44518" rIns="89035" bIns="44518" rtlCol="0" anchor="ctr"/>
          <a:lstStyle/>
          <a:p>
            <a:endParaRPr lang="th-TH"/>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89035" tIns="44518" rIns="89035" bIns="445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2" y="9428584"/>
            <a:ext cx="2945659" cy="496332"/>
          </a:xfrm>
          <a:prstGeom prst="rect">
            <a:avLst/>
          </a:prstGeom>
        </p:spPr>
        <p:txBody>
          <a:bodyPr vert="horz" lIns="89035" tIns="44518" rIns="89035" bIns="44518" rtlCol="0" anchor="b"/>
          <a:lstStyle>
            <a:lvl1pPr algn="l">
              <a:defRPr sz="1100"/>
            </a:lvl1pPr>
          </a:lstStyle>
          <a:p>
            <a:endParaRPr lang="th-TH"/>
          </a:p>
        </p:txBody>
      </p:sp>
      <p:sp>
        <p:nvSpPr>
          <p:cNvPr id="7" name="Slide Number Placeholder 6"/>
          <p:cNvSpPr>
            <a:spLocks noGrp="1"/>
          </p:cNvSpPr>
          <p:nvPr>
            <p:ph type="sldNum" sz="quarter" idx="5"/>
          </p:nvPr>
        </p:nvSpPr>
        <p:spPr>
          <a:xfrm>
            <a:off x="3850445" y="9428584"/>
            <a:ext cx="2945659" cy="496332"/>
          </a:xfrm>
          <a:prstGeom prst="rect">
            <a:avLst/>
          </a:prstGeom>
        </p:spPr>
        <p:txBody>
          <a:bodyPr vert="horz" lIns="89035" tIns="44518" rIns="89035" bIns="44518" rtlCol="0" anchor="b"/>
          <a:lstStyle>
            <a:lvl1pPr algn="r">
              <a:defRPr sz="1100"/>
            </a:lvl1pPr>
          </a:lstStyle>
          <a:p>
            <a:fld id="{037BB5BA-26A4-4A24-90C7-D80B26C0F0CD}" type="slidenum">
              <a:rPr lang="th-TH" smtClean="0"/>
              <a:pPr/>
              <a:t>‹#›</a:t>
            </a:fld>
            <a:endParaRPr lang="th-TH"/>
          </a:p>
        </p:txBody>
      </p:sp>
    </p:spTree>
    <p:extLst>
      <p:ext uri="{BB962C8B-B14F-4D97-AF65-F5344CB8AC3E}">
        <p14:creationId xmlns:p14="http://schemas.microsoft.com/office/powerpoint/2010/main" val="4009251521"/>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bwMode="auto">
          <a:xfrm>
            <a:off x="92075" y="746125"/>
            <a:ext cx="6615113"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Calibri" pitchFamily="34" charset="0"/>
            </a:endParaRPr>
          </a:p>
        </p:txBody>
      </p:sp>
      <p:sp>
        <p:nvSpPr>
          <p:cNvPr id="143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fld id="{EE234591-03E7-4B66-B568-60B2EA2E7466}" type="slidenum">
              <a:rPr lang="th-TH" sz="1100">
                <a:solidFill>
                  <a:prstClr val="black"/>
                </a:solidFill>
              </a:rPr>
              <a:pPr/>
              <a:t>1</a:t>
            </a:fld>
            <a:endParaRPr lang="th-TH" sz="110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19</a:t>
            </a:fld>
            <a:endParaRPr lang="th-TH"/>
          </a:p>
        </p:txBody>
      </p:sp>
    </p:spTree>
    <p:extLst>
      <p:ext uri="{BB962C8B-B14F-4D97-AF65-F5344CB8AC3E}">
        <p14:creationId xmlns:p14="http://schemas.microsoft.com/office/powerpoint/2010/main" val="193542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27</a:t>
            </a:fld>
            <a:endParaRPr lang="th-TH"/>
          </a:p>
        </p:txBody>
      </p:sp>
    </p:spTree>
    <p:extLst>
      <p:ext uri="{BB962C8B-B14F-4D97-AF65-F5344CB8AC3E}">
        <p14:creationId xmlns:p14="http://schemas.microsoft.com/office/powerpoint/2010/main" val="2990635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28</a:t>
            </a:fld>
            <a:endParaRPr lang="th-TH"/>
          </a:p>
        </p:txBody>
      </p:sp>
    </p:spTree>
    <p:extLst>
      <p:ext uri="{BB962C8B-B14F-4D97-AF65-F5344CB8AC3E}">
        <p14:creationId xmlns:p14="http://schemas.microsoft.com/office/powerpoint/2010/main" val="2990635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29</a:t>
            </a:fld>
            <a:endParaRPr lang="th-TH"/>
          </a:p>
        </p:txBody>
      </p:sp>
    </p:spTree>
    <p:extLst>
      <p:ext uri="{BB962C8B-B14F-4D97-AF65-F5344CB8AC3E}">
        <p14:creationId xmlns:p14="http://schemas.microsoft.com/office/powerpoint/2010/main" val="1748475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30</a:t>
            </a:fld>
            <a:endParaRPr lang="th-TH"/>
          </a:p>
        </p:txBody>
      </p:sp>
    </p:spTree>
    <p:extLst>
      <p:ext uri="{BB962C8B-B14F-4D97-AF65-F5344CB8AC3E}">
        <p14:creationId xmlns:p14="http://schemas.microsoft.com/office/powerpoint/2010/main" val="2831612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31</a:t>
            </a:fld>
            <a:endParaRPr lang="th-TH"/>
          </a:p>
        </p:txBody>
      </p:sp>
    </p:spTree>
    <p:extLst>
      <p:ext uri="{BB962C8B-B14F-4D97-AF65-F5344CB8AC3E}">
        <p14:creationId xmlns:p14="http://schemas.microsoft.com/office/powerpoint/2010/main" val="3941733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32</a:t>
            </a:fld>
            <a:endParaRPr lang="th-TH"/>
          </a:p>
        </p:txBody>
      </p:sp>
    </p:spTree>
    <p:extLst>
      <p:ext uri="{BB962C8B-B14F-4D97-AF65-F5344CB8AC3E}">
        <p14:creationId xmlns:p14="http://schemas.microsoft.com/office/powerpoint/2010/main" val="1260849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33</a:t>
            </a:fld>
            <a:endParaRPr lang="th-TH"/>
          </a:p>
        </p:txBody>
      </p:sp>
    </p:spTree>
    <p:extLst>
      <p:ext uri="{BB962C8B-B14F-4D97-AF65-F5344CB8AC3E}">
        <p14:creationId xmlns:p14="http://schemas.microsoft.com/office/powerpoint/2010/main" val="2034631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34</a:t>
            </a:fld>
            <a:endParaRPr lang="th-TH"/>
          </a:p>
        </p:txBody>
      </p:sp>
    </p:spTree>
    <p:extLst>
      <p:ext uri="{BB962C8B-B14F-4D97-AF65-F5344CB8AC3E}">
        <p14:creationId xmlns:p14="http://schemas.microsoft.com/office/powerpoint/2010/main" val="1790903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1452"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1452"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117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92075" y="746125"/>
            <a:ext cx="6615113"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700">
                <a:solidFill>
                  <a:schemeClr val="tx1"/>
                </a:solidFill>
                <a:latin typeface="Arial" charset="0"/>
                <a:ea typeface="ＭＳ Ｐゴシック" charset="0"/>
                <a:cs typeface="Cordia New" charset="0"/>
              </a:defRPr>
            </a:lvl1pPr>
            <a:lvl2pPr marL="716650" indent="-275634" eaLnBrk="0" hangingPunct="0">
              <a:defRPr sz="2700">
                <a:solidFill>
                  <a:schemeClr val="tx1"/>
                </a:solidFill>
                <a:latin typeface="Arial" charset="0"/>
                <a:ea typeface="Cordia New" charset="0"/>
                <a:cs typeface="Cordia New" charset="0"/>
              </a:defRPr>
            </a:lvl2pPr>
            <a:lvl3pPr marL="1102538" indent="-220508" eaLnBrk="0" hangingPunct="0">
              <a:defRPr sz="2700">
                <a:solidFill>
                  <a:schemeClr val="tx1"/>
                </a:solidFill>
                <a:latin typeface="Arial" charset="0"/>
                <a:ea typeface="Cordia New" charset="0"/>
                <a:cs typeface="Cordia New" charset="0"/>
              </a:defRPr>
            </a:lvl3pPr>
            <a:lvl4pPr marL="1543553" indent="-220508" eaLnBrk="0" hangingPunct="0">
              <a:defRPr sz="2700">
                <a:solidFill>
                  <a:schemeClr val="tx1"/>
                </a:solidFill>
                <a:latin typeface="Arial" charset="0"/>
                <a:ea typeface="Cordia New" charset="0"/>
                <a:cs typeface="Cordia New" charset="0"/>
              </a:defRPr>
            </a:lvl4pPr>
            <a:lvl5pPr marL="1984568" indent="-220508" eaLnBrk="0" hangingPunct="0">
              <a:defRPr sz="2700">
                <a:solidFill>
                  <a:schemeClr val="tx1"/>
                </a:solidFill>
                <a:latin typeface="Arial" charset="0"/>
                <a:ea typeface="Cordia New" charset="0"/>
                <a:cs typeface="Cordia New" charset="0"/>
              </a:defRPr>
            </a:lvl5pPr>
            <a:lvl6pPr marL="2425583" indent="-220508" eaLnBrk="0" fontAlgn="base" hangingPunct="0">
              <a:spcBef>
                <a:spcPct val="0"/>
              </a:spcBef>
              <a:spcAft>
                <a:spcPct val="0"/>
              </a:spcAft>
              <a:defRPr sz="2700">
                <a:solidFill>
                  <a:schemeClr val="tx1"/>
                </a:solidFill>
                <a:latin typeface="Arial" charset="0"/>
                <a:ea typeface="Cordia New" charset="0"/>
                <a:cs typeface="Cordia New" charset="0"/>
              </a:defRPr>
            </a:lvl6pPr>
            <a:lvl7pPr marL="2866598" indent="-220508" eaLnBrk="0" fontAlgn="base" hangingPunct="0">
              <a:spcBef>
                <a:spcPct val="0"/>
              </a:spcBef>
              <a:spcAft>
                <a:spcPct val="0"/>
              </a:spcAft>
              <a:defRPr sz="2700">
                <a:solidFill>
                  <a:schemeClr val="tx1"/>
                </a:solidFill>
                <a:latin typeface="Arial" charset="0"/>
                <a:ea typeface="Cordia New" charset="0"/>
                <a:cs typeface="Cordia New" charset="0"/>
              </a:defRPr>
            </a:lvl7pPr>
            <a:lvl8pPr marL="3307613" indent="-220508" eaLnBrk="0" fontAlgn="base" hangingPunct="0">
              <a:spcBef>
                <a:spcPct val="0"/>
              </a:spcBef>
              <a:spcAft>
                <a:spcPct val="0"/>
              </a:spcAft>
              <a:defRPr sz="2700">
                <a:solidFill>
                  <a:schemeClr val="tx1"/>
                </a:solidFill>
                <a:latin typeface="Arial" charset="0"/>
                <a:ea typeface="Cordia New" charset="0"/>
                <a:cs typeface="Cordia New" charset="0"/>
              </a:defRPr>
            </a:lvl8pPr>
            <a:lvl9pPr marL="3748629" indent="-220508" eaLnBrk="0" fontAlgn="base" hangingPunct="0">
              <a:spcBef>
                <a:spcPct val="0"/>
              </a:spcBef>
              <a:spcAft>
                <a:spcPct val="0"/>
              </a:spcAft>
              <a:defRPr sz="2700">
                <a:solidFill>
                  <a:schemeClr val="tx1"/>
                </a:solidFill>
                <a:latin typeface="Arial" charset="0"/>
                <a:ea typeface="Cordia New" charset="0"/>
                <a:cs typeface="Cordia New" charset="0"/>
              </a:defRPr>
            </a:lvl9pPr>
          </a:lstStyle>
          <a:p>
            <a:pPr eaLnBrk="1" hangingPunct="1"/>
            <a:fld id="{05BAF77B-11FF-6348-AA49-C7DF953FEF33}" type="slidenum">
              <a:rPr lang="th-TH" sz="1200">
                <a:solidFill>
                  <a:prstClr val="black"/>
                </a:solidFill>
                <a:latin typeface="Calibri" charset="0"/>
              </a:rPr>
              <a:pPr eaLnBrk="1" hangingPunct="1"/>
              <a:t>3</a:t>
            </a:fld>
            <a:endParaRPr lang="th-TH" sz="1200">
              <a:solidFill>
                <a:prstClr val="black"/>
              </a:solidFill>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1452"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1452"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03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7BB5BA-26A4-4A24-90C7-D80B26C0F0CD}" type="slidenum">
              <a:rPr lang="th-TH" smtClean="0"/>
              <a:pPr/>
              <a:t>52</a:t>
            </a:fld>
            <a:endParaRPr lang="th-TH"/>
          </a:p>
        </p:txBody>
      </p:sp>
    </p:spTree>
    <p:extLst>
      <p:ext uri="{BB962C8B-B14F-4D97-AF65-F5344CB8AC3E}">
        <p14:creationId xmlns:p14="http://schemas.microsoft.com/office/powerpoint/2010/main" val="1397564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3122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7:notes"/>
          <p:cNvSpPr txBox="1">
            <a:spLocks noGrp="1"/>
          </p:cNvSpPr>
          <p:nvPr>
            <p:ph type="body" idx="1"/>
          </p:nvPr>
        </p:nvSpPr>
        <p:spPr>
          <a:xfrm>
            <a:off x="679768" y="4715155"/>
            <a:ext cx="5438140" cy="4466987"/>
          </a:xfrm>
          <a:prstGeom prst="rect">
            <a:avLst/>
          </a:prstGeom>
        </p:spPr>
        <p:txBody>
          <a:bodyPr spcFirstLastPara="1" wrap="square" lIns="89025" tIns="44500" rIns="89025" bIns="44500" anchor="t" anchorCtr="0">
            <a:noAutofit/>
          </a:bodyPr>
          <a:lstStyle/>
          <a:p>
            <a:pPr marL="0" lvl="0" indent="0">
              <a:spcBef>
                <a:spcPts val="0"/>
              </a:spcBef>
              <a:spcAft>
                <a:spcPts val="0"/>
              </a:spcAft>
              <a:buNone/>
            </a:pPr>
            <a:endParaRPr dirty="0"/>
          </a:p>
        </p:txBody>
      </p:sp>
      <p:sp>
        <p:nvSpPr>
          <p:cNvPr id="576" name="Google Shape;576;p7:notes"/>
          <p:cNvSpPr>
            <a:spLocks noGrp="1" noRot="1" noChangeAspect="1"/>
          </p:cNvSpPr>
          <p:nvPr>
            <p:ph type="sldImg" idx="2"/>
          </p:nvPr>
        </p:nvSpPr>
        <p:spPr>
          <a:xfrm>
            <a:off x="92075" y="746125"/>
            <a:ext cx="6615113"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8</a:t>
            </a:fld>
            <a:endParaRPr lang="th-TH"/>
          </a:p>
        </p:txBody>
      </p:sp>
    </p:spTree>
    <p:extLst>
      <p:ext uri="{BB962C8B-B14F-4D97-AF65-F5344CB8AC3E}">
        <p14:creationId xmlns:p14="http://schemas.microsoft.com/office/powerpoint/2010/main" val="4013580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10</a:t>
            </a:fld>
            <a:endParaRPr lang="th-TH"/>
          </a:p>
        </p:txBody>
      </p:sp>
    </p:spTree>
    <p:extLst>
      <p:ext uri="{BB962C8B-B14F-4D97-AF65-F5344CB8AC3E}">
        <p14:creationId xmlns:p14="http://schemas.microsoft.com/office/powerpoint/2010/main" val="603609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16</a:t>
            </a:fld>
            <a:endParaRPr lang="th-TH"/>
          </a:p>
        </p:txBody>
      </p:sp>
    </p:spTree>
    <p:extLst>
      <p:ext uri="{BB962C8B-B14F-4D97-AF65-F5344CB8AC3E}">
        <p14:creationId xmlns:p14="http://schemas.microsoft.com/office/powerpoint/2010/main" val="638790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17</a:t>
            </a:fld>
            <a:endParaRPr lang="th-TH"/>
          </a:p>
        </p:txBody>
      </p:sp>
    </p:spTree>
    <p:extLst>
      <p:ext uri="{BB962C8B-B14F-4D97-AF65-F5344CB8AC3E}">
        <p14:creationId xmlns:p14="http://schemas.microsoft.com/office/powerpoint/2010/main" val="2122847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18</a:t>
            </a:fld>
            <a:endParaRPr lang="th-TH"/>
          </a:p>
        </p:txBody>
      </p:sp>
    </p:spTree>
    <p:extLst>
      <p:ext uri="{BB962C8B-B14F-4D97-AF65-F5344CB8AC3E}">
        <p14:creationId xmlns:p14="http://schemas.microsoft.com/office/powerpoint/2010/main" val="1958409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8.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7.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
        <p:nvSpPr>
          <p:cNvPr id="5" name="TextBox 4"/>
          <p:cNvSpPr txBox="1"/>
          <p:nvPr userDrawn="1"/>
        </p:nvSpPr>
        <p:spPr>
          <a:xfrm>
            <a:off x="356714" y="3083227"/>
            <a:ext cx="8191425" cy="654540"/>
          </a:xfrm>
          <a:prstGeom prst="rect">
            <a:avLst/>
          </a:prstGeom>
          <a:noFill/>
        </p:spPr>
        <p:txBody>
          <a:bodyPr wrap="square" lIns="99569" tIns="49785" rIns="99569" bIns="49785" rtlCol="0">
            <a:spAutoFit/>
          </a:bodyPr>
          <a:lstStyle/>
          <a:p>
            <a:r>
              <a:rPr lang="en-US" sz="3600" b="1" dirty="0">
                <a:solidFill>
                  <a:schemeClr val="bg1"/>
                </a:solidFill>
                <a:latin typeface="Arial" pitchFamily="34" charset="0"/>
                <a:cs typeface="Arial" pitchFamily="34" charset="0"/>
              </a:rPr>
              <a:t>HIV and AIDS</a:t>
            </a:r>
            <a:endParaRPr lang="th-TH" sz="3600" b="1" dirty="0">
              <a:solidFill>
                <a:schemeClr val="bg1"/>
              </a:solidFill>
              <a:latin typeface="Arial" pitchFamily="34" charset="0"/>
            </a:endParaRPr>
          </a:p>
        </p:txBody>
      </p:sp>
      <p:sp>
        <p:nvSpPr>
          <p:cNvPr id="6" name="TextBox 5"/>
          <p:cNvSpPr txBox="1"/>
          <p:nvPr userDrawn="1"/>
        </p:nvSpPr>
        <p:spPr>
          <a:xfrm>
            <a:off x="359928" y="3570925"/>
            <a:ext cx="8191425" cy="639151"/>
          </a:xfrm>
          <a:prstGeom prst="rect">
            <a:avLst/>
          </a:prstGeom>
          <a:noFill/>
        </p:spPr>
        <p:txBody>
          <a:bodyPr wrap="square" lIns="99569" tIns="49785" rIns="99569" bIns="49785" rtlCol="0">
            <a:spAutoFit/>
          </a:bodyPr>
          <a:lstStyle/>
          <a:p>
            <a:r>
              <a:rPr lang="en-US" sz="3500" kern="700" dirty="0">
                <a:solidFill>
                  <a:srgbClr val="21416C"/>
                </a:solidFill>
                <a:latin typeface="Arial" pitchFamily="34" charset="0"/>
                <a:cs typeface="Arial" pitchFamily="34" charset="0"/>
              </a:rPr>
              <a:t>Data Hub for Asia-Pacific</a:t>
            </a:r>
            <a:endParaRPr lang="th-TH" sz="3500" kern="700" dirty="0">
              <a:solidFill>
                <a:srgbClr val="21416C"/>
              </a:solidFill>
              <a:latin typeface="Arial" pitchFamily="34" charset="0"/>
            </a:endParaRPr>
          </a:p>
        </p:txBody>
      </p:sp>
      <p:sp>
        <p:nvSpPr>
          <p:cNvPr id="7" name="TextBox 6"/>
          <p:cNvSpPr txBox="1"/>
          <p:nvPr userDrawn="1"/>
        </p:nvSpPr>
        <p:spPr>
          <a:xfrm>
            <a:off x="359928" y="4026192"/>
            <a:ext cx="8191425" cy="500652"/>
          </a:xfrm>
          <a:prstGeom prst="rect">
            <a:avLst/>
          </a:prstGeom>
          <a:noFill/>
        </p:spPr>
        <p:txBody>
          <a:bodyPr wrap="square" lIns="99569" tIns="49785" rIns="99569" bIns="49785" rtlCol="0">
            <a:spAutoFit/>
          </a:bodyPr>
          <a:lstStyle/>
          <a:p>
            <a:r>
              <a:rPr lang="en-US" sz="2600" kern="700" dirty="0">
                <a:solidFill>
                  <a:srgbClr val="21416C"/>
                </a:solidFill>
                <a:latin typeface="Arial" pitchFamily="34" charset="0"/>
                <a:cs typeface="Arial" pitchFamily="34" charset="0"/>
              </a:rPr>
              <a:t>Review in slides</a:t>
            </a:r>
            <a:endParaRPr lang="th-TH" sz="2600" kern="700" dirty="0">
              <a:solidFill>
                <a:srgbClr val="21416C"/>
              </a:solidFill>
              <a:latin typeface="Arial" pitchFamily="34" charset="0"/>
            </a:endParaRPr>
          </a:p>
        </p:txBody>
      </p:sp>
      <p:sp>
        <p:nvSpPr>
          <p:cNvPr id="8" name="Rectangle 7"/>
          <p:cNvSpPr/>
          <p:nvPr userDrawn="1"/>
        </p:nvSpPr>
        <p:spPr>
          <a:xfrm>
            <a:off x="0" y="3089917"/>
            <a:ext cx="240000" cy="2158366"/>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a:p>
        </p:txBody>
      </p:sp>
      <p:pic>
        <p:nvPicPr>
          <p:cNvPr id="14" name="Picture 13" descr="Unaid logo_approve.png"/>
          <p:cNvPicPr>
            <a:picLocks noChangeAspect="1"/>
          </p:cNvPicPr>
          <p:nvPr userDrawn="1"/>
        </p:nvPicPr>
        <p:blipFill>
          <a:blip r:embed="rId2" cstate="print"/>
          <a:stretch>
            <a:fillRect/>
          </a:stretch>
        </p:blipFill>
        <p:spPr>
          <a:xfrm>
            <a:off x="284489" y="609619"/>
            <a:ext cx="3242233" cy="11088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41457711"/>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508744433"/>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0" tIns="45576" rIns="91140" bIns="45576">
            <a:normAutofit/>
          </a:bodyPr>
          <a:lstStyle>
            <a:lvl1pPr marL="531665" marR="0" indent="-531665" algn="l" defTabSz="9114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29" indent="0" algn="ctr">
              <a:buNone/>
              <a:defRPr>
                <a:solidFill>
                  <a:schemeClr val="tx1">
                    <a:tint val="75000"/>
                  </a:schemeClr>
                </a:solidFill>
              </a:defRPr>
            </a:lvl2pPr>
            <a:lvl3pPr marL="911452" indent="0" algn="ctr">
              <a:buNone/>
              <a:defRPr>
                <a:solidFill>
                  <a:schemeClr val="tx1">
                    <a:tint val="75000"/>
                  </a:schemeClr>
                </a:solidFill>
              </a:defRPr>
            </a:lvl3pPr>
            <a:lvl4pPr marL="1367180" indent="0" algn="ctr">
              <a:buNone/>
              <a:defRPr>
                <a:solidFill>
                  <a:schemeClr val="tx1">
                    <a:tint val="75000"/>
                  </a:schemeClr>
                </a:solidFill>
              </a:defRPr>
            </a:lvl4pPr>
            <a:lvl5pPr marL="1822881" indent="0" algn="ctr">
              <a:buNone/>
              <a:defRPr>
                <a:solidFill>
                  <a:schemeClr val="tx1">
                    <a:tint val="75000"/>
                  </a:schemeClr>
                </a:solidFill>
              </a:defRPr>
            </a:lvl5pPr>
            <a:lvl6pPr marL="2278624" indent="0" algn="ctr">
              <a:buNone/>
              <a:defRPr>
                <a:solidFill>
                  <a:schemeClr val="tx1">
                    <a:tint val="75000"/>
                  </a:schemeClr>
                </a:solidFill>
              </a:defRPr>
            </a:lvl6pPr>
            <a:lvl7pPr marL="2734361" indent="0" algn="ctr">
              <a:buNone/>
              <a:defRPr>
                <a:solidFill>
                  <a:schemeClr val="tx1">
                    <a:tint val="75000"/>
                  </a:schemeClr>
                </a:solidFill>
              </a:defRPr>
            </a:lvl7pPr>
            <a:lvl8pPr marL="3190070" indent="0" algn="ctr">
              <a:buNone/>
              <a:defRPr>
                <a:solidFill>
                  <a:schemeClr val="tx1">
                    <a:tint val="75000"/>
                  </a:schemeClr>
                </a:solidFill>
              </a:defRPr>
            </a:lvl8pPr>
            <a:lvl9pPr marL="364577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875288028"/>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997367507"/>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077623583"/>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0" tIns="45576" rIns="91140" bIns="4557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0" tIns="45576" rIns="91140" bIns="4557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764760060"/>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302498168"/>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585381718"/>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0" tIns="45576" rIns="91140" bIns="4557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958036498"/>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1"/>
            <a:ext cx="10198197" cy="788737"/>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0" tIns="45576" rIns="91140" bIns="4557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0" tIns="45576" rIns="91140" bIns="4557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404839209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8436400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97660013"/>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07068426"/>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60307516"/>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19762605"/>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84434285"/>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95202268"/>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00005899"/>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1500962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4000843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a:xfrm>
            <a:off x="10858501" y="6357939"/>
            <a:ext cx="723900" cy="365125"/>
          </a:xfrm>
          <a:prstGeom prst="rect">
            <a:avLst/>
          </a:prstGeom>
        </p:spPr>
        <p:txBody>
          <a:bodyPr/>
          <a:lstStyle>
            <a:lvl1pPr>
              <a:defRPr>
                <a:latin typeface="Arial" charset="0"/>
              </a:defRPr>
            </a:lvl1pPr>
          </a:lstStyle>
          <a:p>
            <a:pPr fontAlgn="base">
              <a:spcBef>
                <a:spcPct val="0"/>
              </a:spcBef>
              <a:spcAft>
                <a:spcPct val="0"/>
              </a:spcAft>
              <a:defRPr/>
            </a:pPr>
            <a:fld id="{370877B1-E0F0-4259-87D3-427CBBBE9D7C}" type="slidenum">
              <a:rPr lang="th-TH">
                <a:solidFill>
                  <a:prstClr val="black"/>
                </a:solidFill>
              </a:rPr>
              <a:pPr fontAlgn="base">
                <a:spcBef>
                  <a:spcPct val="0"/>
                </a:spcBef>
                <a:spcAft>
                  <a:spcPct val="0"/>
                </a:spcAft>
                <a:defRPr/>
              </a:pPr>
              <a:t>‹#›</a:t>
            </a:fld>
            <a:endParaRPr lang="th-TH" dirty="0">
              <a:solidFill>
                <a:prstClr val="black"/>
              </a:solidFill>
            </a:endParaRPr>
          </a:p>
        </p:txBody>
      </p:sp>
    </p:spTree>
    <p:extLst>
      <p:ext uri="{BB962C8B-B14F-4D97-AF65-F5344CB8AC3E}">
        <p14:creationId xmlns:p14="http://schemas.microsoft.com/office/powerpoint/2010/main" val="68208373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CED6A6B-CA5A-4067-B284-568059D0A0DA}" type="slidenum">
              <a:rPr lang="th-TH"/>
              <a:pPr/>
              <a:t>‹#›</a:t>
            </a:fld>
            <a:endParaRPr lang="th-TH"/>
          </a:p>
        </p:txBody>
      </p:sp>
    </p:spTree>
    <p:extLst>
      <p:ext uri="{BB962C8B-B14F-4D97-AF65-F5344CB8AC3E}">
        <p14:creationId xmlns:p14="http://schemas.microsoft.com/office/powerpoint/2010/main" val="260862909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7C738576-616F-4DD0-B1BA-A176A3DBB22F}" type="slidenum">
              <a:rPr lang="th-TH"/>
              <a:pPr/>
              <a:t>‹#›</a:t>
            </a:fld>
            <a:endParaRPr lang="th-TH"/>
          </a:p>
        </p:txBody>
      </p:sp>
    </p:spTree>
    <p:extLst>
      <p:ext uri="{BB962C8B-B14F-4D97-AF65-F5344CB8AC3E}">
        <p14:creationId xmlns:p14="http://schemas.microsoft.com/office/powerpoint/2010/main" val="40633059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7DAEDF4-916C-45E6-8E96-68056B6F63AF}" type="slidenum">
              <a:rPr lang="th-TH"/>
              <a:pPr/>
              <a:t>‹#›</a:t>
            </a:fld>
            <a:endParaRPr lang="th-TH"/>
          </a:p>
        </p:txBody>
      </p:sp>
    </p:spTree>
    <p:extLst>
      <p:ext uri="{BB962C8B-B14F-4D97-AF65-F5344CB8AC3E}">
        <p14:creationId xmlns:p14="http://schemas.microsoft.com/office/powerpoint/2010/main" val="385816035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76DE2BE8-7426-4448-9269-25B42EDACE17}" type="slidenum">
              <a:rPr lang="th-TH"/>
              <a:pPr/>
              <a:t>‹#›</a:t>
            </a:fld>
            <a:endParaRPr lang="th-TH"/>
          </a:p>
        </p:txBody>
      </p:sp>
    </p:spTree>
    <p:extLst>
      <p:ext uri="{BB962C8B-B14F-4D97-AF65-F5344CB8AC3E}">
        <p14:creationId xmlns:p14="http://schemas.microsoft.com/office/powerpoint/2010/main" val="307217453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A3250BAF-9D4A-4322-B4DB-DCE46818D4E7}" type="slidenum">
              <a:rPr lang="th-TH"/>
              <a:pPr/>
              <a:t>‹#›</a:t>
            </a:fld>
            <a:endParaRPr lang="th-TH"/>
          </a:p>
        </p:txBody>
      </p:sp>
    </p:spTree>
    <p:extLst>
      <p:ext uri="{BB962C8B-B14F-4D97-AF65-F5344CB8AC3E}">
        <p14:creationId xmlns:p14="http://schemas.microsoft.com/office/powerpoint/2010/main" val="204999443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2DD610B9-D352-435F-8BFA-D217DEBBCCC8}" type="slidenum">
              <a:rPr lang="th-TH"/>
              <a:pPr/>
              <a:t>‹#›</a:t>
            </a:fld>
            <a:endParaRPr lang="th-TH"/>
          </a:p>
        </p:txBody>
      </p:sp>
    </p:spTree>
    <p:extLst>
      <p:ext uri="{BB962C8B-B14F-4D97-AF65-F5344CB8AC3E}">
        <p14:creationId xmlns:p14="http://schemas.microsoft.com/office/powerpoint/2010/main" val="24684350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6"/>
          <p:cNvSpPr>
            <a:spLocks noGrp="1"/>
          </p:cNvSpPr>
          <p:nvPr>
            <p:ph type="title" hasCustomPrompt="1"/>
          </p:nvPr>
        </p:nvSpPr>
        <p:spPr>
          <a:xfrm>
            <a:off x="300763" y="3390900"/>
            <a:ext cx="10820437" cy="1747850"/>
          </a:xfrm>
          <a:prstGeom prst="rect">
            <a:avLst/>
          </a:prstGeom>
        </p:spPr>
        <p:txBody>
          <a:bodyPr/>
          <a:lstStyle>
            <a:lvl1pPr algn="l">
              <a:defRPr sz="5000" b="1" baseline="0">
                <a:solidFill>
                  <a:schemeClr val="bg1"/>
                </a:solidFill>
              </a:defRPr>
            </a:lvl1pPr>
          </a:lstStyle>
          <a:p>
            <a:r>
              <a:rPr lang="en-US" dirty="0"/>
              <a:t>Click to </a:t>
            </a:r>
            <a:br>
              <a:rPr lang="en-US" dirty="0"/>
            </a:br>
            <a:r>
              <a:rPr lang="en-US" dirty="0"/>
              <a:t>edit</a:t>
            </a:r>
            <a:endParaRPr lang="th-TH" dirty="0"/>
          </a:p>
        </p:txBody>
      </p:sp>
      <p:sp>
        <p:nvSpPr>
          <p:cNvPr id="4" name="Rectangle 3"/>
          <p:cNvSpPr/>
          <p:nvPr userDrawn="1"/>
        </p:nvSpPr>
        <p:spPr>
          <a:xfrm>
            <a:off x="0" y="3499484"/>
            <a:ext cx="240000" cy="1351916"/>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71F3237D-18AD-4993-B54B-B64FC3BBB5F7}" type="slidenum">
              <a:rPr lang="th-TH"/>
              <a:pPr/>
              <a:t>‹#›</a:t>
            </a:fld>
            <a:endParaRPr lang="th-TH"/>
          </a:p>
        </p:txBody>
      </p:sp>
    </p:spTree>
    <p:extLst>
      <p:ext uri="{BB962C8B-B14F-4D97-AF65-F5344CB8AC3E}">
        <p14:creationId xmlns:p14="http://schemas.microsoft.com/office/powerpoint/2010/main" val="76464728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56101153-7053-4573-BCEE-8839B6C5D9DB}" type="slidenum">
              <a:rPr lang="th-TH"/>
              <a:pPr/>
              <a:t>‹#›</a:t>
            </a:fld>
            <a:endParaRPr lang="th-TH"/>
          </a:p>
        </p:txBody>
      </p:sp>
    </p:spTree>
    <p:extLst>
      <p:ext uri="{BB962C8B-B14F-4D97-AF65-F5344CB8AC3E}">
        <p14:creationId xmlns:p14="http://schemas.microsoft.com/office/powerpoint/2010/main" val="257455369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4"/>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3600" b="1">
                <a:solidFill>
                  <a:prstClr val="white"/>
                </a:solidFill>
                <a:latin typeface="Arial" pitchFamily="34" charset="0"/>
                <a:cs typeface="Arial" pitchFamily="34" charset="0"/>
              </a:rPr>
              <a:t>HIV and AIDS</a:t>
            </a:r>
            <a:endParaRPr lang="th-TH" sz="3600" b="1">
              <a:solidFill>
                <a:prstClr val="white"/>
              </a:solidFill>
              <a:latin typeface="Arial" pitchFamily="34" charset="0"/>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ea typeface="ＭＳ Ｐゴシック" charset="-128"/>
                <a:cs typeface="Arial" pitchFamily="34" charset="0"/>
              </a:rPr>
              <a:t>Data Hub for Asia-Pacific</a:t>
            </a:r>
            <a:endParaRPr lang="th-TH" sz="3500" kern="700" dirty="0">
              <a:solidFill>
                <a:srgbClr val="21416C"/>
              </a:solidFill>
              <a:ea typeface="ＭＳ Ｐゴシック" charset="-128"/>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ea typeface="ＭＳ Ｐゴシック" charset="-128"/>
                <a:cs typeface="Arial" pitchFamily="34" charset="0"/>
              </a:rPr>
              <a:t>Review in slides</a:t>
            </a:r>
            <a:endParaRPr lang="th-TH" sz="2600" kern="700" dirty="0">
              <a:solidFill>
                <a:srgbClr val="21416C"/>
              </a:solidFill>
              <a:ea typeface="ＭＳ Ｐゴシック" charset="-128"/>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268154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14714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
        <p:nvSpPr>
          <p:cNvPr id="5" name="TextBox 4"/>
          <p:cNvSpPr txBox="1"/>
          <p:nvPr userDrawn="1"/>
        </p:nvSpPr>
        <p:spPr>
          <a:xfrm>
            <a:off x="356714" y="3083227"/>
            <a:ext cx="8191425" cy="654540"/>
          </a:xfrm>
          <a:prstGeom prst="rect">
            <a:avLst/>
          </a:prstGeom>
          <a:noFill/>
        </p:spPr>
        <p:txBody>
          <a:bodyPr wrap="square" lIns="99569" tIns="49785" rIns="99569" bIns="49785" rtlCol="0">
            <a:spAutoFit/>
          </a:bodyPr>
          <a:lstStyle/>
          <a:p>
            <a:r>
              <a:rPr lang="en-US" sz="3600" b="1" dirty="0">
                <a:solidFill>
                  <a:prstClr val="white"/>
                </a:solidFill>
                <a:cs typeface="Arial" pitchFamily="34" charset="0"/>
              </a:rPr>
              <a:t>HIV and AIDS</a:t>
            </a:r>
            <a:endParaRPr lang="th-TH" sz="3600" b="1" dirty="0">
              <a:solidFill>
                <a:prstClr val="white"/>
              </a:solidFill>
            </a:endParaRPr>
          </a:p>
        </p:txBody>
      </p:sp>
      <p:sp>
        <p:nvSpPr>
          <p:cNvPr id="6" name="TextBox 5"/>
          <p:cNvSpPr txBox="1"/>
          <p:nvPr userDrawn="1"/>
        </p:nvSpPr>
        <p:spPr>
          <a:xfrm>
            <a:off x="359928" y="3570925"/>
            <a:ext cx="8191425" cy="639151"/>
          </a:xfrm>
          <a:prstGeom prst="rect">
            <a:avLst/>
          </a:prstGeom>
          <a:noFill/>
        </p:spPr>
        <p:txBody>
          <a:bodyPr wrap="square" lIns="99569" tIns="49785" rIns="99569" bIns="49785" rtlCol="0">
            <a:spAutoFit/>
          </a:bodyPr>
          <a:lstStyle/>
          <a:p>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7" name="TextBox 6"/>
          <p:cNvSpPr txBox="1"/>
          <p:nvPr userDrawn="1"/>
        </p:nvSpPr>
        <p:spPr>
          <a:xfrm>
            <a:off x="359928" y="4026192"/>
            <a:ext cx="8191425" cy="500652"/>
          </a:xfrm>
          <a:prstGeom prst="rect">
            <a:avLst/>
          </a:prstGeom>
          <a:noFill/>
        </p:spPr>
        <p:txBody>
          <a:bodyPr wrap="square" lIns="99569" tIns="49785" rIns="99569" bIns="49785" rtlCol="0">
            <a:spAutoFit/>
          </a:bodyPr>
          <a:lstStyle/>
          <a:p>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8" name="Rectangle 7"/>
          <p:cNvSpPr/>
          <p:nvPr userDrawn="1"/>
        </p:nvSpPr>
        <p:spPr>
          <a:xfrm>
            <a:off x="0" y="3089917"/>
            <a:ext cx="240000" cy="2158366"/>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a:solidFill>
                <a:prstClr val="white"/>
              </a:solidFill>
            </a:endParaRPr>
          </a:p>
        </p:txBody>
      </p:sp>
      <p:pic>
        <p:nvPicPr>
          <p:cNvPr id="14" name="Picture 13" descr="Unaid logo_approve.png"/>
          <p:cNvPicPr>
            <a:picLocks noChangeAspect="1"/>
          </p:cNvPicPr>
          <p:nvPr userDrawn="1"/>
        </p:nvPicPr>
        <p:blipFill>
          <a:blip r:embed="rId2" cstate="print"/>
          <a:stretch>
            <a:fillRect/>
          </a:stretch>
        </p:blipFill>
        <p:spPr>
          <a:xfrm>
            <a:off x="284489" y="609619"/>
            <a:ext cx="3242233" cy="1108800"/>
          </a:xfrm>
          <a:prstGeom prst="rect">
            <a:avLst/>
          </a:prstGeom>
        </p:spPr>
      </p:pic>
    </p:spTree>
    <p:extLst>
      <p:ext uri="{BB962C8B-B14F-4D97-AF65-F5344CB8AC3E}">
        <p14:creationId xmlns:p14="http://schemas.microsoft.com/office/powerpoint/2010/main" val="2317403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6"/>
          <p:cNvSpPr>
            <a:spLocks noGrp="1"/>
          </p:cNvSpPr>
          <p:nvPr>
            <p:ph type="title" hasCustomPrompt="1"/>
          </p:nvPr>
        </p:nvSpPr>
        <p:spPr>
          <a:xfrm>
            <a:off x="300763" y="3390900"/>
            <a:ext cx="10820437" cy="1747850"/>
          </a:xfrm>
          <a:prstGeom prst="rect">
            <a:avLst/>
          </a:prstGeom>
        </p:spPr>
        <p:txBody>
          <a:bodyPr/>
          <a:lstStyle>
            <a:lvl1pPr algn="l">
              <a:defRPr sz="5000" b="1" baseline="0">
                <a:solidFill>
                  <a:schemeClr val="bg1"/>
                </a:solidFill>
              </a:defRPr>
            </a:lvl1pPr>
          </a:lstStyle>
          <a:p>
            <a:r>
              <a:rPr lang="en-US" dirty="0"/>
              <a:t>Click to </a:t>
            </a:r>
            <a:br>
              <a:rPr lang="en-US" dirty="0"/>
            </a:br>
            <a:r>
              <a:rPr lang="en-US" dirty="0"/>
              <a:t>edit</a:t>
            </a:r>
            <a:endParaRPr lang="th-TH" dirty="0"/>
          </a:p>
        </p:txBody>
      </p:sp>
      <p:sp>
        <p:nvSpPr>
          <p:cNvPr id="4" name="Rectangle 3"/>
          <p:cNvSpPr/>
          <p:nvPr userDrawn="1"/>
        </p:nvSpPr>
        <p:spPr>
          <a:xfrm>
            <a:off x="0" y="3499484"/>
            <a:ext cx="240000" cy="1351916"/>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a:solidFill>
                <a:prstClr val="white"/>
              </a:solidFill>
            </a:endParaRPr>
          </a:p>
        </p:txBody>
      </p:sp>
    </p:spTree>
    <p:extLst>
      <p:ext uri="{BB962C8B-B14F-4D97-AF65-F5344CB8AC3E}">
        <p14:creationId xmlns:p14="http://schemas.microsoft.com/office/powerpoint/2010/main" val="3790931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CED6A6B-CA5A-4067-B284-568059D0A0DA}" type="slidenum">
              <a:rPr lang="th-TH"/>
              <a:pPr/>
              <a:t>‹#›</a:t>
            </a:fld>
            <a:endParaRPr lang="th-TH"/>
          </a:p>
        </p:txBody>
      </p:sp>
    </p:spTree>
    <p:extLst>
      <p:ext uri="{BB962C8B-B14F-4D97-AF65-F5344CB8AC3E}">
        <p14:creationId xmlns:p14="http://schemas.microsoft.com/office/powerpoint/2010/main" val="242665610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7C738576-616F-4DD0-B1BA-A176A3DBB22F}" type="slidenum">
              <a:rPr lang="th-TH"/>
              <a:pPr/>
              <a:t>‹#›</a:t>
            </a:fld>
            <a:endParaRPr lang="th-TH"/>
          </a:p>
        </p:txBody>
      </p:sp>
    </p:spTree>
    <p:extLst>
      <p:ext uri="{BB962C8B-B14F-4D97-AF65-F5344CB8AC3E}">
        <p14:creationId xmlns:p14="http://schemas.microsoft.com/office/powerpoint/2010/main" val="123958478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7DAEDF4-916C-45E6-8E96-68056B6F63AF}" type="slidenum">
              <a:rPr lang="th-TH"/>
              <a:pPr/>
              <a:t>‹#›</a:t>
            </a:fld>
            <a:endParaRPr lang="th-TH"/>
          </a:p>
        </p:txBody>
      </p:sp>
    </p:spTree>
    <p:extLst>
      <p:ext uri="{BB962C8B-B14F-4D97-AF65-F5344CB8AC3E}">
        <p14:creationId xmlns:p14="http://schemas.microsoft.com/office/powerpoint/2010/main" val="2782571121"/>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76DE2BE8-7426-4448-9269-25B42EDACE17}" type="slidenum">
              <a:rPr lang="th-TH"/>
              <a:pPr/>
              <a:t>‹#›</a:t>
            </a:fld>
            <a:endParaRPr lang="th-TH"/>
          </a:p>
        </p:txBody>
      </p:sp>
    </p:spTree>
    <p:extLst>
      <p:ext uri="{BB962C8B-B14F-4D97-AF65-F5344CB8AC3E}">
        <p14:creationId xmlns:p14="http://schemas.microsoft.com/office/powerpoint/2010/main" val="315551911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A3250BAF-9D4A-4322-B4DB-DCE46818D4E7}" type="slidenum">
              <a:rPr lang="th-TH"/>
              <a:pPr/>
              <a:t>‹#›</a:t>
            </a:fld>
            <a:endParaRPr lang="th-TH"/>
          </a:p>
        </p:txBody>
      </p:sp>
    </p:spTree>
    <p:extLst>
      <p:ext uri="{BB962C8B-B14F-4D97-AF65-F5344CB8AC3E}">
        <p14:creationId xmlns:p14="http://schemas.microsoft.com/office/powerpoint/2010/main" val="186844425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2DD610B9-D352-435F-8BFA-D217DEBBCCC8}" type="slidenum">
              <a:rPr lang="th-TH"/>
              <a:pPr/>
              <a:t>‹#›</a:t>
            </a:fld>
            <a:endParaRPr lang="th-TH"/>
          </a:p>
        </p:txBody>
      </p:sp>
    </p:spTree>
    <p:extLst>
      <p:ext uri="{BB962C8B-B14F-4D97-AF65-F5344CB8AC3E}">
        <p14:creationId xmlns:p14="http://schemas.microsoft.com/office/powerpoint/2010/main" val="276896618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71F3237D-18AD-4993-B54B-B64FC3BBB5F7}" type="slidenum">
              <a:rPr lang="th-TH"/>
              <a:pPr/>
              <a:t>‹#›</a:t>
            </a:fld>
            <a:endParaRPr lang="th-TH"/>
          </a:p>
        </p:txBody>
      </p:sp>
    </p:spTree>
    <p:extLst>
      <p:ext uri="{BB962C8B-B14F-4D97-AF65-F5344CB8AC3E}">
        <p14:creationId xmlns:p14="http://schemas.microsoft.com/office/powerpoint/2010/main" val="143317402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56101153-7053-4573-BCEE-8839B6C5D9DB}" type="slidenum">
              <a:rPr lang="th-TH"/>
              <a:pPr/>
              <a:t>‹#›</a:t>
            </a:fld>
            <a:endParaRPr lang="th-TH"/>
          </a:p>
        </p:txBody>
      </p:sp>
    </p:spTree>
    <p:extLst>
      <p:ext uri="{BB962C8B-B14F-4D97-AF65-F5344CB8AC3E}">
        <p14:creationId xmlns:p14="http://schemas.microsoft.com/office/powerpoint/2010/main" val="844651367"/>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4"/>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3600" b="1">
                <a:solidFill>
                  <a:prstClr val="white"/>
                </a:solidFill>
                <a:latin typeface="Arial" pitchFamily="34" charset="0"/>
                <a:cs typeface="Arial" pitchFamily="34" charset="0"/>
              </a:rPr>
              <a:t>HIV and AIDS</a:t>
            </a:r>
            <a:endParaRPr lang="th-TH" sz="3600" b="1">
              <a:solidFill>
                <a:prstClr val="white"/>
              </a:solidFill>
              <a:latin typeface="Arial" pitchFamily="34" charset="0"/>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ea typeface="ＭＳ Ｐゴシック" charset="-128"/>
                <a:cs typeface="Arial" pitchFamily="34" charset="0"/>
              </a:rPr>
              <a:t>Data Hub for Asia-Pacific</a:t>
            </a:r>
            <a:endParaRPr lang="th-TH" sz="3500" kern="700" dirty="0">
              <a:solidFill>
                <a:srgbClr val="21416C"/>
              </a:solidFill>
              <a:ea typeface="ＭＳ Ｐゴシック" charset="-128"/>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ea typeface="ＭＳ Ｐゴシック" charset="-128"/>
                <a:cs typeface="Arial" pitchFamily="34" charset="0"/>
              </a:rPr>
              <a:t>Review in slides</a:t>
            </a:r>
            <a:endParaRPr lang="th-TH" sz="2600" kern="700" dirty="0">
              <a:solidFill>
                <a:srgbClr val="21416C"/>
              </a:solidFill>
              <a:ea typeface="ＭＳ Ｐゴシック" charset="-128"/>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0943205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9966927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CED6A6B-CA5A-4067-B284-568059D0A0DA}" type="slidenum">
              <a:rPr lang="th-TH"/>
              <a:pPr/>
              <a:t>‹#›</a:t>
            </a:fld>
            <a:endParaRPr lang="th-TH"/>
          </a:p>
        </p:txBody>
      </p:sp>
    </p:spTree>
    <p:extLst>
      <p:ext uri="{BB962C8B-B14F-4D97-AF65-F5344CB8AC3E}">
        <p14:creationId xmlns:p14="http://schemas.microsoft.com/office/powerpoint/2010/main" val="464843306"/>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7C738576-616F-4DD0-B1BA-A176A3DBB22F}" type="slidenum">
              <a:rPr lang="th-TH"/>
              <a:pPr/>
              <a:t>‹#›</a:t>
            </a:fld>
            <a:endParaRPr lang="th-TH"/>
          </a:p>
        </p:txBody>
      </p:sp>
    </p:spTree>
    <p:extLst>
      <p:ext uri="{BB962C8B-B14F-4D97-AF65-F5344CB8AC3E}">
        <p14:creationId xmlns:p14="http://schemas.microsoft.com/office/powerpoint/2010/main" val="1242887221"/>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7DAEDF4-916C-45E6-8E96-68056B6F63AF}" type="slidenum">
              <a:rPr lang="th-TH"/>
              <a:pPr/>
              <a:t>‹#›</a:t>
            </a:fld>
            <a:endParaRPr lang="th-TH"/>
          </a:p>
        </p:txBody>
      </p:sp>
    </p:spTree>
    <p:extLst>
      <p:ext uri="{BB962C8B-B14F-4D97-AF65-F5344CB8AC3E}">
        <p14:creationId xmlns:p14="http://schemas.microsoft.com/office/powerpoint/2010/main" val="361229095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76DE2BE8-7426-4448-9269-25B42EDACE17}" type="slidenum">
              <a:rPr lang="th-TH"/>
              <a:pPr/>
              <a:t>‹#›</a:t>
            </a:fld>
            <a:endParaRPr lang="th-TH"/>
          </a:p>
        </p:txBody>
      </p:sp>
    </p:spTree>
    <p:extLst>
      <p:ext uri="{BB962C8B-B14F-4D97-AF65-F5344CB8AC3E}">
        <p14:creationId xmlns:p14="http://schemas.microsoft.com/office/powerpoint/2010/main" val="4468700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A3250BAF-9D4A-4322-B4DB-DCE46818D4E7}" type="slidenum">
              <a:rPr lang="th-TH"/>
              <a:pPr/>
              <a:t>‹#›</a:t>
            </a:fld>
            <a:endParaRPr lang="th-TH"/>
          </a:p>
        </p:txBody>
      </p:sp>
    </p:spTree>
    <p:extLst>
      <p:ext uri="{BB962C8B-B14F-4D97-AF65-F5344CB8AC3E}">
        <p14:creationId xmlns:p14="http://schemas.microsoft.com/office/powerpoint/2010/main" val="426261739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2DD610B9-D352-435F-8BFA-D217DEBBCCC8}" type="slidenum">
              <a:rPr lang="th-TH"/>
              <a:pPr/>
              <a:t>‹#›</a:t>
            </a:fld>
            <a:endParaRPr lang="th-TH"/>
          </a:p>
        </p:txBody>
      </p:sp>
    </p:spTree>
    <p:extLst>
      <p:ext uri="{BB962C8B-B14F-4D97-AF65-F5344CB8AC3E}">
        <p14:creationId xmlns:p14="http://schemas.microsoft.com/office/powerpoint/2010/main" val="2676502025"/>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71F3237D-18AD-4993-B54B-B64FC3BBB5F7}" type="slidenum">
              <a:rPr lang="th-TH"/>
              <a:pPr/>
              <a:t>‹#›</a:t>
            </a:fld>
            <a:endParaRPr lang="th-TH"/>
          </a:p>
        </p:txBody>
      </p:sp>
    </p:spTree>
    <p:extLst>
      <p:ext uri="{BB962C8B-B14F-4D97-AF65-F5344CB8AC3E}">
        <p14:creationId xmlns:p14="http://schemas.microsoft.com/office/powerpoint/2010/main" val="2719713383"/>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56101153-7053-4573-BCEE-8839B6C5D9DB}" type="slidenum">
              <a:rPr lang="th-TH"/>
              <a:pPr/>
              <a:t>‹#›</a:t>
            </a:fld>
            <a:endParaRPr lang="th-TH"/>
          </a:p>
        </p:txBody>
      </p:sp>
    </p:spTree>
    <p:extLst>
      <p:ext uri="{BB962C8B-B14F-4D97-AF65-F5344CB8AC3E}">
        <p14:creationId xmlns:p14="http://schemas.microsoft.com/office/powerpoint/2010/main" val="285923002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
        <p:nvSpPr>
          <p:cNvPr id="5" name="TextBox 4"/>
          <p:cNvSpPr txBox="1"/>
          <p:nvPr userDrawn="1"/>
        </p:nvSpPr>
        <p:spPr>
          <a:xfrm>
            <a:off x="356714" y="3083227"/>
            <a:ext cx="8191425" cy="654540"/>
          </a:xfrm>
          <a:prstGeom prst="rect">
            <a:avLst/>
          </a:prstGeom>
          <a:noFill/>
        </p:spPr>
        <p:txBody>
          <a:bodyPr wrap="square" lIns="99569" tIns="49785" rIns="99569" bIns="49785" rtlCol="0">
            <a:spAutoFit/>
          </a:bodyPr>
          <a:lstStyle/>
          <a:p>
            <a:r>
              <a:rPr lang="en-US" sz="3600" b="1" dirty="0">
                <a:solidFill>
                  <a:prstClr val="white"/>
                </a:solidFill>
                <a:cs typeface="Arial" pitchFamily="34" charset="0"/>
              </a:rPr>
              <a:t>HIV and AIDS</a:t>
            </a:r>
            <a:endParaRPr lang="th-TH" sz="3600" b="1" dirty="0">
              <a:solidFill>
                <a:prstClr val="white"/>
              </a:solidFill>
            </a:endParaRPr>
          </a:p>
        </p:txBody>
      </p:sp>
      <p:sp>
        <p:nvSpPr>
          <p:cNvPr id="6" name="TextBox 5"/>
          <p:cNvSpPr txBox="1"/>
          <p:nvPr userDrawn="1"/>
        </p:nvSpPr>
        <p:spPr>
          <a:xfrm>
            <a:off x="359928" y="3570925"/>
            <a:ext cx="8191425" cy="639151"/>
          </a:xfrm>
          <a:prstGeom prst="rect">
            <a:avLst/>
          </a:prstGeom>
          <a:noFill/>
        </p:spPr>
        <p:txBody>
          <a:bodyPr wrap="square" lIns="99569" tIns="49785" rIns="99569" bIns="49785" rtlCol="0">
            <a:spAutoFit/>
          </a:bodyPr>
          <a:lstStyle/>
          <a:p>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7" name="TextBox 6"/>
          <p:cNvSpPr txBox="1"/>
          <p:nvPr userDrawn="1"/>
        </p:nvSpPr>
        <p:spPr>
          <a:xfrm>
            <a:off x="359928" y="4026192"/>
            <a:ext cx="8191425" cy="500652"/>
          </a:xfrm>
          <a:prstGeom prst="rect">
            <a:avLst/>
          </a:prstGeom>
          <a:noFill/>
        </p:spPr>
        <p:txBody>
          <a:bodyPr wrap="square" lIns="99569" tIns="49785" rIns="99569" bIns="49785" rtlCol="0">
            <a:spAutoFit/>
          </a:bodyPr>
          <a:lstStyle/>
          <a:p>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8" name="Rectangle 7"/>
          <p:cNvSpPr/>
          <p:nvPr userDrawn="1"/>
        </p:nvSpPr>
        <p:spPr>
          <a:xfrm>
            <a:off x="0" y="3089917"/>
            <a:ext cx="240000" cy="2158366"/>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a:solidFill>
                <a:prstClr val="white"/>
              </a:solidFill>
            </a:endParaRPr>
          </a:p>
        </p:txBody>
      </p:sp>
      <p:pic>
        <p:nvPicPr>
          <p:cNvPr id="14" name="Picture 13" descr="Unaid logo_approve.png"/>
          <p:cNvPicPr>
            <a:picLocks noChangeAspect="1"/>
          </p:cNvPicPr>
          <p:nvPr userDrawn="1"/>
        </p:nvPicPr>
        <p:blipFill>
          <a:blip r:embed="rId2" cstate="print"/>
          <a:stretch>
            <a:fillRect/>
          </a:stretch>
        </p:blipFill>
        <p:spPr>
          <a:xfrm>
            <a:off x="284489" y="609619"/>
            <a:ext cx="3242233" cy="1108800"/>
          </a:xfrm>
          <a:prstGeom prst="rect">
            <a:avLst/>
          </a:prstGeom>
        </p:spPr>
      </p:pic>
    </p:spTree>
    <p:extLst>
      <p:ext uri="{BB962C8B-B14F-4D97-AF65-F5344CB8AC3E}">
        <p14:creationId xmlns:p14="http://schemas.microsoft.com/office/powerpoint/2010/main" val="39400246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6"/>
          <p:cNvSpPr>
            <a:spLocks noGrp="1"/>
          </p:cNvSpPr>
          <p:nvPr>
            <p:ph type="title" hasCustomPrompt="1"/>
          </p:nvPr>
        </p:nvSpPr>
        <p:spPr>
          <a:xfrm>
            <a:off x="300763" y="3390900"/>
            <a:ext cx="10820437" cy="1747850"/>
          </a:xfrm>
          <a:prstGeom prst="rect">
            <a:avLst/>
          </a:prstGeom>
        </p:spPr>
        <p:txBody>
          <a:bodyPr/>
          <a:lstStyle>
            <a:lvl1pPr algn="l">
              <a:defRPr sz="5000" b="1" baseline="0">
                <a:solidFill>
                  <a:schemeClr val="bg1"/>
                </a:solidFill>
              </a:defRPr>
            </a:lvl1pPr>
          </a:lstStyle>
          <a:p>
            <a:r>
              <a:rPr lang="en-US" dirty="0"/>
              <a:t>Click to </a:t>
            </a:r>
            <a:br>
              <a:rPr lang="en-US" dirty="0"/>
            </a:br>
            <a:r>
              <a:rPr lang="en-US" dirty="0"/>
              <a:t>edit</a:t>
            </a:r>
            <a:endParaRPr lang="th-TH" dirty="0"/>
          </a:p>
        </p:txBody>
      </p:sp>
      <p:sp>
        <p:nvSpPr>
          <p:cNvPr id="4" name="Rectangle 3"/>
          <p:cNvSpPr/>
          <p:nvPr userDrawn="1"/>
        </p:nvSpPr>
        <p:spPr>
          <a:xfrm>
            <a:off x="0" y="3499484"/>
            <a:ext cx="240000" cy="1351916"/>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a:solidFill>
                <a:prstClr val="white"/>
              </a:solidFill>
            </a:endParaRPr>
          </a:p>
        </p:txBody>
      </p:sp>
    </p:spTree>
    <p:extLst>
      <p:ext uri="{BB962C8B-B14F-4D97-AF65-F5344CB8AC3E}">
        <p14:creationId xmlns:p14="http://schemas.microsoft.com/office/powerpoint/2010/main" val="23456921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116264955"/>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3416336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735137453"/>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00991647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948192224"/>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21447250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561466341"/>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58720189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1"/>
        </a:solidFill>
        <a:effectLst/>
      </p:bgPr>
    </p:bg>
    <p:spTree>
      <p:nvGrpSpPr>
        <p:cNvPr id="1" name="Shape 261"/>
        <p:cNvGrpSpPr/>
        <p:nvPr/>
      </p:nvGrpSpPr>
      <p:grpSpPr>
        <a:xfrm>
          <a:off x="0" y="0"/>
          <a:ext cx="0" cy="0"/>
          <a:chOff x="0" y="0"/>
          <a:chExt cx="0" cy="0"/>
        </a:xfrm>
      </p:grpSpPr>
      <p:sp>
        <p:nvSpPr>
          <p:cNvPr id="262" name="Google Shape;262;p44"/>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3" name="Google Shape;263;p44"/>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4" name="Google Shape;264;p44"/>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Tree>
    <p:extLst>
      <p:ext uri="{BB962C8B-B14F-4D97-AF65-F5344CB8AC3E}">
        <p14:creationId xmlns:p14="http://schemas.microsoft.com/office/powerpoint/2010/main" val="30137689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265"/>
        <p:cNvGrpSpPr/>
        <p:nvPr/>
      </p:nvGrpSpPr>
      <p:grpSpPr>
        <a:xfrm>
          <a:off x="0" y="0"/>
          <a:ext cx="0" cy="0"/>
          <a:chOff x="0" y="0"/>
          <a:chExt cx="0" cy="0"/>
        </a:xfrm>
      </p:grpSpPr>
      <p:sp>
        <p:nvSpPr>
          <p:cNvPr id="266" name="Google Shape;266;p45"/>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633109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267"/>
        <p:cNvGrpSpPr/>
        <p:nvPr/>
      </p:nvGrpSpPr>
      <p:grpSpPr>
        <a:xfrm>
          <a:off x="0" y="0"/>
          <a:ext cx="0" cy="0"/>
          <a:chOff x="0" y="0"/>
          <a:chExt cx="0" cy="0"/>
        </a:xfrm>
      </p:grpSpPr>
      <p:sp>
        <p:nvSpPr>
          <p:cNvPr id="268" name="Google Shape;268;p46"/>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9" name="Google Shape;269;p46"/>
          <p:cNvSpPr txBox="1">
            <a:spLocks noGrp="1"/>
          </p:cNvSpPr>
          <p:nvPr>
            <p:ph type="subTitle" idx="1"/>
          </p:nvPr>
        </p:nvSpPr>
        <p:spPr>
          <a:xfrm>
            <a:off x="660338" y="1978291"/>
            <a:ext cx="10769700" cy="3448055"/>
          </a:xfrm>
          <a:prstGeom prst="rect">
            <a:avLst/>
          </a:prstGeom>
          <a:noFill/>
          <a:ln>
            <a:noFill/>
          </a:ln>
        </p:spPr>
        <p:txBody>
          <a:bodyPr spcFirstLastPara="1" wrap="square" lIns="91425" tIns="45700" rIns="91425" bIns="45700" anchor="t" anchorCtr="0"/>
          <a:lstStyle>
            <a:lvl1pPr marR="0" lvl="0" algn="l" rtl="0">
              <a:lnSpc>
                <a:spcPct val="150000"/>
              </a:lnSpc>
              <a:spcBef>
                <a:spcPts val="360"/>
              </a:spcBef>
              <a:spcAft>
                <a:spcPts val="0"/>
              </a:spcAft>
              <a:buClr>
                <a:schemeClr val="dk1"/>
              </a:buClr>
              <a:buSzPts val="4500"/>
              <a:buFont typeface="Arial"/>
              <a:buChar char="•"/>
              <a:defRPr sz="1800" b="1">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270" name="Google Shape;270;p46"/>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1" name="Google Shape;271;p46"/>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72" name="Google Shape;272;p46"/>
          <p:cNvSpPr txBox="1">
            <a:spLocks noGrp="1"/>
          </p:cNvSpPr>
          <p:nvPr>
            <p:ph type="body" idx="2"/>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867129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Object">
  <p:cSld name="Title and Object">
    <p:bg>
      <p:bgPr>
        <a:solidFill>
          <a:schemeClr val="lt1"/>
        </a:solidFill>
        <a:effectLst/>
      </p:bgPr>
    </p:bg>
    <p:spTree>
      <p:nvGrpSpPr>
        <p:cNvPr id="1" name="Shape 273"/>
        <p:cNvGrpSpPr/>
        <p:nvPr/>
      </p:nvGrpSpPr>
      <p:grpSpPr>
        <a:xfrm>
          <a:off x="0" y="0"/>
          <a:ext cx="0" cy="0"/>
          <a:chOff x="0" y="0"/>
          <a:chExt cx="0" cy="0"/>
        </a:xfrm>
      </p:grpSpPr>
      <p:sp>
        <p:nvSpPr>
          <p:cNvPr id="274" name="Google Shape;274;p47"/>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75" name="Google Shape;275;p47"/>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6" name="Google Shape;276;p47"/>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77" name="Google Shape;277;p47"/>
          <p:cNvSpPr txBox="1">
            <a:spLocks noGrp="1"/>
          </p:cNvSpPr>
          <p:nvPr>
            <p:ph type="body" idx="1"/>
          </p:nvPr>
        </p:nvSpPr>
        <p:spPr>
          <a:xfrm>
            <a:off x="660338" y="1978289"/>
            <a:ext cx="107697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8" name="Google Shape;278;p47"/>
          <p:cNvSpPr txBox="1">
            <a:spLocks noGrp="1"/>
          </p:cNvSpPr>
          <p:nvPr>
            <p:ph type="body" idx="2"/>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312837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279"/>
        <p:cNvGrpSpPr/>
        <p:nvPr/>
      </p:nvGrpSpPr>
      <p:grpSpPr>
        <a:xfrm>
          <a:off x="0" y="0"/>
          <a:ext cx="0" cy="0"/>
          <a:chOff x="0" y="0"/>
          <a:chExt cx="0" cy="0"/>
        </a:xfrm>
      </p:grpSpPr>
      <p:sp>
        <p:nvSpPr>
          <p:cNvPr id="280" name="Google Shape;280;p48"/>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81" name="Google Shape;281;p48"/>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2" name="Google Shape;282;p48"/>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83" name="Google Shape;283;p48"/>
          <p:cNvSpPr txBox="1">
            <a:spLocks noGrp="1"/>
          </p:cNvSpPr>
          <p:nvPr>
            <p:ph type="body" idx="1"/>
          </p:nvPr>
        </p:nvSpPr>
        <p:spPr>
          <a:xfrm>
            <a:off x="660335" y="1978289"/>
            <a:ext cx="52800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4" name="Google Shape;284;p48"/>
          <p:cNvSpPr txBox="1">
            <a:spLocks noGrp="1"/>
          </p:cNvSpPr>
          <p:nvPr>
            <p:ph type="body" idx="2"/>
          </p:nvPr>
        </p:nvSpPr>
        <p:spPr>
          <a:xfrm>
            <a:off x="6150037" y="1978289"/>
            <a:ext cx="52800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5" name="Google Shape;285;p48"/>
          <p:cNvSpPr txBox="1">
            <a:spLocks noGrp="1"/>
          </p:cNvSpPr>
          <p:nvPr>
            <p:ph type="body" idx="3"/>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4558198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lt1"/>
        </a:solidFill>
        <a:effectLst/>
      </p:bgPr>
    </p:bg>
    <p:spTree>
      <p:nvGrpSpPr>
        <p:cNvPr id="1" name="Shape 286"/>
        <p:cNvGrpSpPr/>
        <p:nvPr/>
      </p:nvGrpSpPr>
      <p:grpSpPr>
        <a:xfrm>
          <a:off x="0" y="0"/>
          <a:ext cx="0" cy="0"/>
          <a:chOff x="0" y="0"/>
          <a:chExt cx="0" cy="0"/>
        </a:xfrm>
      </p:grpSpPr>
      <p:sp>
        <p:nvSpPr>
          <p:cNvPr id="287" name="Google Shape;287;p49"/>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88" name="Google Shape;288;p49"/>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9" name="Google Shape;289;p49"/>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90" name="Google Shape;290;p49"/>
          <p:cNvSpPr txBox="1">
            <a:spLocks noGrp="1"/>
          </p:cNvSpPr>
          <p:nvPr>
            <p:ph type="body" idx="1"/>
          </p:nvPr>
        </p:nvSpPr>
        <p:spPr>
          <a:xfrm>
            <a:off x="660335" y="2500305"/>
            <a:ext cx="5280000" cy="2926039"/>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1" name="Google Shape;291;p49"/>
          <p:cNvSpPr txBox="1">
            <a:spLocks noGrp="1"/>
          </p:cNvSpPr>
          <p:nvPr>
            <p:ph type="body" idx="2"/>
          </p:nvPr>
        </p:nvSpPr>
        <p:spPr>
          <a:xfrm>
            <a:off x="660335" y="1978289"/>
            <a:ext cx="5280000" cy="5220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2" name="Google Shape;292;p49"/>
          <p:cNvSpPr txBox="1">
            <a:spLocks noGrp="1"/>
          </p:cNvSpPr>
          <p:nvPr>
            <p:ph type="body" idx="3"/>
          </p:nvPr>
        </p:nvSpPr>
        <p:spPr>
          <a:xfrm>
            <a:off x="6150037" y="2500305"/>
            <a:ext cx="5280000" cy="2926039"/>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3" name="Google Shape;293;p49"/>
          <p:cNvSpPr txBox="1">
            <a:spLocks noGrp="1"/>
          </p:cNvSpPr>
          <p:nvPr>
            <p:ph type="body" idx="4"/>
          </p:nvPr>
        </p:nvSpPr>
        <p:spPr>
          <a:xfrm>
            <a:off x="6150037" y="1978289"/>
            <a:ext cx="5280000" cy="5220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4" name="Google Shape;294;p49"/>
          <p:cNvSpPr txBox="1">
            <a:spLocks noGrp="1"/>
          </p:cNvSpPr>
          <p:nvPr>
            <p:ph type="body" idx="5"/>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093373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295"/>
        <p:cNvGrpSpPr/>
        <p:nvPr/>
      </p:nvGrpSpPr>
      <p:grpSpPr>
        <a:xfrm>
          <a:off x="0" y="0"/>
          <a:ext cx="0" cy="0"/>
          <a:chOff x="0" y="0"/>
          <a:chExt cx="0" cy="0"/>
        </a:xfrm>
      </p:grpSpPr>
      <p:sp>
        <p:nvSpPr>
          <p:cNvPr id="296" name="Google Shape;296;p50"/>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97" name="Google Shape;297;p50"/>
          <p:cNvSpPr txBox="1">
            <a:spLocks noGrp="1"/>
          </p:cNvSpPr>
          <p:nvPr>
            <p:ph type="title"/>
          </p:nvPr>
        </p:nvSpPr>
        <p:spPr>
          <a:xfrm>
            <a:off x="226475" y="1571612"/>
            <a:ext cx="4440765" cy="121444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8" name="Google Shape;298;p50"/>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99" name="Google Shape;299;p50"/>
          <p:cNvSpPr txBox="1">
            <a:spLocks noGrp="1"/>
          </p:cNvSpPr>
          <p:nvPr>
            <p:ph type="body" idx="1"/>
          </p:nvPr>
        </p:nvSpPr>
        <p:spPr>
          <a:xfrm>
            <a:off x="4857741" y="1571613"/>
            <a:ext cx="6572296" cy="3854733"/>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0" name="Google Shape;300;p50"/>
          <p:cNvSpPr txBox="1">
            <a:spLocks noGrp="1"/>
          </p:cNvSpPr>
          <p:nvPr>
            <p:ph type="body" idx="2"/>
          </p:nvPr>
        </p:nvSpPr>
        <p:spPr>
          <a:xfrm>
            <a:off x="660334" y="2857496"/>
            <a:ext cx="4006905" cy="2571768"/>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1" name="Google Shape;301;p50"/>
          <p:cNvSpPr txBox="1">
            <a:spLocks noGrp="1"/>
          </p:cNvSpPr>
          <p:nvPr>
            <p:ph type="body" idx="3"/>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3621614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chemeClr val="lt1"/>
        </a:solidFill>
        <a:effectLst/>
      </p:bgPr>
    </p:bg>
    <p:spTree>
      <p:nvGrpSpPr>
        <p:cNvPr id="1" name="Shape 302"/>
        <p:cNvGrpSpPr/>
        <p:nvPr/>
      </p:nvGrpSpPr>
      <p:grpSpPr>
        <a:xfrm>
          <a:off x="0" y="0"/>
          <a:ext cx="0" cy="0"/>
          <a:chOff x="0" y="0"/>
          <a:chExt cx="0" cy="0"/>
        </a:xfrm>
      </p:grpSpPr>
      <p:sp>
        <p:nvSpPr>
          <p:cNvPr id="303" name="Google Shape;303;p51"/>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304" name="Google Shape;304;p51"/>
          <p:cNvSpPr txBox="1">
            <a:spLocks noGrp="1"/>
          </p:cNvSpPr>
          <p:nvPr>
            <p:ph type="body" idx="1"/>
          </p:nvPr>
        </p:nvSpPr>
        <p:spPr>
          <a:xfrm>
            <a:off x="660338" y="5929331"/>
            <a:ext cx="10198197" cy="788737"/>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5" name="Google Shape;305;p51"/>
          <p:cNvSpPr txBox="1">
            <a:spLocks noGrp="1"/>
          </p:cNvSpPr>
          <p:nvPr>
            <p:ph type="body" idx="2"/>
          </p:nvPr>
        </p:nvSpPr>
        <p:spPr>
          <a:xfrm>
            <a:off x="660338" y="1571612"/>
            <a:ext cx="10769700" cy="4000528"/>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6" name="Google Shape;306;p51"/>
          <p:cNvSpPr txBox="1">
            <a:spLocks noGrp="1"/>
          </p:cNvSpPr>
          <p:nvPr>
            <p:ph type="body" idx="3"/>
          </p:nvPr>
        </p:nvSpPr>
        <p:spPr>
          <a:xfrm>
            <a:off x="660333" y="5572140"/>
            <a:ext cx="10769704" cy="357190"/>
          </a:xfrm>
          <a:prstGeom prst="rect">
            <a:avLst/>
          </a:prstGeom>
          <a:noFill/>
          <a:ln>
            <a:noFill/>
          </a:ln>
        </p:spPr>
        <p:txBody>
          <a:bodyPr spcFirstLastPara="1" wrap="square" lIns="91425" tIns="45700" rIns="91425" bIns="45700" anchor="t" anchorCtr="0"/>
          <a:lstStyle>
            <a:lvl1pPr marL="457200" marR="0" lvl="0" indent="-228600" algn="ctr"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3871714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616431467"/>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696980951"/>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451444160"/>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4245660937"/>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698183888"/>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4157980365"/>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4260606353"/>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76705634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Tree>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4277025962"/>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040991060"/>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703394198"/>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568262674"/>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281245226"/>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722469713"/>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438684574"/>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994049459"/>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38929991"/>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4095493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07259732"/>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03869914"/>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88708398"/>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16066767"/>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04466897"/>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94924226"/>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69143857"/>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27181069"/>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86380554"/>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5008596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90724686"/>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35089308"/>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86985356"/>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05885295"/>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445753393"/>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286640434"/>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947610646"/>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507605355"/>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138911896"/>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4196143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7.png"/><Relationship Id="rId5" Type="http://schemas.openxmlformats.org/officeDocument/2006/relationships/slideLayout" Target="../slideLayouts/slideLayout50.xml"/><Relationship Id="rId10" Type="http://schemas.openxmlformats.org/officeDocument/2006/relationships/image" Target="../media/image6.png"/><Relationship Id="rId4" Type="http://schemas.openxmlformats.org/officeDocument/2006/relationships/slideLayout" Target="../slideLayouts/slideLayout49.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4.png"/><Relationship Id="rId5" Type="http://schemas.openxmlformats.org/officeDocument/2006/relationships/slideLayout" Target="../slideLayouts/slideLayout58.xml"/><Relationship Id="rId10" Type="http://schemas.openxmlformats.org/officeDocument/2006/relationships/image" Target="../media/image3.png"/><Relationship Id="rId4" Type="http://schemas.openxmlformats.org/officeDocument/2006/relationships/slideLayout" Target="../slideLayouts/slideLayout57.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image" Target="../media/image7.png"/><Relationship Id="rId5" Type="http://schemas.openxmlformats.org/officeDocument/2006/relationships/slideLayout" Target="../slideLayouts/slideLayout66.xml"/><Relationship Id="rId10" Type="http://schemas.openxmlformats.org/officeDocument/2006/relationships/image" Target="../media/image6.png"/><Relationship Id="rId4" Type="http://schemas.openxmlformats.org/officeDocument/2006/relationships/slideLayout" Target="../slideLayouts/slideLayout65.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image" Target="../media/image7.png"/><Relationship Id="rId5" Type="http://schemas.openxmlformats.org/officeDocument/2006/relationships/slideLayout" Target="../slideLayouts/slideLayout74.xml"/><Relationship Id="rId10" Type="http://schemas.openxmlformats.org/officeDocument/2006/relationships/image" Target="../media/image6.png"/><Relationship Id="rId4" Type="http://schemas.openxmlformats.org/officeDocument/2006/relationships/slideLayout" Target="../slideLayouts/slideLayout73.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image" Target="../media/image4.png"/><Relationship Id="rId5" Type="http://schemas.openxmlformats.org/officeDocument/2006/relationships/slideLayout" Target="../slideLayouts/slideLayout82.xml"/><Relationship Id="rId10" Type="http://schemas.openxmlformats.org/officeDocument/2006/relationships/image" Target="../media/image3.png"/><Relationship Id="rId4" Type="http://schemas.openxmlformats.org/officeDocument/2006/relationships/slideLayout" Target="../slideLayouts/slideLayout81.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image" Target="../media/image4.png"/><Relationship Id="rId5" Type="http://schemas.openxmlformats.org/officeDocument/2006/relationships/slideLayout" Target="../slideLayouts/slideLayout90.xml"/><Relationship Id="rId10" Type="http://schemas.openxmlformats.org/officeDocument/2006/relationships/image" Target="../media/image3.png"/><Relationship Id="rId4" Type="http://schemas.openxmlformats.org/officeDocument/2006/relationships/slideLayout" Target="../slideLayouts/slideLayout89.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image" Target="../media/image7.png"/><Relationship Id="rId5" Type="http://schemas.openxmlformats.org/officeDocument/2006/relationships/slideLayout" Target="../slideLayouts/slideLayout98.xml"/><Relationship Id="rId10" Type="http://schemas.openxmlformats.org/officeDocument/2006/relationships/image" Target="../media/image6.png"/><Relationship Id="rId4" Type="http://schemas.openxmlformats.org/officeDocument/2006/relationships/slideLayout" Target="../slideLayouts/slideLayout97.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image" Target="../media/image7.png"/><Relationship Id="rId5" Type="http://schemas.openxmlformats.org/officeDocument/2006/relationships/slideLayout" Target="../slideLayouts/slideLayout106.xml"/><Relationship Id="rId10" Type="http://schemas.openxmlformats.org/officeDocument/2006/relationships/image" Target="../media/image6.png"/><Relationship Id="rId4" Type="http://schemas.openxmlformats.org/officeDocument/2006/relationships/slideLayout" Target="../slideLayouts/slideLayout105.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image" Target="../media/image4.png"/><Relationship Id="rId5" Type="http://schemas.openxmlformats.org/officeDocument/2006/relationships/slideLayout" Target="../slideLayouts/slideLayout114.xml"/><Relationship Id="rId10" Type="http://schemas.openxmlformats.org/officeDocument/2006/relationships/image" Target="../media/image3.png"/><Relationship Id="rId4" Type="http://schemas.openxmlformats.org/officeDocument/2006/relationships/slideLayout" Target="../slideLayouts/slideLayout113.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4.png"/><Relationship Id="rId5" Type="http://schemas.openxmlformats.org/officeDocument/2006/relationships/slideLayout" Target="../slideLayouts/slideLayout18.xml"/><Relationship Id="rId10" Type="http://schemas.openxmlformats.org/officeDocument/2006/relationships/image" Target="../media/image3.png"/><Relationship Id="rId4" Type="http://schemas.openxmlformats.org/officeDocument/2006/relationships/slideLayout" Target="../slideLayouts/slideLayout1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4.png"/><Relationship Id="rId5" Type="http://schemas.openxmlformats.org/officeDocument/2006/relationships/slideLayout" Target="../slideLayouts/slideLayout30.xml"/><Relationship Id="rId10" Type="http://schemas.openxmlformats.org/officeDocument/2006/relationships/image" Target="../media/image3.png"/><Relationship Id="rId4" Type="http://schemas.openxmlformats.org/officeDocument/2006/relationships/slideLayout" Target="../slideLayouts/slideLayout29.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4.png"/><Relationship Id="rId5" Type="http://schemas.openxmlformats.org/officeDocument/2006/relationships/slideLayout" Target="../slideLayouts/slideLayout40.xml"/><Relationship Id="rId10" Type="http://schemas.openxmlformats.org/officeDocument/2006/relationships/image" Target="../media/image3.png"/><Relationship Id="rId4" Type="http://schemas.openxmlformats.org/officeDocument/2006/relationships/slideLayout" Target="../slideLayouts/slideLayout39.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360700"/>
            <a:ext cx="11715789" cy="6140134"/>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p>
        </p:txBody>
      </p:sp>
      <p:sp>
        <p:nvSpPr>
          <p:cNvPr id="14" name="TextBox 13"/>
          <p:cNvSpPr txBox="1"/>
          <p:nvPr/>
        </p:nvSpPr>
        <p:spPr>
          <a:xfrm>
            <a:off x="9340712" y="6508190"/>
            <a:ext cx="2286016" cy="285208"/>
          </a:xfrm>
          <a:prstGeom prst="rect">
            <a:avLst/>
          </a:prstGeom>
          <a:noFill/>
        </p:spPr>
        <p:txBody>
          <a:bodyPr wrap="square" lIns="99569" tIns="49785" rIns="99569" bIns="49785" rtlCol="0">
            <a:spAutoFit/>
          </a:bodyPr>
          <a:lstStyle/>
          <a:p>
            <a:pPr algn="r"/>
            <a:r>
              <a:rPr lang="en-US" sz="1200" kern="700" dirty="0">
                <a:solidFill>
                  <a:srgbClr val="8782AF"/>
                </a:solidFill>
                <a:latin typeface="Arial" pitchFamily="34" charset="0"/>
                <a:cs typeface="Arial" pitchFamily="34" charset="0"/>
              </a:rPr>
              <a:t>www.aidsdatahub.org</a:t>
            </a:r>
            <a:endParaRPr lang="th-TH" sz="1200" kern="700" dirty="0">
              <a:solidFill>
                <a:srgbClr val="8782AF"/>
              </a:solidFill>
              <a:latin typeface="Arial" pitchFamily="34" charset="0"/>
            </a:endParaRPr>
          </a:p>
        </p:txBody>
      </p:sp>
      <p:pic>
        <p:nvPicPr>
          <p:cNvPr id="4" name="Picture 3" descr="color-01.png"/>
          <p:cNvPicPr>
            <a:picLocks noChangeAspect="1"/>
          </p:cNvPicPr>
          <p:nvPr/>
        </p:nvPicPr>
        <p:blipFill>
          <a:blip r:embed="rId4" cstate="print"/>
          <a:srcRect b="10271"/>
          <a:stretch>
            <a:fillRect/>
          </a:stretch>
        </p:blipFill>
        <p:spPr>
          <a:xfrm>
            <a:off x="3326417" y="1189576"/>
            <a:ext cx="7489967" cy="5311258"/>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7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360700"/>
            <a:ext cx="11715789" cy="6140134"/>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solidFill>
                <a:prstClr val="white"/>
              </a:solidFill>
            </a:endParaRPr>
          </a:p>
        </p:txBody>
      </p:sp>
      <p:sp>
        <p:nvSpPr>
          <p:cNvPr id="14" name="TextBox 13"/>
          <p:cNvSpPr txBox="1"/>
          <p:nvPr/>
        </p:nvSpPr>
        <p:spPr>
          <a:xfrm>
            <a:off x="9340712" y="6508190"/>
            <a:ext cx="2286016" cy="285208"/>
          </a:xfrm>
          <a:prstGeom prst="rect">
            <a:avLst/>
          </a:prstGeom>
          <a:noFill/>
        </p:spPr>
        <p:txBody>
          <a:bodyPr wrap="square" lIns="99569" tIns="49785" rIns="99569" bIns="49785" rtlCol="0">
            <a:spAutoFit/>
          </a:bodyPr>
          <a:lstStyle/>
          <a:p>
            <a:pPr algn="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4" name="Picture 3" descr="color-01.png"/>
          <p:cNvPicPr>
            <a:picLocks noChangeAspect="1"/>
          </p:cNvPicPr>
          <p:nvPr/>
        </p:nvPicPr>
        <p:blipFill>
          <a:blip r:embed="rId4" cstate="print"/>
          <a:srcRect b="10271"/>
          <a:stretch>
            <a:fillRect/>
          </a:stretch>
        </p:blipFill>
        <p:spPr>
          <a:xfrm>
            <a:off x="3326417" y="1189576"/>
            <a:ext cx="7489967" cy="5311258"/>
          </a:xfrm>
          <a:prstGeom prst="rect">
            <a:avLst/>
          </a:prstGeom>
        </p:spPr>
      </p:pic>
    </p:spTree>
    <p:extLst>
      <p:ext uri="{BB962C8B-B14F-4D97-AF65-F5344CB8AC3E}">
        <p14:creationId xmlns:p14="http://schemas.microsoft.com/office/powerpoint/2010/main" val="432345767"/>
      </p:ext>
    </p:extLst>
  </p:cSld>
  <p:clrMap bg1="lt1" tx1="dk1" bg2="lt2" tx2="dk2" accent1="accent1" accent2="accent2" accent3="accent3" accent4="accent4" accent5="accent5" accent6="accent6" hlink="hlink" folHlink="folHlink"/>
  <p:sldLayoutIdLst>
    <p:sldLayoutId id="2147483793" r:id="rId1"/>
    <p:sldLayoutId id="214748379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624859"/>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pic>
        <p:nvPicPr>
          <p:cNvPr id="254" name="Google Shape;254;p43" descr="color-02 more red.png"/>
          <p:cNvPicPr preferRelativeResize="0"/>
          <p:nvPr/>
        </p:nvPicPr>
        <p:blipFill rotWithShape="1">
          <a:blip r:embed="rId10">
            <a:alphaModFix/>
          </a:blip>
          <a:srcRect r="8306" b="15313"/>
          <a:stretch/>
        </p:blipFill>
        <p:spPr>
          <a:xfrm>
            <a:off x="4308011" y="1103466"/>
            <a:ext cx="7883989" cy="5754535"/>
          </a:xfrm>
          <a:prstGeom prst="rect">
            <a:avLst/>
          </a:prstGeom>
          <a:noFill/>
          <a:ln>
            <a:noFill/>
          </a:ln>
        </p:spPr>
      </p:pic>
      <p:sp>
        <p:nvSpPr>
          <p:cNvPr id="255" name="Google Shape;255;p43"/>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56" name="Google Shape;256;p43"/>
          <p:cNvSpPr/>
          <p:nvPr/>
        </p:nvSpPr>
        <p:spPr>
          <a:xfrm>
            <a:off x="0" y="360700"/>
            <a:ext cx="11715789" cy="88898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550" tIns="49775" rIns="99550" bIns="49775" anchor="ctr" anchorCtr="0">
            <a:noAutofit/>
          </a:bodyPr>
          <a:lstStyle/>
          <a:p>
            <a:pPr marL="0" marR="0" lvl="0" indent="0" algn="ctr" rtl="0">
              <a:spcBef>
                <a:spcPts val="0"/>
              </a:spcBef>
              <a:spcAft>
                <a:spcPts val="0"/>
              </a:spcAft>
              <a:buNone/>
            </a:pPr>
            <a:endParaRPr sz="2800">
              <a:solidFill>
                <a:schemeClr val="lt1"/>
              </a:solidFill>
              <a:latin typeface="Arial"/>
              <a:ea typeface="Arial"/>
              <a:cs typeface="Arial"/>
              <a:sym typeface="Arial"/>
            </a:endParaRPr>
          </a:p>
        </p:txBody>
      </p:sp>
      <p:cxnSp>
        <p:nvCxnSpPr>
          <p:cNvPr id="257" name="Google Shape;257;p43"/>
          <p:cNvCxnSpPr/>
          <p:nvPr/>
        </p:nvCxnSpPr>
        <p:spPr>
          <a:xfrm>
            <a:off x="0" y="1246536"/>
            <a:ext cx="11715789" cy="1588"/>
          </a:xfrm>
          <a:prstGeom prst="straightConnector1">
            <a:avLst/>
          </a:prstGeom>
          <a:noFill/>
          <a:ln w="19050" cap="flat" cmpd="sng">
            <a:solidFill>
              <a:srgbClr val="C1001F"/>
            </a:solidFill>
            <a:prstDash val="solid"/>
            <a:round/>
            <a:headEnd type="none" w="sm" len="sm"/>
            <a:tailEnd type="none" w="sm" len="sm"/>
          </a:ln>
        </p:spPr>
      </p:cxnSp>
      <p:sp>
        <p:nvSpPr>
          <p:cNvPr id="258" name="Google Shape;258;p43"/>
          <p:cNvSpPr txBox="1"/>
          <p:nvPr/>
        </p:nvSpPr>
        <p:spPr>
          <a:xfrm>
            <a:off x="3047979" y="642918"/>
            <a:ext cx="4340840" cy="654540"/>
          </a:xfrm>
          <a:prstGeom prst="rect">
            <a:avLst/>
          </a:prstGeom>
          <a:noFill/>
          <a:ln>
            <a:noFill/>
          </a:ln>
        </p:spPr>
        <p:txBody>
          <a:bodyPr spcFirstLastPara="1" wrap="square" lIns="99550" tIns="49775" rIns="99550" bIns="49775" anchor="t" anchorCtr="0">
            <a:no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HIV and AIDS</a:t>
            </a:r>
            <a:endParaRPr sz="3600" b="1">
              <a:solidFill>
                <a:schemeClr val="lt1"/>
              </a:solidFill>
              <a:latin typeface="Arial"/>
              <a:ea typeface="Arial"/>
              <a:cs typeface="Arial"/>
              <a:sym typeface="Arial"/>
            </a:endParaRPr>
          </a:p>
        </p:txBody>
      </p:sp>
      <p:sp>
        <p:nvSpPr>
          <p:cNvPr id="259" name="Google Shape;259;p43"/>
          <p:cNvSpPr txBox="1"/>
          <p:nvPr/>
        </p:nvSpPr>
        <p:spPr>
          <a:xfrm>
            <a:off x="7147960" y="799863"/>
            <a:ext cx="4948833" cy="439097"/>
          </a:xfrm>
          <a:prstGeom prst="rect">
            <a:avLst/>
          </a:prstGeom>
          <a:noFill/>
          <a:ln>
            <a:noFill/>
          </a:ln>
        </p:spPr>
        <p:txBody>
          <a:bodyPr spcFirstLastPara="1" wrap="square" lIns="99550" tIns="49775" rIns="99550" bIns="49775" anchor="t" anchorCtr="0">
            <a:noAutofit/>
          </a:bodyPr>
          <a:lstStyle/>
          <a:p>
            <a:pPr marL="0" marR="0" lvl="0" indent="0" algn="l" rtl="0">
              <a:spcBef>
                <a:spcPts val="0"/>
              </a:spcBef>
              <a:spcAft>
                <a:spcPts val="0"/>
              </a:spcAft>
              <a:buNone/>
            </a:pPr>
            <a:r>
              <a:rPr lang="en-US" sz="2200">
                <a:solidFill>
                  <a:schemeClr val="lt1"/>
                </a:solidFill>
                <a:latin typeface="Arial"/>
                <a:ea typeface="Arial"/>
                <a:cs typeface="Arial"/>
                <a:sym typeface="Arial"/>
              </a:rPr>
              <a:t>Data Hub for Asia-Pacific</a:t>
            </a:r>
            <a:endParaRPr sz="2200">
              <a:solidFill>
                <a:schemeClr val="lt1"/>
              </a:solidFill>
              <a:latin typeface="Arial"/>
              <a:ea typeface="Arial"/>
              <a:cs typeface="Arial"/>
              <a:sym typeface="Arial"/>
            </a:endParaRPr>
          </a:p>
        </p:txBody>
      </p:sp>
      <p:pic>
        <p:nvPicPr>
          <p:cNvPr id="260" name="Google Shape;260;p43" descr="Unaid logo_approve.png"/>
          <p:cNvPicPr preferRelativeResize="0"/>
          <p:nvPr/>
        </p:nvPicPr>
        <p:blipFill rotWithShape="1">
          <a:blip r:embed="rId11">
            <a:alphaModFix/>
          </a:blip>
          <a:srcRect b="15549"/>
          <a:stretch/>
        </p:blipFill>
        <p:spPr>
          <a:xfrm>
            <a:off x="67280" y="452190"/>
            <a:ext cx="2787681" cy="805110"/>
          </a:xfrm>
          <a:prstGeom prst="rect">
            <a:avLst/>
          </a:prstGeom>
          <a:noFill/>
          <a:ln>
            <a:noFill/>
          </a:ln>
        </p:spPr>
      </p:pic>
    </p:spTree>
    <p:extLst>
      <p:ext uri="{BB962C8B-B14F-4D97-AF65-F5344CB8AC3E}">
        <p14:creationId xmlns:p14="http://schemas.microsoft.com/office/powerpoint/2010/main" val="1857900350"/>
      </p:ext>
    </p:extLst>
  </p:cSld>
  <p:clrMap bg1="lt1" tx1="dk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822087"/>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charset="0"/>
                <a:ea typeface="ＭＳ Ｐゴシック" charset="0"/>
                <a:cs typeface="Cordia New" charset="0"/>
              </a:rPr>
              <a:pPr/>
              <a:t>‹#›</a:t>
            </a:fld>
            <a:endParaRPr lang="th-TH">
              <a:latin typeface="Arial" charset="0"/>
              <a:ea typeface="ＭＳ Ｐゴシック" charset="0"/>
              <a:cs typeface="Cordia New"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81400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785521"/>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base">
              <a:spcBef>
                <a:spcPct val="0"/>
              </a:spcBef>
              <a:spcAft>
                <a:spcPct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8590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170673"/>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8"/>
            <a:ext cx="723900" cy="365125"/>
          </a:xfrm>
          <a:prstGeom prst="rect">
            <a:avLst/>
          </a:prstGeom>
        </p:spPr>
        <p:txBody>
          <a:bodyPr vert="horz" wrap="square" lIns="91140" tIns="45576" rIns="91140" bIns="45576"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40" rIns="99258" bIns="49640"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5"/>
            <a:ext cx="4341284" cy="654247"/>
          </a:xfrm>
          <a:prstGeom prst="rect">
            <a:avLst/>
          </a:prstGeom>
          <a:noFill/>
          <a:ln>
            <a:noFill/>
          </a:ln>
        </p:spPr>
        <p:txBody>
          <a:bodyPr lIns="99258" tIns="49640" rIns="99258" bIns="4964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41"/>
            <a:ext cx="4948767" cy="438804"/>
          </a:xfrm>
          <a:prstGeom prst="rect">
            <a:avLst/>
          </a:prstGeom>
          <a:noFill/>
        </p:spPr>
        <p:txBody>
          <a:bodyPr lIns="99258" tIns="49640" rIns="99258" bIns="49640">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025786"/>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29" algn="ctr" rtl="0" fontAlgn="base">
        <a:spcBef>
          <a:spcPct val="0"/>
        </a:spcBef>
        <a:spcAft>
          <a:spcPct val="0"/>
        </a:spcAft>
        <a:defRPr sz="4400">
          <a:solidFill>
            <a:schemeClr val="tx1"/>
          </a:solidFill>
          <a:latin typeface="Arial" charset="0"/>
          <a:cs typeface="Cordia New" pitchFamily="34" charset="-34"/>
        </a:defRPr>
      </a:lvl6pPr>
      <a:lvl7pPr marL="911452" algn="ctr" rtl="0" fontAlgn="base">
        <a:spcBef>
          <a:spcPct val="0"/>
        </a:spcBef>
        <a:spcAft>
          <a:spcPct val="0"/>
        </a:spcAft>
        <a:defRPr sz="4400">
          <a:solidFill>
            <a:schemeClr val="tx1"/>
          </a:solidFill>
          <a:latin typeface="Arial" charset="0"/>
          <a:cs typeface="Cordia New" pitchFamily="34" charset="-34"/>
        </a:defRPr>
      </a:lvl7pPr>
      <a:lvl8pPr marL="1367180" algn="ctr" rtl="0" fontAlgn="base">
        <a:spcBef>
          <a:spcPct val="0"/>
        </a:spcBef>
        <a:spcAft>
          <a:spcPct val="0"/>
        </a:spcAft>
        <a:defRPr sz="4400">
          <a:solidFill>
            <a:schemeClr val="tx1"/>
          </a:solidFill>
          <a:latin typeface="Arial" charset="0"/>
          <a:cs typeface="Cordia New" pitchFamily="34" charset="-34"/>
        </a:defRPr>
      </a:lvl8pPr>
      <a:lvl9pPr marL="1822881" algn="ctr" rtl="0" fontAlgn="base">
        <a:spcBef>
          <a:spcPct val="0"/>
        </a:spcBef>
        <a:spcAft>
          <a:spcPct val="0"/>
        </a:spcAft>
        <a:defRPr sz="4400">
          <a:solidFill>
            <a:schemeClr val="tx1"/>
          </a:solidFill>
          <a:latin typeface="Arial" charset="0"/>
          <a:cs typeface="Cordia New" pitchFamily="34" charset="-34"/>
        </a:defRPr>
      </a:lvl9pPr>
    </p:titleStyle>
    <p:bodyStyle>
      <a:lvl1pPr marL="341793" indent="-34179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59" indent="-284816"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316" indent="-227873"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021" indent="-227873"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753" indent="-227873"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497"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225"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920"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632"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52" rtl="0" eaLnBrk="1" latinLnBrk="0" hangingPunct="1">
        <a:defRPr sz="2800" kern="1200">
          <a:solidFill>
            <a:schemeClr val="tx1"/>
          </a:solidFill>
          <a:latin typeface="+mn-lt"/>
          <a:ea typeface="+mn-ea"/>
          <a:cs typeface="+mn-cs"/>
        </a:defRPr>
      </a:lvl1pPr>
      <a:lvl2pPr marL="455729" algn="l" defTabSz="911452" rtl="0" eaLnBrk="1" latinLnBrk="0" hangingPunct="1">
        <a:defRPr sz="2800" kern="1200">
          <a:solidFill>
            <a:schemeClr val="tx1"/>
          </a:solidFill>
          <a:latin typeface="+mn-lt"/>
          <a:ea typeface="+mn-ea"/>
          <a:cs typeface="+mn-cs"/>
        </a:defRPr>
      </a:lvl2pPr>
      <a:lvl3pPr marL="911452" algn="l" defTabSz="911452" rtl="0" eaLnBrk="1" latinLnBrk="0" hangingPunct="1">
        <a:defRPr sz="2800" kern="1200">
          <a:solidFill>
            <a:schemeClr val="tx1"/>
          </a:solidFill>
          <a:latin typeface="+mn-lt"/>
          <a:ea typeface="+mn-ea"/>
          <a:cs typeface="+mn-cs"/>
        </a:defRPr>
      </a:lvl3pPr>
      <a:lvl4pPr marL="1367180" algn="l" defTabSz="911452" rtl="0" eaLnBrk="1" latinLnBrk="0" hangingPunct="1">
        <a:defRPr sz="2800" kern="1200">
          <a:solidFill>
            <a:schemeClr val="tx1"/>
          </a:solidFill>
          <a:latin typeface="+mn-lt"/>
          <a:ea typeface="+mn-ea"/>
          <a:cs typeface="+mn-cs"/>
        </a:defRPr>
      </a:lvl4pPr>
      <a:lvl5pPr marL="1822881" algn="l" defTabSz="911452" rtl="0" eaLnBrk="1" latinLnBrk="0" hangingPunct="1">
        <a:defRPr sz="2800" kern="1200">
          <a:solidFill>
            <a:schemeClr val="tx1"/>
          </a:solidFill>
          <a:latin typeface="+mn-lt"/>
          <a:ea typeface="+mn-ea"/>
          <a:cs typeface="+mn-cs"/>
        </a:defRPr>
      </a:lvl5pPr>
      <a:lvl6pPr marL="2278624" algn="l" defTabSz="911452" rtl="0" eaLnBrk="1" latinLnBrk="0" hangingPunct="1">
        <a:defRPr sz="2800" kern="1200">
          <a:solidFill>
            <a:schemeClr val="tx1"/>
          </a:solidFill>
          <a:latin typeface="+mn-lt"/>
          <a:ea typeface="+mn-ea"/>
          <a:cs typeface="+mn-cs"/>
        </a:defRPr>
      </a:lvl6pPr>
      <a:lvl7pPr marL="2734361" algn="l" defTabSz="911452" rtl="0" eaLnBrk="1" latinLnBrk="0" hangingPunct="1">
        <a:defRPr sz="2800" kern="1200">
          <a:solidFill>
            <a:schemeClr val="tx1"/>
          </a:solidFill>
          <a:latin typeface="+mn-lt"/>
          <a:ea typeface="+mn-ea"/>
          <a:cs typeface="+mn-cs"/>
        </a:defRPr>
      </a:lvl7pPr>
      <a:lvl8pPr marL="3190070" algn="l" defTabSz="911452" rtl="0" eaLnBrk="1" latinLnBrk="0" hangingPunct="1">
        <a:defRPr sz="2800" kern="1200">
          <a:solidFill>
            <a:schemeClr val="tx1"/>
          </a:solidFill>
          <a:latin typeface="+mn-lt"/>
          <a:ea typeface="+mn-ea"/>
          <a:cs typeface="+mn-cs"/>
        </a:defRPr>
      </a:lvl8pPr>
      <a:lvl9pPr marL="3645770" algn="l" defTabSz="911452" rtl="0" eaLnBrk="1" latinLnBrk="0" hangingPunct="1">
        <a:defRPr sz="2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246380"/>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pPr/>
              <a:t>‹#›</a:t>
            </a:fld>
            <a:endParaRPr lang="th-TH" dirty="0"/>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schemeClr val="bg1"/>
                </a:solidFill>
                <a:latin typeface="Arial" pitchFamily="34" charset="0"/>
              </a:rPr>
              <a:t>HIV and AIDS</a:t>
            </a:r>
            <a:endParaRPr lang="th-TH" sz="3600" b="1" dirty="0">
              <a:solidFill>
                <a:schemeClr val="bg1"/>
              </a:solidFill>
              <a:latin typeface="Arial" pitchFamily="34" charset="0"/>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 id="2147483678" r:id="rId4"/>
    <p:sldLayoutId id="2147483675" r:id="rId5"/>
    <p:sldLayoutId id="2147483676" r:id="rId6"/>
    <p:sldLayoutId id="2147483677" r:id="rId7"/>
    <p:sldLayoutId id="2147483679"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5"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36755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379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latin typeface="Cordia New" pitchFamily="34" charset="0"/>
              </a:defRPr>
            </a:lvl1pPr>
          </a:lstStyle>
          <a:p>
            <a:pPr fontAlgn="base">
              <a:spcBef>
                <a:spcPct val="0"/>
              </a:spcBef>
              <a:spcAft>
                <a:spcPct val="0"/>
              </a:spcAft>
            </a:pPr>
            <a:fld id="{AE803286-82A3-44A0-851D-97768954CD90}" type="slidenum">
              <a:rPr lang="th-TH">
                <a:ea typeface="ＭＳ Ｐゴシック" charset="-128"/>
              </a:rPr>
              <a:pPr fontAlgn="base">
                <a:spcBef>
                  <a:spcPct val="0"/>
                </a:spcBef>
                <a:spcAft>
                  <a:spcPct val="0"/>
                </a:spcAft>
              </a:pPr>
              <a:t>‹#›</a:t>
            </a:fld>
            <a:endParaRPr lang="th-TH">
              <a:ea typeface="ＭＳ Ｐゴシック" charset="-128"/>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379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3600" b="1">
                <a:solidFill>
                  <a:prstClr val="white"/>
                </a:solidFill>
                <a:latin typeface="Arial" pitchFamily="34" charset="0"/>
              </a:rPr>
              <a:t>HIV and AIDS</a:t>
            </a:r>
            <a:endParaRPr lang="th-TH" sz="3600" b="1">
              <a:solidFill>
                <a:prstClr val="white"/>
              </a:solidFill>
              <a:latin typeface="Arial" pitchFamily="34"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128"/>
                <a:cs typeface="Arial" pitchFamily="34" charset="0"/>
              </a:rPr>
              <a:t>Data Hub for Asia-Pacific</a:t>
            </a:r>
            <a:endParaRPr lang="th-TH" sz="2200" kern="700" dirty="0">
              <a:solidFill>
                <a:prstClr val="white"/>
              </a:solidFill>
              <a:ea typeface="ＭＳ Ｐゴシック" charset="-128"/>
            </a:endParaRPr>
          </a:p>
        </p:txBody>
      </p:sp>
      <p:pic>
        <p:nvPicPr>
          <p:cNvPr id="3380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97516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Lst>
  <p:hf hdr="0" ftr="0" dt="0"/>
  <p:txStyles>
    <p:titleStyle>
      <a:lvl1pPr algn="ctr" rtl="0" fontAlgn="base">
        <a:spcBef>
          <a:spcPct val="0"/>
        </a:spcBef>
        <a:spcAft>
          <a:spcPct val="0"/>
        </a:spcAft>
        <a:defRPr sz="4400" kern="1200">
          <a:solidFill>
            <a:schemeClr val="tx1"/>
          </a:solidFill>
          <a:latin typeface="Cordia New" pitchFamily="34" charset="0"/>
          <a:ea typeface="ＭＳ Ｐゴシック" charset="-128"/>
          <a:cs typeface="+mj-cs"/>
        </a:defRPr>
      </a:lvl1pPr>
      <a:lvl2pPr algn="ctr" rtl="0" fontAlgn="base">
        <a:spcBef>
          <a:spcPct val="0"/>
        </a:spcBef>
        <a:spcAft>
          <a:spcPct val="0"/>
        </a:spcAft>
        <a:defRPr sz="4400">
          <a:solidFill>
            <a:schemeClr val="tx1"/>
          </a:solidFill>
          <a:latin typeface="Cordia New" pitchFamily="34" charset="0"/>
          <a:ea typeface="ＭＳ Ｐゴシック" charset="-128"/>
        </a:defRPr>
      </a:lvl2pPr>
      <a:lvl3pPr algn="ctr" rtl="0" fontAlgn="base">
        <a:spcBef>
          <a:spcPct val="0"/>
        </a:spcBef>
        <a:spcAft>
          <a:spcPct val="0"/>
        </a:spcAft>
        <a:defRPr sz="4400">
          <a:solidFill>
            <a:schemeClr val="tx1"/>
          </a:solidFill>
          <a:latin typeface="Cordia New" pitchFamily="34" charset="0"/>
          <a:ea typeface="ＭＳ Ｐゴシック" charset="-128"/>
        </a:defRPr>
      </a:lvl3pPr>
      <a:lvl4pPr algn="ctr" rtl="0" fontAlgn="base">
        <a:spcBef>
          <a:spcPct val="0"/>
        </a:spcBef>
        <a:spcAft>
          <a:spcPct val="0"/>
        </a:spcAft>
        <a:defRPr sz="4400">
          <a:solidFill>
            <a:schemeClr val="tx1"/>
          </a:solidFill>
          <a:latin typeface="Cordia New" pitchFamily="34" charset="0"/>
          <a:ea typeface="ＭＳ Ｐゴシック" charset="-128"/>
        </a:defRPr>
      </a:lvl4pPr>
      <a:lvl5pPr algn="ctr" rtl="0" fontAlgn="base">
        <a:spcBef>
          <a:spcPct val="0"/>
        </a:spcBef>
        <a:spcAft>
          <a:spcPct val="0"/>
        </a:spcAft>
        <a:defRPr sz="4400">
          <a:solidFill>
            <a:schemeClr val="tx1"/>
          </a:solidFill>
          <a:latin typeface="Cordia New" pitchFamily="34" charset="0"/>
          <a:ea typeface="ＭＳ Ｐゴシック" charset="-128"/>
        </a:defRPr>
      </a:lvl5pPr>
      <a:lvl6pPr marL="457200" algn="ctr" rtl="0" fontAlgn="base">
        <a:spcBef>
          <a:spcPct val="0"/>
        </a:spcBef>
        <a:spcAft>
          <a:spcPct val="0"/>
        </a:spcAft>
        <a:defRPr sz="4400">
          <a:solidFill>
            <a:schemeClr val="tx1"/>
          </a:solidFill>
          <a:latin typeface="Cordia New" pitchFamily="34" charset="0"/>
          <a:ea typeface="ＭＳ Ｐゴシック" charset="-128"/>
        </a:defRPr>
      </a:lvl6pPr>
      <a:lvl7pPr marL="914400" algn="ctr" rtl="0" fontAlgn="base">
        <a:spcBef>
          <a:spcPct val="0"/>
        </a:spcBef>
        <a:spcAft>
          <a:spcPct val="0"/>
        </a:spcAft>
        <a:defRPr sz="4400">
          <a:solidFill>
            <a:schemeClr val="tx1"/>
          </a:solidFill>
          <a:latin typeface="Cordia New" pitchFamily="34" charset="0"/>
          <a:ea typeface="ＭＳ Ｐゴシック" charset="-128"/>
        </a:defRPr>
      </a:lvl7pPr>
      <a:lvl8pPr marL="1371600" algn="ctr" rtl="0" fontAlgn="base">
        <a:spcBef>
          <a:spcPct val="0"/>
        </a:spcBef>
        <a:spcAft>
          <a:spcPct val="0"/>
        </a:spcAft>
        <a:defRPr sz="4400">
          <a:solidFill>
            <a:schemeClr val="tx1"/>
          </a:solidFill>
          <a:latin typeface="Cordia New" pitchFamily="34" charset="0"/>
          <a:ea typeface="ＭＳ Ｐゴシック" charset="-128"/>
        </a:defRPr>
      </a:lvl8pPr>
      <a:lvl9pPr marL="1828800" algn="ctr" rtl="0" fontAlgn="base">
        <a:spcBef>
          <a:spcPct val="0"/>
        </a:spcBef>
        <a:spcAft>
          <a:spcPct val="0"/>
        </a:spcAft>
        <a:defRPr sz="4400">
          <a:solidFill>
            <a:schemeClr val="tx1"/>
          </a:solidFill>
          <a:latin typeface="Cordia New" pitchFamily="34" charset="0"/>
          <a:ea typeface="ＭＳ Ｐゴシック"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Cordia New" pitchFamily="34" charset="0"/>
          <a:ea typeface="ＭＳ Ｐゴシック"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Cordia New" pitchFamily="34" charset="0"/>
          <a:ea typeface="ＭＳ Ｐゴシック"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Cordia New" pitchFamily="34" charset="0"/>
          <a:ea typeface="ＭＳ Ｐゴシック"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Cordia New" pitchFamily="34" charset="0"/>
          <a:ea typeface="ＭＳ Ｐゴシック"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Cordia New"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userDrawn="1"/>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ea typeface="ＭＳ Ｐゴシック" charset="-128"/>
                <a:cs typeface="Arial" pitchFamily="34" charset="0"/>
              </a:rPr>
              <a:t>www.aidsdatahub.org</a:t>
            </a:r>
            <a:endParaRPr lang="th-TH" sz="1200" kern="700" dirty="0">
              <a:solidFill>
                <a:srgbClr val="8782AF"/>
              </a:solidFill>
              <a:ea typeface="ＭＳ Ｐゴシック" charset="-128"/>
            </a:endParaRPr>
          </a:p>
        </p:txBody>
      </p:sp>
      <p:pic>
        <p:nvPicPr>
          <p:cNvPr id="32772"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478804"/>
      </p:ext>
    </p:extLst>
  </p:cSld>
  <p:clrMap bg1="lt1" tx1="dk1" bg2="lt2" tx2="dk2" accent1="accent1" accent2="accent2" accent3="accent3" accent4="accent4" accent5="accent5" accent6="accent6" hlink="hlink" folHlink="folHlink"/>
  <p:sldLayoutIdLst>
    <p:sldLayoutId id="2147483726" r:id="rId1"/>
    <p:sldLayoutId id="2147483727" r:id="rId2"/>
  </p:sldLayoutIdLst>
  <p:hf hdr="0" ftr="0" dt="0"/>
  <p:txStyles>
    <p:titleStyle>
      <a:lvl1pPr algn="ctr" rtl="0" fontAlgn="base">
        <a:spcBef>
          <a:spcPct val="0"/>
        </a:spcBef>
        <a:spcAft>
          <a:spcPct val="0"/>
        </a:spcAft>
        <a:defRPr sz="4400" kern="1200">
          <a:solidFill>
            <a:schemeClr val="tx1"/>
          </a:solidFill>
          <a:latin typeface="Cordia New" pitchFamily="34" charset="0"/>
          <a:ea typeface="ＭＳ Ｐゴシック" charset="-128"/>
          <a:cs typeface="+mj-cs"/>
        </a:defRPr>
      </a:lvl1pPr>
      <a:lvl2pPr algn="ctr" rtl="0" fontAlgn="base">
        <a:spcBef>
          <a:spcPct val="0"/>
        </a:spcBef>
        <a:spcAft>
          <a:spcPct val="0"/>
        </a:spcAft>
        <a:defRPr sz="4400">
          <a:solidFill>
            <a:schemeClr val="tx1"/>
          </a:solidFill>
          <a:latin typeface="Cordia New" pitchFamily="34" charset="0"/>
          <a:ea typeface="ＭＳ Ｐゴシック" charset="-128"/>
        </a:defRPr>
      </a:lvl2pPr>
      <a:lvl3pPr algn="ctr" rtl="0" fontAlgn="base">
        <a:spcBef>
          <a:spcPct val="0"/>
        </a:spcBef>
        <a:spcAft>
          <a:spcPct val="0"/>
        </a:spcAft>
        <a:defRPr sz="4400">
          <a:solidFill>
            <a:schemeClr val="tx1"/>
          </a:solidFill>
          <a:latin typeface="Cordia New" pitchFamily="34" charset="0"/>
          <a:ea typeface="ＭＳ Ｐゴシック" charset="-128"/>
        </a:defRPr>
      </a:lvl3pPr>
      <a:lvl4pPr algn="ctr" rtl="0" fontAlgn="base">
        <a:spcBef>
          <a:spcPct val="0"/>
        </a:spcBef>
        <a:spcAft>
          <a:spcPct val="0"/>
        </a:spcAft>
        <a:defRPr sz="4400">
          <a:solidFill>
            <a:schemeClr val="tx1"/>
          </a:solidFill>
          <a:latin typeface="Cordia New" pitchFamily="34" charset="0"/>
          <a:ea typeface="ＭＳ Ｐゴシック" charset="-128"/>
        </a:defRPr>
      </a:lvl4pPr>
      <a:lvl5pPr algn="ctr" rtl="0" fontAlgn="base">
        <a:spcBef>
          <a:spcPct val="0"/>
        </a:spcBef>
        <a:spcAft>
          <a:spcPct val="0"/>
        </a:spcAft>
        <a:defRPr sz="4400">
          <a:solidFill>
            <a:schemeClr val="tx1"/>
          </a:solidFill>
          <a:latin typeface="Cordia New" pitchFamily="34" charset="0"/>
          <a:ea typeface="ＭＳ Ｐゴシック" charset="-128"/>
        </a:defRPr>
      </a:lvl5pPr>
      <a:lvl6pPr marL="457200" algn="ctr" rtl="0" fontAlgn="base">
        <a:spcBef>
          <a:spcPct val="0"/>
        </a:spcBef>
        <a:spcAft>
          <a:spcPct val="0"/>
        </a:spcAft>
        <a:defRPr sz="4400">
          <a:solidFill>
            <a:schemeClr val="tx1"/>
          </a:solidFill>
          <a:latin typeface="Cordia New" pitchFamily="34" charset="0"/>
          <a:ea typeface="ＭＳ Ｐゴシック" charset="-128"/>
        </a:defRPr>
      </a:lvl6pPr>
      <a:lvl7pPr marL="914400" algn="ctr" rtl="0" fontAlgn="base">
        <a:spcBef>
          <a:spcPct val="0"/>
        </a:spcBef>
        <a:spcAft>
          <a:spcPct val="0"/>
        </a:spcAft>
        <a:defRPr sz="4400">
          <a:solidFill>
            <a:schemeClr val="tx1"/>
          </a:solidFill>
          <a:latin typeface="Cordia New" pitchFamily="34" charset="0"/>
          <a:ea typeface="ＭＳ Ｐゴシック" charset="-128"/>
        </a:defRPr>
      </a:lvl7pPr>
      <a:lvl8pPr marL="1371600" algn="ctr" rtl="0" fontAlgn="base">
        <a:spcBef>
          <a:spcPct val="0"/>
        </a:spcBef>
        <a:spcAft>
          <a:spcPct val="0"/>
        </a:spcAft>
        <a:defRPr sz="4400">
          <a:solidFill>
            <a:schemeClr val="tx1"/>
          </a:solidFill>
          <a:latin typeface="Cordia New" pitchFamily="34" charset="0"/>
          <a:ea typeface="ＭＳ Ｐゴシック" charset="-128"/>
        </a:defRPr>
      </a:lvl8pPr>
      <a:lvl9pPr marL="1828800" algn="ctr" rtl="0" fontAlgn="base">
        <a:spcBef>
          <a:spcPct val="0"/>
        </a:spcBef>
        <a:spcAft>
          <a:spcPct val="0"/>
        </a:spcAft>
        <a:defRPr sz="4400">
          <a:solidFill>
            <a:schemeClr val="tx1"/>
          </a:solidFill>
          <a:latin typeface="Cordia New" pitchFamily="34" charset="0"/>
          <a:ea typeface="ＭＳ Ｐゴシック"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Cordia New" pitchFamily="34" charset="0"/>
          <a:ea typeface="ＭＳ Ｐゴシック"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Cordia New" pitchFamily="34" charset="0"/>
          <a:ea typeface="ＭＳ Ｐゴシック"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Cordia New" pitchFamily="34" charset="0"/>
          <a:ea typeface="ＭＳ Ｐゴシック"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Cordia New" pitchFamily="34" charset="0"/>
          <a:ea typeface="ＭＳ Ｐゴシック"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Cordia New"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360700"/>
            <a:ext cx="11715789" cy="6140134"/>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solidFill>
                <a:prstClr val="white"/>
              </a:solidFill>
            </a:endParaRPr>
          </a:p>
        </p:txBody>
      </p:sp>
      <p:sp>
        <p:nvSpPr>
          <p:cNvPr id="14" name="TextBox 13"/>
          <p:cNvSpPr txBox="1"/>
          <p:nvPr/>
        </p:nvSpPr>
        <p:spPr>
          <a:xfrm>
            <a:off x="9340712" y="6508190"/>
            <a:ext cx="2286016" cy="285208"/>
          </a:xfrm>
          <a:prstGeom prst="rect">
            <a:avLst/>
          </a:prstGeom>
          <a:noFill/>
        </p:spPr>
        <p:txBody>
          <a:bodyPr wrap="square" lIns="99569" tIns="49785" rIns="99569" bIns="49785" rtlCol="0">
            <a:spAutoFit/>
          </a:bodyPr>
          <a:lstStyle/>
          <a:p>
            <a:pPr algn="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4" name="Picture 3" descr="color-01.png"/>
          <p:cNvPicPr>
            <a:picLocks noChangeAspect="1"/>
          </p:cNvPicPr>
          <p:nvPr/>
        </p:nvPicPr>
        <p:blipFill>
          <a:blip r:embed="rId4" cstate="print"/>
          <a:srcRect b="10271"/>
          <a:stretch>
            <a:fillRect/>
          </a:stretch>
        </p:blipFill>
        <p:spPr>
          <a:xfrm>
            <a:off x="3326417" y="1189576"/>
            <a:ext cx="7489967" cy="5311258"/>
          </a:xfrm>
          <a:prstGeom prst="rect">
            <a:avLst/>
          </a:prstGeom>
        </p:spPr>
      </p:pic>
    </p:spTree>
    <p:extLst>
      <p:ext uri="{BB962C8B-B14F-4D97-AF65-F5344CB8AC3E}">
        <p14:creationId xmlns:p14="http://schemas.microsoft.com/office/powerpoint/2010/main" val="816396812"/>
      </p:ext>
    </p:extLst>
  </p:cSld>
  <p:clrMap bg1="lt1" tx1="dk1" bg2="lt2" tx2="dk2" accent1="accent1" accent2="accent2" accent3="accent3" accent4="accent4" accent5="accent5" accent6="accent6" hlink="hlink" folHlink="folHlink"/>
  <p:sldLayoutIdLst>
    <p:sldLayoutId id="2147483751" r:id="rId1"/>
    <p:sldLayoutId id="214748375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379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latin typeface="Cordia New" pitchFamily="34" charset="0"/>
              </a:defRPr>
            </a:lvl1pPr>
          </a:lstStyle>
          <a:p>
            <a:pPr fontAlgn="base">
              <a:spcBef>
                <a:spcPct val="0"/>
              </a:spcBef>
              <a:spcAft>
                <a:spcPct val="0"/>
              </a:spcAft>
            </a:pPr>
            <a:fld id="{AE803286-82A3-44A0-851D-97768954CD90}" type="slidenum">
              <a:rPr lang="th-TH">
                <a:ea typeface="ＭＳ Ｐゴシック" charset="-128"/>
              </a:rPr>
              <a:pPr fontAlgn="base">
                <a:spcBef>
                  <a:spcPct val="0"/>
                </a:spcBef>
                <a:spcAft>
                  <a:spcPct val="0"/>
                </a:spcAft>
              </a:pPr>
              <a:t>‹#›</a:t>
            </a:fld>
            <a:endParaRPr lang="th-TH">
              <a:ea typeface="ＭＳ Ｐゴシック" charset="-128"/>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379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3600" b="1">
                <a:solidFill>
                  <a:prstClr val="white"/>
                </a:solidFill>
                <a:latin typeface="Arial" pitchFamily="34" charset="0"/>
              </a:rPr>
              <a:t>HIV and AIDS</a:t>
            </a:r>
            <a:endParaRPr lang="th-TH" sz="3600" b="1">
              <a:solidFill>
                <a:prstClr val="white"/>
              </a:solidFill>
              <a:latin typeface="Arial" pitchFamily="34"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128"/>
                <a:cs typeface="Arial" pitchFamily="34" charset="0"/>
              </a:rPr>
              <a:t>Data Hub for Asia-Pacific</a:t>
            </a:r>
            <a:endParaRPr lang="th-TH" sz="2200" kern="700" dirty="0">
              <a:solidFill>
                <a:prstClr val="white"/>
              </a:solidFill>
              <a:ea typeface="ＭＳ Ｐゴシック" charset="-128"/>
            </a:endParaRPr>
          </a:p>
        </p:txBody>
      </p:sp>
      <p:pic>
        <p:nvPicPr>
          <p:cNvPr id="3380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43030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Lst>
  <p:hf hdr="0" ftr="0" dt="0"/>
  <p:txStyles>
    <p:titleStyle>
      <a:lvl1pPr algn="ctr" rtl="0" fontAlgn="base">
        <a:spcBef>
          <a:spcPct val="0"/>
        </a:spcBef>
        <a:spcAft>
          <a:spcPct val="0"/>
        </a:spcAft>
        <a:defRPr sz="4400" kern="1200">
          <a:solidFill>
            <a:schemeClr val="tx1"/>
          </a:solidFill>
          <a:latin typeface="Cordia New" pitchFamily="34" charset="0"/>
          <a:ea typeface="ＭＳ Ｐゴシック" charset="-128"/>
          <a:cs typeface="+mj-cs"/>
        </a:defRPr>
      </a:lvl1pPr>
      <a:lvl2pPr algn="ctr" rtl="0" fontAlgn="base">
        <a:spcBef>
          <a:spcPct val="0"/>
        </a:spcBef>
        <a:spcAft>
          <a:spcPct val="0"/>
        </a:spcAft>
        <a:defRPr sz="4400">
          <a:solidFill>
            <a:schemeClr val="tx1"/>
          </a:solidFill>
          <a:latin typeface="Cordia New" pitchFamily="34" charset="0"/>
          <a:ea typeface="ＭＳ Ｐゴシック" charset="-128"/>
        </a:defRPr>
      </a:lvl2pPr>
      <a:lvl3pPr algn="ctr" rtl="0" fontAlgn="base">
        <a:spcBef>
          <a:spcPct val="0"/>
        </a:spcBef>
        <a:spcAft>
          <a:spcPct val="0"/>
        </a:spcAft>
        <a:defRPr sz="4400">
          <a:solidFill>
            <a:schemeClr val="tx1"/>
          </a:solidFill>
          <a:latin typeface="Cordia New" pitchFamily="34" charset="0"/>
          <a:ea typeface="ＭＳ Ｐゴシック" charset="-128"/>
        </a:defRPr>
      </a:lvl3pPr>
      <a:lvl4pPr algn="ctr" rtl="0" fontAlgn="base">
        <a:spcBef>
          <a:spcPct val="0"/>
        </a:spcBef>
        <a:spcAft>
          <a:spcPct val="0"/>
        </a:spcAft>
        <a:defRPr sz="4400">
          <a:solidFill>
            <a:schemeClr val="tx1"/>
          </a:solidFill>
          <a:latin typeface="Cordia New" pitchFamily="34" charset="0"/>
          <a:ea typeface="ＭＳ Ｐゴシック" charset="-128"/>
        </a:defRPr>
      </a:lvl4pPr>
      <a:lvl5pPr algn="ctr" rtl="0" fontAlgn="base">
        <a:spcBef>
          <a:spcPct val="0"/>
        </a:spcBef>
        <a:spcAft>
          <a:spcPct val="0"/>
        </a:spcAft>
        <a:defRPr sz="4400">
          <a:solidFill>
            <a:schemeClr val="tx1"/>
          </a:solidFill>
          <a:latin typeface="Cordia New" pitchFamily="34" charset="0"/>
          <a:ea typeface="ＭＳ Ｐゴシック" charset="-128"/>
        </a:defRPr>
      </a:lvl5pPr>
      <a:lvl6pPr marL="457200" algn="ctr" rtl="0" fontAlgn="base">
        <a:spcBef>
          <a:spcPct val="0"/>
        </a:spcBef>
        <a:spcAft>
          <a:spcPct val="0"/>
        </a:spcAft>
        <a:defRPr sz="4400">
          <a:solidFill>
            <a:schemeClr val="tx1"/>
          </a:solidFill>
          <a:latin typeface="Cordia New" pitchFamily="34" charset="0"/>
          <a:ea typeface="ＭＳ Ｐゴシック" charset="-128"/>
        </a:defRPr>
      </a:lvl6pPr>
      <a:lvl7pPr marL="914400" algn="ctr" rtl="0" fontAlgn="base">
        <a:spcBef>
          <a:spcPct val="0"/>
        </a:spcBef>
        <a:spcAft>
          <a:spcPct val="0"/>
        </a:spcAft>
        <a:defRPr sz="4400">
          <a:solidFill>
            <a:schemeClr val="tx1"/>
          </a:solidFill>
          <a:latin typeface="Cordia New" pitchFamily="34" charset="0"/>
          <a:ea typeface="ＭＳ Ｐゴシック" charset="-128"/>
        </a:defRPr>
      </a:lvl7pPr>
      <a:lvl8pPr marL="1371600" algn="ctr" rtl="0" fontAlgn="base">
        <a:spcBef>
          <a:spcPct val="0"/>
        </a:spcBef>
        <a:spcAft>
          <a:spcPct val="0"/>
        </a:spcAft>
        <a:defRPr sz="4400">
          <a:solidFill>
            <a:schemeClr val="tx1"/>
          </a:solidFill>
          <a:latin typeface="Cordia New" pitchFamily="34" charset="0"/>
          <a:ea typeface="ＭＳ Ｐゴシック" charset="-128"/>
        </a:defRPr>
      </a:lvl8pPr>
      <a:lvl9pPr marL="1828800" algn="ctr" rtl="0" fontAlgn="base">
        <a:spcBef>
          <a:spcPct val="0"/>
        </a:spcBef>
        <a:spcAft>
          <a:spcPct val="0"/>
        </a:spcAft>
        <a:defRPr sz="4400">
          <a:solidFill>
            <a:schemeClr val="tx1"/>
          </a:solidFill>
          <a:latin typeface="Cordia New" pitchFamily="34" charset="0"/>
          <a:ea typeface="ＭＳ Ｐゴシック"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Cordia New" pitchFamily="34" charset="0"/>
          <a:ea typeface="ＭＳ Ｐゴシック"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Cordia New" pitchFamily="34" charset="0"/>
          <a:ea typeface="ＭＳ Ｐゴシック"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Cordia New" pitchFamily="34" charset="0"/>
          <a:ea typeface="ＭＳ Ｐゴシック"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Cordia New" pitchFamily="34" charset="0"/>
          <a:ea typeface="ＭＳ Ｐゴシック"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Cordia New"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userDrawn="1"/>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ea typeface="ＭＳ Ｐゴシック" charset="-128"/>
                <a:cs typeface="Arial" pitchFamily="34" charset="0"/>
              </a:rPr>
              <a:t>www.aidsdatahub.org</a:t>
            </a:r>
            <a:endParaRPr lang="th-TH" sz="1200" kern="700" dirty="0">
              <a:solidFill>
                <a:srgbClr val="8782AF"/>
              </a:solidFill>
              <a:ea typeface="ＭＳ Ｐゴシック" charset="-128"/>
            </a:endParaRPr>
          </a:p>
        </p:txBody>
      </p:sp>
      <p:pic>
        <p:nvPicPr>
          <p:cNvPr id="32772"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943659"/>
      </p:ext>
    </p:extLst>
  </p:cSld>
  <p:clrMap bg1="lt1" tx1="dk1" bg2="lt2" tx2="dk2" accent1="accent1" accent2="accent2" accent3="accent3" accent4="accent4" accent5="accent5" accent6="accent6" hlink="hlink" folHlink="folHlink"/>
  <p:sldLayoutIdLst>
    <p:sldLayoutId id="2147483781" r:id="rId1"/>
    <p:sldLayoutId id="2147483782" r:id="rId2"/>
  </p:sldLayoutIdLst>
  <p:hf hdr="0" ftr="0" dt="0"/>
  <p:txStyles>
    <p:titleStyle>
      <a:lvl1pPr algn="ctr" rtl="0" fontAlgn="base">
        <a:spcBef>
          <a:spcPct val="0"/>
        </a:spcBef>
        <a:spcAft>
          <a:spcPct val="0"/>
        </a:spcAft>
        <a:defRPr sz="4400" kern="1200">
          <a:solidFill>
            <a:schemeClr val="tx1"/>
          </a:solidFill>
          <a:latin typeface="Cordia New" pitchFamily="34" charset="0"/>
          <a:ea typeface="ＭＳ Ｐゴシック" charset="-128"/>
          <a:cs typeface="+mj-cs"/>
        </a:defRPr>
      </a:lvl1pPr>
      <a:lvl2pPr algn="ctr" rtl="0" fontAlgn="base">
        <a:spcBef>
          <a:spcPct val="0"/>
        </a:spcBef>
        <a:spcAft>
          <a:spcPct val="0"/>
        </a:spcAft>
        <a:defRPr sz="4400">
          <a:solidFill>
            <a:schemeClr val="tx1"/>
          </a:solidFill>
          <a:latin typeface="Cordia New" pitchFamily="34" charset="0"/>
          <a:ea typeface="ＭＳ Ｐゴシック" charset="-128"/>
        </a:defRPr>
      </a:lvl2pPr>
      <a:lvl3pPr algn="ctr" rtl="0" fontAlgn="base">
        <a:spcBef>
          <a:spcPct val="0"/>
        </a:spcBef>
        <a:spcAft>
          <a:spcPct val="0"/>
        </a:spcAft>
        <a:defRPr sz="4400">
          <a:solidFill>
            <a:schemeClr val="tx1"/>
          </a:solidFill>
          <a:latin typeface="Cordia New" pitchFamily="34" charset="0"/>
          <a:ea typeface="ＭＳ Ｐゴシック" charset="-128"/>
        </a:defRPr>
      </a:lvl3pPr>
      <a:lvl4pPr algn="ctr" rtl="0" fontAlgn="base">
        <a:spcBef>
          <a:spcPct val="0"/>
        </a:spcBef>
        <a:spcAft>
          <a:spcPct val="0"/>
        </a:spcAft>
        <a:defRPr sz="4400">
          <a:solidFill>
            <a:schemeClr val="tx1"/>
          </a:solidFill>
          <a:latin typeface="Cordia New" pitchFamily="34" charset="0"/>
          <a:ea typeface="ＭＳ Ｐゴシック" charset="-128"/>
        </a:defRPr>
      </a:lvl4pPr>
      <a:lvl5pPr algn="ctr" rtl="0" fontAlgn="base">
        <a:spcBef>
          <a:spcPct val="0"/>
        </a:spcBef>
        <a:spcAft>
          <a:spcPct val="0"/>
        </a:spcAft>
        <a:defRPr sz="4400">
          <a:solidFill>
            <a:schemeClr val="tx1"/>
          </a:solidFill>
          <a:latin typeface="Cordia New" pitchFamily="34" charset="0"/>
          <a:ea typeface="ＭＳ Ｐゴシック" charset="-128"/>
        </a:defRPr>
      </a:lvl5pPr>
      <a:lvl6pPr marL="457200" algn="ctr" rtl="0" fontAlgn="base">
        <a:spcBef>
          <a:spcPct val="0"/>
        </a:spcBef>
        <a:spcAft>
          <a:spcPct val="0"/>
        </a:spcAft>
        <a:defRPr sz="4400">
          <a:solidFill>
            <a:schemeClr val="tx1"/>
          </a:solidFill>
          <a:latin typeface="Cordia New" pitchFamily="34" charset="0"/>
          <a:ea typeface="ＭＳ Ｐゴシック" charset="-128"/>
        </a:defRPr>
      </a:lvl6pPr>
      <a:lvl7pPr marL="914400" algn="ctr" rtl="0" fontAlgn="base">
        <a:spcBef>
          <a:spcPct val="0"/>
        </a:spcBef>
        <a:spcAft>
          <a:spcPct val="0"/>
        </a:spcAft>
        <a:defRPr sz="4400">
          <a:solidFill>
            <a:schemeClr val="tx1"/>
          </a:solidFill>
          <a:latin typeface="Cordia New" pitchFamily="34" charset="0"/>
          <a:ea typeface="ＭＳ Ｐゴシック" charset="-128"/>
        </a:defRPr>
      </a:lvl7pPr>
      <a:lvl8pPr marL="1371600" algn="ctr" rtl="0" fontAlgn="base">
        <a:spcBef>
          <a:spcPct val="0"/>
        </a:spcBef>
        <a:spcAft>
          <a:spcPct val="0"/>
        </a:spcAft>
        <a:defRPr sz="4400">
          <a:solidFill>
            <a:schemeClr val="tx1"/>
          </a:solidFill>
          <a:latin typeface="Cordia New" pitchFamily="34" charset="0"/>
          <a:ea typeface="ＭＳ Ｐゴシック" charset="-128"/>
        </a:defRPr>
      </a:lvl8pPr>
      <a:lvl9pPr marL="1828800" algn="ctr" rtl="0" fontAlgn="base">
        <a:spcBef>
          <a:spcPct val="0"/>
        </a:spcBef>
        <a:spcAft>
          <a:spcPct val="0"/>
        </a:spcAft>
        <a:defRPr sz="4400">
          <a:solidFill>
            <a:schemeClr val="tx1"/>
          </a:solidFill>
          <a:latin typeface="Cordia New" pitchFamily="34" charset="0"/>
          <a:ea typeface="ＭＳ Ｐゴシック"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Cordia New" pitchFamily="34" charset="0"/>
          <a:ea typeface="ＭＳ Ｐゴシック"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Cordia New" pitchFamily="34" charset="0"/>
          <a:ea typeface="ＭＳ Ｐゴシック"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Cordia New" pitchFamily="34" charset="0"/>
          <a:ea typeface="ＭＳ Ｐゴシック"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Cordia New" pitchFamily="34" charset="0"/>
          <a:ea typeface="ＭＳ Ｐゴシック"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Cordia New"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379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latin typeface="Cordia New" pitchFamily="34" charset="0"/>
              </a:defRPr>
            </a:lvl1pPr>
          </a:lstStyle>
          <a:p>
            <a:pPr fontAlgn="base">
              <a:spcBef>
                <a:spcPct val="0"/>
              </a:spcBef>
              <a:spcAft>
                <a:spcPct val="0"/>
              </a:spcAft>
            </a:pPr>
            <a:fld id="{AE803286-82A3-44A0-851D-97768954CD90}" type="slidenum">
              <a:rPr lang="th-TH">
                <a:ea typeface="ＭＳ Ｐゴシック" charset="-128"/>
              </a:rPr>
              <a:pPr fontAlgn="base">
                <a:spcBef>
                  <a:spcPct val="0"/>
                </a:spcBef>
                <a:spcAft>
                  <a:spcPct val="0"/>
                </a:spcAft>
              </a:pPr>
              <a:t>‹#›</a:t>
            </a:fld>
            <a:endParaRPr lang="th-TH">
              <a:ea typeface="ＭＳ Ｐゴシック" charset="-128"/>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379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3600" b="1">
                <a:solidFill>
                  <a:prstClr val="white"/>
                </a:solidFill>
                <a:latin typeface="Arial" pitchFamily="34" charset="0"/>
              </a:rPr>
              <a:t>HIV and AIDS</a:t>
            </a:r>
            <a:endParaRPr lang="th-TH" sz="3600" b="1">
              <a:solidFill>
                <a:prstClr val="white"/>
              </a:solidFill>
              <a:latin typeface="Arial" pitchFamily="34"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128"/>
                <a:cs typeface="Arial" pitchFamily="34" charset="0"/>
              </a:rPr>
              <a:t>Data Hub for Asia-Pacific</a:t>
            </a:r>
            <a:endParaRPr lang="th-TH" sz="2200" kern="700" dirty="0">
              <a:solidFill>
                <a:prstClr val="white"/>
              </a:solidFill>
              <a:ea typeface="ＭＳ Ｐゴシック" charset="-128"/>
            </a:endParaRPr>
          </a:p>
        </p:txBody>
      </p:sp>
      <p:pic>
        <p:nvPicPr>
          <p:cNvPr id="3380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505975"/>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Lst>
  <p:hf hdr="0" ftr="0" dt="0"/>
  <p:txStyles>
    <p:titleStyle>
      <a:lvl1pPr algn="ctr" rtl="0" fontAlgn="base">
        <a:spcBef>
          <a:spcPct val="0"/>
        </a:spcBef>
        <a:spcAft>
          <a:spcPct val="0"/>
        </a:spcAft>
        <a:defRPr sz="4400" kern="1200">
          <a:solidFill>
            <a:schemeClr val="tx1"/>
          </a:solidFill>
          <a:latin typeface="Cordia New" pitchFamily="34" charset="0"/>
          <a:ea typeface="ＭＳ Ｐゴシック" charset="-128"/>
          <a:cs typeface="+mj-cs"/>
        </a:defRPr>
      </a:lvl1pPr>
      <a:lvl2pPr algn="ctr" rtl="0" fontAlgn="base">
        <a:spcBef>
          <a:spcPct val="0"/>
        </a:spcBef>
        <a:spcAft>
          <a:spcPct val="0"/>
        </a:spcAft>
        <a:defRPr sz="4400">
          <a:solidFill>
            <a:schemeClr val="tx1"/>
          </a:solidFill>
          <a:latin typeface="Cordia New" pitchFamily="34" charset="0"/>
          <a:ea typeface="ＭＳ Ｐゴシック" charset="-128"/>
        </a:defRPr>
      </a:lvl2pPr>
      <a:lvl3pPr algn="ctr" rtl="0" fontAlgn="base">
        <a:spcBef>
          <a:spcPct val="0"/>
        </a:spcBef>
        <a:spcAft>
          <a:spcPct val="0"/>
        </a:spcAft>
        <a:defRPr sz="4400">
          <a:solidFill>
            <a:schemeClr val="tx1"/>
          </a:solidFill>
          <a:latin typeface="Cordia New" pitchFamily="34" charset="0"/>
          <a:ea typeface="ＭＳ Ｐゴシック" charset="-128"/>
        </a:defRPr>
      </a:lvl3pPr>
      <a:lvl4pPr algn="ctr" rtl="0" fontAlgn="base">
        <a:spcBef>
          <a:spcPct val="0"/>
        </a:spcBef>
        <a:spcAft>
          <a:spcPct val="0"/>
        </a:spcAft>
        <a:defRPr sz="4400">
          <a:solidFill>
            <a:schemeClr val="tx1"/>
          </a:solidFill>
          <a:latin typeface="Cordia New" pitchFamily="34" charset="0"/>
          <a:ea typeface="ＭＳ Ｐゴシック" charset="-128"/>
        </a:defRPr>
      </a:lvl4pPr>
      <a:lvl5pPr algn="ctr" rtl="0" fontAlgn="base">
        <a:spcBef>
          <a:spcPct val="0"/>
        </a:spcBef>
        <a:spcAft>
          <a:spcPct val="0"/>
        </a:spcAft>
        <a:defRPr sz="4400">
          <a:solidFill>
            <a:schemeClr val="tx1"/>
          </a:solidFill>
          <a:latin typeface="Cordia New" pitchFamily="34" charset="0"/>
          <a:ea typeface="ＭＳ Ｐゴシック" charset="-128"/>
        </a:defRPr>
      </a:lvl5pPr>
      <a:lvl6pPr marL="457200" algn="ctr" rtl="0" fontAlgn="base">
        <a:spcBef>
          <a:spcPct val="0"/>
        </a:spcBef>
        <a:spcAft>
          <a:spcPct val="0"/>
        </a:spcAft>
        <a:defRPr sz="4400">
          <a:solidFill>
            <a:schemeClr val="tx1"/>
          </a:solidFill>
          <a:latin typeface="Cordia New" pitchFamily="34" charset="0"/>
          <a:ea typeface="ＭＳ Ｐゴシック" charset="-128"/>
        </a:defRPr>
      </a:lvl6pPr>
      <a:lvl7pPr marL="914400" algn="ctr" rtl="0" fontAlgn="base">
        <a:spcBef>
          <a:spcPct val="0"/>
        </a:spcBef>
        <a:spcAft>
          <a:spcPct val="0"/>
        </a:spcAft>
        <a:defRPr sz="4400">
          <a:solidFill>
            <a:schemeClr val="tx1"/>
          </a:solidFill>
          <a:latin typeface="Cordia New" pitchFamily="34" charset="0"/>
          <a:ea typeface="ＭＳ Ｐゴシック" charset="-128"/>
        </a:defRPr>
      </a:lvl7pPr>
      <a:lvl8pPr marL="1371600" algn="ctr" rtl="0" fontAlgn="base">
        <a:spcBef>
          <a:spcPct val="0"/>
        </a:spcBef>
        <a:spcAft>
          <a:spcPct val="0"/>
        </a:spcAft>
        <a:defRPr sz="4400">
          <a:solidFill>
            <a:schemeClr val="tx1"/>
          </a:solidFill>
          <a:latin typeface="Cordia New" pitchFamily="34" charset="0"/>
          <a:ea typeface="ＭＳ Ｐゴシック" charset="-128"/>
        </a:defRPr>
      </a:lvl8pPr>
      <a:lvl9pPr marL="1828800" algn="ctr" rtl="0" fontAlgn="base">
        <a:spcBef>
          <a:spcPct val="0"/>
        </a:spcBef>
        <a:spcAft>
          <a:spcPct val="0"/>
        </a:spcAft>
        <a:defRPr sz="4400">
          <a:solidFill>
            <a:schemeClr val="tx1"/>
          </a:solidFill>
          <a:latin typeface="Cordia New" pitchFamily="34" charset="0"/>
          <a:ea typeface="ＭＳ Ｐゴシック"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Cordia New" pitchFamily="34" charset="0"/>
          <a:ea typeface="ＭＳ Ｐゴシック"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Cordia New" pitchFamily="34" charset="0"/>
          <a:ea typeface="ＭＳ Ｐゴシック"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Cordia New" pitchFamily="34" charset="0"/>
          <a:ea typeface="ＭＳ Ｐゴシック"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Cordia New" pitchFamily="34" charset="0"/>
          <a:ea typeface="ＭＳ Ｐゴシック"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Cordia New"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43.xml"/><Relationship Id="rId2" Type="http://schemas.openxmlformats.org/officeDocument/2006/relationships/slide" Target="slide3.xml"/><Relationship Id="rId1" Type="http://schemas.openxmlformats.org/officeDocument/2006/relationships/slideLayout" Target="../slideLayouts/slideLayout26.xml"/><Relationship Id="rId6" Type="http://schemas.openxmlformats.org/officeDocument/2006/relationships/slide" Target="slide40.xml"/><Relationship Id="rId5" Type="http://schemas.openxmlformats.org/officeDocument/2006/relationships/slide" Target="slide37.xml"/><Relationship Id="rId4" Type="http://schemas.openxmlformats.org/officeDocument/2006/relationships/slide" Target="slide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31.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32.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33.xm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106.xml"/><Relationship Id="rId5" Type="http://schemas.openxmlformats.org/officeDocument/2006/relationships/chart" Target="../charts/chart39.xml"/><Relationship Id="rId4" Type="http://schemas.openxmlformats.org/officeDocument/2006/relationships/chart" Target="../charts/chart38.xml"/></Relationships>
</file>

<file path=ppt/slides/_rels/slide4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106.xml"/><Relationship Id="rId4" Type="http://schemas.openxmlformats.org/officeDocument/2006/relationships/chart" Target="../charts/chart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hyperlink" Target="http://www.aidsdatahub.org/" TargetMode="External"/><Relationship Id="rId1" Type="http://schemas.openxmlformats.org/officeDocument/2006/relationships/slideLayout" Target="../slideLayouts/slideLayout98.xml"/></Relationships>
</file>

<file path=ppt/slides/_rels/slide4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hyperlink" Target="http://www.aidsdatahub.org/" TargetMode="External"/><Relationship Id="rId1" Type="http://schemas.openxmlformats.org/officeDocument/2006/relationships/slideLayout" Target="../slideLayouts/slideLayou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hyperlink" Target="http://www.aidsdatahub.org/" TargetMode="External"/><Relationship Id="rId1" Type="http://schemas.openxmlformats.org/officeDocument/2006/relationships/slideLayout" Target="../slideLayouts/slideLayout98.xml"/></Relationships>
</file>

<file path=ppt/slides/_rels/slide4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hyperlink" Target="http://www.aidsdatahub.org/" TargetMode="External"/><Relationship Id="rId1" Type="http://schemas.openxmlformats.org/officeDocument/2006/relationships/slideLayout" Target="../slideLayouts/slideLayout98.xml"/></Relationships>
</file>

<file path=ppt/slides/_rels/slide49.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hyperlink" Target="http://www.aidsdatahub.org/" TargetMode="External"/><Relationship Id="rId1" Type="http://schemas.openxmlformats.org/officeDocument/2006/relationships/slideLayout" Target="../slideLayouts/slideLayout9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98.xml"/></Relationships>
</file>

<file path=ppt/slides/_rels/slide5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hyperlink" Target="http://www.aidsdatahub.org/" TargetMode="External"/><Relationship Id="rId1" Type="http://schemas.openxmlformats.org/officeDocument/2006/relationships/slideLayout" Target="../slideLayouts/slideLayout98.xml"/></Relationships>
</file>

<file path=ppt/slides/_rels/slide51.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hyperlink" Target="http://www.aidsdatahub.org/" TargetMode="External"/><Relationship Id="rId1" Type="http://schemas.openxmlformats.org/officeDocument/2006/relationships/slideLayout" Target="../slideLayouts/slideLayout98.xml"/></Relationships>
</file>

<file path=ppt/slides/_rels/slide5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98.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114.xml"/></Relationships>
</file>

<file path=ppt/slides/_rels/slide54.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idsdatahub.org/" TargetMode="External"/><Relationship Id="rId1" Type="http://schemas.openxmlformats.org/officeDocument/2006/relationships/slideLayout" Target="../slideLayouts/slideLayout98.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7"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66.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2"/>
          <p:cNvSpPr>
            <a:spLocks noGrp="1"/>
          </p:cNvSpPr>
          <p:nvPr>
            <p:ph type="title"/>
          </p:nvPr>
        </p:nvSpPr>
        <p:spPr bwMode="auto">
          <a:xfrm>
            <a:off x="342900" y="4365626"/>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latin typeface="Arial" pitchFamily="34" charset="0"/>
              </a:rPr>
              <a:t>Bangladesh</a:t>
            </a:r>
            <a:endParaRPr lang="th-TH" dirty="0"/>
          </a:p>
        </p:txBody>
      </p:sp>
      <p:sp>
        <p:nvSpPr>
          <p:cNvPr id="5" name="TextBox 4">
            <a:extLst>
              <a:ext uri="{FF2B5EF4-FFF2-40B4-BE49-F238E27FC236}">
                <a16:creationId xmlns:a16="http://schemas.microsoft.com/office/drawing/2014/main" id="{327AE48A-96E0-43BA-8F0E-E1DBE33FBFC8}"/>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September 2023</a:t>
            </a:r>
            <a:endParaRPr lang="en-GB" sz="2100" b="1" dirty="0">
              <a:solidFill>
                <a:schemeClr val="bg1"/>
              </a:solidFill>
            </a:endParaRPr>
          </a:p>
        </p:txBody>
      </p:sp>
    </p:spTree>
    <p:extLst>
      <p:ext uri="{BB962C8B-B14F-4D97-AF65-F5344CB8AC3E}">
        <p14:creationId xmlns:p14="http://schemas.microsoft.com/office/powerpoint/2010/main" val="3069640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10</a:t>
            </a:fld>
            <a:endParaRPr lang="th-TH" dirty="0">
              <a:solidFill>
                <a:prstClr val="black">
                  <a:tint val="75000"/>
                </a:prstClr>
              </a:solidFill>
            </a:endParaRPr>
          </a:p>
        </p:txBody>
      </p:sp>
      <p:sp>
        <p:nvSpPr>
          <p:cNvPr id="3" name="Title 2"/>
          <p:cNvSpPr>
            <a:spLocks noGrp="1"/>
          </p:cNvSpPr>
          <p:nvPr>
            <p:ph type="title"/>
          </p:nvPr>
        </p:nvSpPr>
        <p:spPr>
          <a:xfrm>
            <a:off x="228600" y="1524000"/>
            <a:ext cx="11811000" cy="838200"/>
          </a:xfrm>
        </p:spPr>
        <p:txBody>
          <a:bodyPr/>
          <a:lstStyle/>
          <a:p>
            <a:r>
              <a:rPr lang="en-US" dirty="0"/>
              <a:t>HIV prevalence among key populations in Dhaka, by survey round from 2000-01 to 2015-16</a:t>
            </a:r>
            <a:br>
              <a:rPr lang="en-GB" dirty="0"/>
            </a:br>
            <a:endParaRPr lang="en-GB" dirty="0"/>
          </a:p>
        </p:txBody>
      </p:sp>
      <p:sp>
        <p:nvSpPr>
          <p:cNvPr id="6" name="Rectangle 3"/>
          <p:cNvSpPr>
            <a:spLocks noChangeArrowheads="1"/>
          </p:cNvSpPr>
          <p:nvPr/>
        </p:nvSpPr>
        <p:spPr bwMode="auto">
          <a:xfrm>
            <a:off x="0" y="6287203"/>
            <a:ext cx="11506200" cy="507831"/>
          </a:xfrm>
          <a:prstGeom prst="rect">
            <a:avLst/>
          </a:prstGeom>
          <a:noFill/>
          <a:ln w="9525">
            <a:noFill/>
            <a:miter lim="800000"/>
            <a:headEnd/>
            <a:tailEnd/>
          </a:ln>
        </p:spPr>
        <p:txBody>
          <a:bodyPr wrap="square">
            <a:spAutoFit/>
          </a:bodyPr>
          <a:lstStyle/>
          <a:p>
            <a:r>
              <a:rPr lang="en-US" sz="900" dirty="0">
                <a:solidFill>
                  <a:prstClr val="black"/>
                </a:solidFill>
                <a:ea typeface="ＭＳ Ｐゴシック" charset="-128"/>
                <a:cs typeface="Arial" pitchFamily="34" charset="0"/>
              </a:rPr>
              <a:t>Source: </a:t>
            </a:r>
            <a:r>
              <a:rPr lang="en-US" sz="900" dirty="0">
                <a:solidFill>
                  <a:srgbClr val="000000"/>
                </a:solidFill>
                <a:ea typeface="ＭＳ Ｐゴシック" charset="-128"/>
                <a:cs typeface="Arial" pitchFamily="34" charset="0"/>
              </a:rPr>
              <a:t>Prepared by </a:t>
            </a:r>
            <a:r>
              <a:rPr lang="en-US" sz="900" dirty="0">
                <a:solidFill>
                  <a:srgbClr val="000000"/>
                </a:solidFill>
                <a:ea typeface="ＭＳ Ｐゴシック" charset="-128"/>
                <a:cs typeface="Arial" pitchFamily="34" charset="0"/>
                <a:hlinkClick r:id="rId3"/>
              </a:rPr>
              <a:t>www.aidsdatahub.org</a:t>
            </a:r>
            <a:r>
              <a:rPr lang="en-US" sz="900" dirty="0">
                <a:solidFill>
                  <a:srgbClr val="000000"/>
                </a:solidFill>
                <a:ea typeface="ＭＳ Ｐゴシック" charset="-128"/>
                <a:cs typeface="Arial" pitchFamily="34" charset="0"/>
              </a:rPr>
              <a:t>  based on 1). </a:t>
            </a:r>
            <a:r>
              <a:rPr lang="en-US" sz="900" dirty="0" err="1">
                <a:solidFill>
                  <a:srgbClr val="000000"/>
                </a:solidFill>
                <a:ea typeface="ＭＳ Ｐゴシック" charset="-128"/>
                <a:cs typeface="Arial" pitchFamily="34" charset="0"/>
              </a:rPr>
              <a:t>icddr,b</a:t>
            </a:r>
            <a:r>
              <a:rPr lang="en-US" sz="900" dirty="0">
                <a:solidFill>
                  <a:prstClr val="black"/>
                </a:solidFill>
                <a:ea typeface="ＭＳ Ｐゴシック" charset="-128"/>
                <a:cs typeface="Arial" pitchFamily="34" charset="0"/>
              </a:rPr>
              <a:t>, Institute of Epidemiology, Disease Control, and Research, &amp; National AIDS/STD Programme (NASP) Directorate General of Health Services, Ministry of Health and Family Welfare, Bangladesh (2011). National HIV Serological Surveillance, 2011, Bangladesh - 9th Round Technical Report; 2. </a:t>
            </a:r>
            <a:r>
              <a:rPr lang="en-US" sz="900" dirty="0" err="1">
                <a:solidFill>
                  <a:srgbClr val="000000"/>
                </a:solidFill>
                <a:ea typeface="ＭＳ Ｐゴシック" charset="-128"/>
                <a:cs typeface="Arial" pitchFamily="34" charset="0"/>
              </a:rPr>
              <a:t>icddr,b</a:t>
            </a:r>
            <a:r>
              <a:rPr lang="en-US" sz="900" dirty="0">
                <a:solidFill>
                  <a:srgbClr val="000000"/>
                </a:solidFill>
                <a:ea typeface="ＭＳ Ｐゴシック" charset="-128"/>
                <a:cs typeface="Arial" pitchFamily="34" charset="0"/>
              </a:rPr>
              <a:t>. (2015). A Survey of HIV, syphilis and risk behaviors among males having sex with males, male sex workers and </a:t>
            </a:r>
            <a:r>
              <a:rPr lang="en-US" sz="900" dirty="0" err="1">
                <a:solidFill>
                  <a:srgbClr val="000000"/>
                </a:solidFill>
                <a:ea typeface="ＭＳ Ｐゴシック" charset="-128"/>
                <a:cs typeface="Arial" pitchFamily="34" charset="0"/>
              </a:rPr>
              <a:t>hijra</a:t>
            </a:r>
            <a:r>
              <a:rPr lang="en-US" sz="900" dirty="0">
                <a:solidFill>
                  <a:srgbClr val="000000"/>
                </a:solidFill>
                <a:ea typeface="ＭＳ Ｐゴシック" charset="-128"/>
                <a:cs typeface="Arial" pitchFamily="34" charset="0"/>
              </a:rPr>
              <a:t>. Global Fund Rolling Continuation Channel Project of </a:t>
            </a:r>
            <a:r>
              <a:rPr lang="en-US" sz="900" dirty="0" err="1">
                <a:solidFill>
                  <a:srgbClr val="000000"/>
                </a:solidFill>
                <a:ea typeface="ＭＳ Ｐゴシック" charset="-128"/>
                <a:cs typeface="Arial" pitchFamily="34" charset="0"/>
              </a:rPr>
              <a:t>icddr,b</a:t>
            </a:r>
            <a:r>
              <a:rPr lang="en-US" sz="900" dirty="0">
                <a:solidFill>
                  <a:srgbClr val="000000"/>
                </a:solidFill>
                <a:ea typeface="ＭＳ Ｐゴシック" charset="-128"/>
                <a:cs typeface="Arial" pitchFamily="34" charset="0"/>
              </a:rPr>
              <a:t>.</a:t>
            </a:r>
            <a:r>
              <a:rPr lang="en-US" sz="900" dirty="0">
                <a:solidFill>
                  <a:prstClr val="black"/>
                </a:solidFill>
                <a:ea typeface="ＭＳ Ｐゴシック" charset="-128"/>
                <a:cs typeface="Arial" pitchFamily="34" charset="0"/>
              </a:rPr>
              <a:t> and 3. </a:t>
            </a:r>
            <a:r>
              <a:rPr lang="en-US" sz="900" dirty="0">
                <a:solidFill>
                  <a:srgbClr val="000000"/>
                </a:solidFill>
                <a:ea typeface="ＭＳ Ｐゴシック" charset="-128"/>
                <a:cs typeface="Arial" pitchFamily="34" charset="0"/>
              </a:rPr>
              <a:t>Global AIDS Monitoring 2017</a:t>
            </a:r>
            <a:endParaRPr lang="th-TH" sz="900" dirty="0">
              <a:solidFill>
                <a:prstClr val="black"/>
              </a:solidFill>
              <a:ea typeface="ＭＳ Ｐゴシック" charset="-128"/>
            </a:endParaRPr>
          </a:p>
        </p:txBody>
      </p:sp>
      <p:graphicFrame>
        <p:nvGraphicFramePr>
          <p:cNvPr id="8" name="Chart 7"/>
          <p:cNvGraphicFramePr>
            <a:graphicFrameLocks noGrp="1"/>
          </p:cNvGraphicFramePr>
          <p:nvPr>
            <p:extLst>
              <p:ext uri="{D42A27DB-BD31-4B8C-83A1-F6EECF244321}">
                <p14:modId xmlns:p14="http://schemas.microsoft.com/office/powerpoint/2010/main" val="1857166493"/>
              </p:ext>
            </p:extLst>
          </p:nvPr>
        </p:nvGraphicFramePr>
        <p:xfrm>
          <a:off x="1638300" y="2362200"/>
          <a:ext cx="8659036" cy="35052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2133600" y="5950174"/>
            <a:ext cx="6019800" cy="261610"/>
          </a:xfrm>
          <a:prstGeom prst="rect">
            <a:avLst/>
          </a:prstGeom>
          <a:noFill/>
          <a:ln>
            <a:solidFill>
              <a:srgbClr val="3FCDFF"/>
            </a:solidFill>
          </a:ln>
        </p:spPr>
        <p:txBody>
          <a:bodyPr wrap="square" rtlCol="0">
            <a:spAutoFit/>
          </a:bodyPr>
          <a:lstStyle/>
          <a:p>
            <a:r>
              <a:rPr lang="en-US" sz="1100" dirty="0"/>
              <a:t>* 2015-2016 data from Dhaka A1.In Dhaka A2 HIV prevalence among male PWID is 8.9%</a:t>
            </a:r>
          </a:p>
        </p:txBody>
      </p:sp>
    </p:spTree>
    <p:extLst>
      <p:ext uri="{BB962C8B-B14F-4D97-AF65-F5344CB8AC3E}">
        <p14:creationId xmlns:p14="http://schemas.microsoft.com/office/powerpoint/2010/main" val="2238268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11</a:t>
            </a:fld>
            <a:endParaRPr lang="th-TH" dirty="0">
              <a:solidFill>
                <a:prstClr val="black">
                  <a:tint val="75000"/>
                </a:prstClr>
              </a:solidFill>
            </a:endParaRPr>
          </a:p>
        </p:txBody>
      </p:sp>
      <p:sp>
        <p:nvSpPr>
          <p:cNvPr id="3" name="Title 2"/>
          <p:cNvSpPr>
            <a:spLocks noGrp="1"/>
          </p:cNvSpPr>
          <p:nvPr>
            <p:ph type="title"/>
          </p:nvPr>
        </p:nvSpPr>
        <p:spPr>
          <a:xfrm>
            <a:off x="304800" y="1447800"/>
            <a:ext cx="11887200" cy="504000"/>
          </a:xfrm>
        </p:spPr>
        <p:txBody>
          <a:bodyPr/>
          <a:lstStyle/>
          <a:p>
            <a:r>
              <a:rPr lang="en-US" dirty="0"/>
              <a:t>Trends of HIV prevalence among people who inject drugs (male) by sentinel site, 2003 - 2016</a:t>
            </a:r>
          </a:p>
        </p:txBody>
      </p:sp>
      <p:sp>
        <p:nvSpPr>
          <p:cNvPr id="6" name="Rectangle 3"/>
          <p:cNvSpPr>
            <a:spLocks noChangeArrowheads="1"/>
          </p:cNvSpPr>
          <p:nvPr/>
        </p:nvSpPr>
        <p:spPr bwMode="auto">
          <a:xfrm>
            <a:off x="76200" y="6412468"/>
            <a:ext cx="11353800" cy="369332"/>
          </a:xfrm>
          <a:prstGeom prst="rect">
            <a:avLst/>
          </a:prstGeom>
          <a:noFill/>
          <a:ln w="9525">
            <a:noFill/>
            <a:miter lim="800000"/>
            <a:headEnd/>
            <a:tailEnd/>
          </a:ln>
        </p:spPr>
        <p:txBody>
          <a:bodyPr wrap="square">
            <a:spAutoFit/>
          </a:bodyPr>
          <a:lstStyle/>
          <a:p>
            <a:r>
              <a:rPr lang="en-US" sz="900" dirty="0">
                <a:solidFill>
                  <a:prstClr val="black"/>
                </a:solidFill>
                <a:ea typeface="ＭＳ Ｐゴシック" charset="-128"/>
                <a:cs typeface="Arial" pitchFamily="34" charset="0"/>
              </a:rPr>
              <a:t>Source: </a:t>
            </a:r>
            <a:r>
              <a:rPr lang="en-US" sz="900" dirty="0">
                <a:solidFill>
                  <a:srgbClr val="000000"/>
                </a:solidFill>
                <a:ea typeface="ＭＳ Ｐゴシック" charset="-128"/>
                <a:cs typeface="Arial" pitchFamily="34" charset="0"/>
              </a:rPr>
              <a:t>Prepared by </a:t>
            </a:r>
            <a:r>
              <a:rPr lang="en-US" sz="900" dirty="0">
                <a:solidFill>
                  <a:srgbClr val="000000"/>
                </a:solidFill>
                <a:ea typeface="ＭＳ Ｐゴシック" charset="-128"/>
                <a:cs typeface="Arial" pitchFamily="34" charset="0"/>
                <a:hlinkClick r:id="rId2"/>
              </a:rPr>
              <a:t>www.aidsdatahub.org</a:t>
            </a:r>
            <a:r>
              <a:rPr lang="en-US" sz="900" dirty="0">
                <a:solidFill>
                  <a:srgbClr val="000000"/>
                </a:solidFill>
                <a:ea typeface="ＭＳ Ｐゴシック" charset="-128"/>
                <a:cs typeface="Arial" pitchFamily="34" charset="0"/>
              </a:rPr>
              <a:t>  based on </a:t>
            </a:r>
            <a:r>
              <a:rPr lang="en-US" sz="900" dirty="0" err="1">
                <a:solidFill>
                  <a:srgbClr val="000000"/>
                </a:solidFill>
                <a:ea typeface="ＭＳ Ｐゴシック" charset="-128"/>
                <a:cs typeface="Arial" pitchFamily="34" charset="0"/>
              </a:rPr>
              <a:t>icddr,b</a:t>
            </a:r>
            <a:r>
              <a:rPr lang="en-US" sz="900" dirty="0">
                <a:solidFill>
                  <a:prstClr val="black"/>
                </a:solidFill>
                <a:ea typeface="ＭＳ Ｐゴシック" charset="-128"/>
                <a:cs typeface="Arial" pitchFamily="34" charset="0"/>
              </a:rPr>
              <a:t>, Institute of Epidemiology, Disease Control, and Research, &amp; National AIDS/STD </a:t>
            </a:r>
            <a:r>
              <a:rPr lang="en-US" sz="900" dirty="0" err="1">
                <a:solidFill>
                  <a:prstClr val="black"/>
                </a:solidFill>
                <a:ea typeface="ＭＳ Ｐゴシック" charset="-128"/>
                <a:cs typeface="Arial" pitchFamily="34" charset="0"/>
              </a:rPr>
              <a:t>Programme</a:t>
            </a:r>
            <a:r>
              <a:rPr lang="en-US" sz="900" dirty="0">
                <a:solidFill>
                  <a:prstClr val="black"/>
                </a:solidFill>
                <a:ea typeface="ＭＳ Ｐゴシック" charset="-128"/>
                <a:cs typeface="Arial" pitchFamily="34" charset="0"/>
              </a:rPr>
              <a:t> (NASP) Directorate General of Health Services, Ministry of Health and Family Welfare, Bangladesh (2011). National HIV Serological Surveillance, 2011, Bangladesh - 9th Round Technical Report, Serological Surveillance 2016 (unpublished) and </a:t>
            </a:r>
            <a:r>
              <a:rPr lang="en-US" sz="900" dirty="0">
                <a:solidFill>
                  <a:srgbClr val="000000"/>
                </a:solidFill>
                <a:ea typeface="ＭＳ Ｐゴシック" charset="-128"/>
                <a:cs typeface="Arial" pitchFamily="34" charset="0"/>
              </a:rPr>
              <a:t>Global AIDS Monitoring 2017</a:t>
            </a:r>
            <a:endParaRPr lang="th-TH" sz="900" dirty="0">
              <a:solidFill>
                <a:prstClr val="black"/>
              </a:solidFill>
              <a:ea typeface="ＭＳ Ｐゴシック" charset="-128"/>
            </a:endParaRPr>
          </a:p>
        </p:txBody>
      </p:sp>
      <p:graphicFrame>
        <p:nvGraphicFramePr>
          <p:cNvPr id="8" name="Chart 7"/>
          <p:cNvGraphicFramePr>
            <a:graphicFrameLocks noGrp="1"/>
          </p:cNvGraphicFramePr>
          <p:nvPr>
            <p:extLst>
              <p:ext uri="{D42A27DB-BD31-4B8C-83A1-F6EECF244321}">
                <p14:modId xmlns:p14="http://schemas.microsoft.com/office/powerpoint/2010/main" val="481941206"/>
              </p:ext>
            </p:extLst>
          </p:nvPr>
        </p:nvGraphicFramePr>
        <p:xfrm>
          <a:off x="1828800" y="2362200"/>
          <a:ext cx="853440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6544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12</a:t>
            </a:fld>
            <a:endParaRPr lang="th-TH" dirty="0">
              <a:solidFill>
                <a:prstClr val="black">
                  <a:tint val="75000"/>
                </a:prstClr>
              </a:solidFill>
            </a:endParaRPr>
          </a:p>
        </p:txBody>
      </p:sp>
      <p:sp>
        <p:nvSpPr>
          <p:cNvPr id="3" name="Title 2"/>
          <p:cNvSpPr>
            <a:spLocks noGrp="1"/>
          </p:cNvSpPr>
          <p:nvPr>
            <p:ph type="title"/>
          </p:nvPr>
        </p:nvSpPr>
        <p:spPr>
          <a:xfrm>
            <a:off x="304800" y="1447800"/>
            <a:ext cx="11430000" cy="762000"/>
          </a:xfrm>
        </p:spPr>
        <p:txBody>
          <a:bodyPr/>
          <a:lstStyle/>
          <a:p>
            <a:r>
              <a:rPr lang="en-US" dirty="0"/>
              <a:t>HIV prevalence among sex workers by type and sentinel site, 1998 - 2016</a:t>
            </a:r>
          </a:p>
        </p:txBody>
      </p:sp>
      <p:sp>
        <p:nvSpPr>
          <p:cNvPr id="6" name="Rectangle 3"/>
          <p:cNvSpPr>
            <a:spLocks noChangeArrowheads="1"/>
          </p:cNvSpPr>
          <p:nvPr/>
        </p:nvSpPr>
        <p:spPr bwMode="auto">
          <a:xfrm>
            <a:off x="76200" y="6248401"/>
            <a:ext cx="11201400" cy="507831"/>
          </a:xfrm>
          <a:prstGeom prst="rect">
            <a:avLst/>
          </a:prstGeom>
          <a:noFill/>
          <a:ln w="9525">
            <a:noFill/>
            <a:miter lim="800000"/>
            <a:headEnd/>
            <a:tailEnd/>
          </a:ln>
        </p:spPr>
        <p:txBody>
          <a:bodyPr wrap="square">
            <a:spAutoFit/>
          </a:bodyPr>
          <a:lstStyle/>
          <a:p>
            <a:r>
              <a:rPr lang="en-US" sz="900" dirty="0">
                <a:solidFill>
                  <a:prstClr val="black"/>
                </a:solidFill>
                <a:ea typeface="ＭＳ Ｐゴシック" charset="-128"/>
                <a:cs typeface="Arial" pitchFamily="34" charset="0"/>
              </a:rPr>
              <a:t>Source: </a:t>
            </a:r>
            <a:r>
              <a:rPr lang="en-US" sz="900" dirty="0">
                <a:solidFill>
                  <a:srgbClr val="000000"/>
                </a:solidFill>
                <a:ea typeface="ＭＳ Ｐゴシック" charset="-128"/>
                <a:cs typeface="Arial" pitchFamily="34" charset="0"/>
              </a:rPr>
              <a:t>Prepared by </a:t>
            </a:r>
            <a:r>
              <a:rPr lang="en-US" sz="900" dirty="0">
                <a:solidFill>
                  <a:srgbClr val="000000"/>
                </a:solidFill>
                <a:ea typeface="ＭＳ Ｐゴシック" charset="-128"/>
                <a:cs typeface="Arial" pitchFamily="34" charset="0"/>
                <a:hlinkClick r:id="rId2"/>
              </a:rPr>
              <a:t>www.aidsdatahub.org</a:t>
            </a:r>
            <a:r>
              <a:rPr lang="en-US" sz="900" dirty="0">
                <a:solidFill>
                  <a:srgbClr val="000000"/>
                </a:solidFill>
                <a:ea typeface="ＭＳ Ｐゴシック" charset="-128"/>
                <a:cs typeface="Arial" pitchFamily="34" charset="0"/>
              </a:rPr>
              <a:t>  based on 1. </a:t>
            </a:r>
            <a:r>
              <a:rPr lang="en-US" sz="900" dirty="0" err="1">
                <a:solidFill>
                  <a:srgbClr val="000000"/>
                </a:solidFill>
                <a:ea typeface="ＭＳ Ｐゴシック" charset="-128"/>
                <a:cs typeface="Arial" pitchFamily="34" charset="0"/>
              </a:rPr>
              <a:t>icddr,b</a:t>
            </a:r>
            <a:r>
              <a:rPr lang="en-US" sz="900" dirty="0">
                <a:solidFill>
                  <a:prstClr val="black"/>
                </a:solidFill>
                <a:ea typeface="ＭＳ Ｐゴシック" charset="-128"/>
                <a:cs typeface="Arial" pitchFamily="34" charset="0"/>
              </a:rPr>
              <a:t>, Institute of Epidemiology, Disease Control, and Research, &amp; National AIDS/STD Programme (NASP) Directorate General of Health Services, Ministry of Health and Family Welfare, Bangladesh (2011). National HIV Serological Surveillance, 2011, Bangladesh - 9th Round Technical Report; and 2. </a:t>
            </a:r>
            <a:r>
              <a:rPr lang="en-US" sz="900" dirty="0" err="1">
                <a:solidFill>
                  <a:srgbClr val="000000"/>
                </a:solidFill>
                <a:ea typeface="ＭＳ Ｐゴシック" charset="-128"/>
                <a:cs typeface="Arial" pitchFamily="34" charset="0"/>
              </a:rPr>
              <a:t>icddr,b</a:t>
            </a:r>
            <a:r>
              <a:rPr lang="en-US" sz="900" dirty="0">
                <a:solidFill>
                  <a:srgbClr val="000000"/>
                </a:solidFill>
                <a:ea typeface="ＭＳ Ｐゴシック" charset="-128"/>
                <a:cs typeface="Arial" pitchFamily="34" charset="0"/>
              </a:rPr>
              <a:t>. (2015). A Survey of HIV, syphilis and risk behaviors among males having sex with males, male sex workers and </a:t>
            </a:r>
            <a:r>
              <a:rPr lang="en-US" sz="900" dirty="0" err="1">
                <a:solidFill>
                  <a:srgbClr val="000000"/>
                </a:solidFill>
                <a:ea typeface="ＭＳ Ｐゴシック" charset="-128"/>
                <a:cs typeface="Arial" pitchFamily="34" charset="0"/>
              </a:rPr>
              <a:t>hijra</a:t>
            </a:r>
            <a:r>
              <a:rPr lang="en-US" sz="900" dirty="0">
                <a:solidFill>
                  <a:srgbClr val="000000"/>
                </a:solidFill>
                <a:ea typeface="ＭＳ Ｐゴシック" charset="-128"/>
                <a:cs typeface="Arial" pitchFamily="34" charset="0"/>
              </a:rPr>
              <a:t>. Global Fund Rolling Continuation Channel Project of </a:t>
            </a:r>
            <a:r>
              <a:rPr lang="en-US" sz="900" dirty="0" err="1">
                <a:solidFill>
                  <a:srgbClr val="000000"/>
                </a:solidFill>
                <a:ea typeface="ＭＳ Ｐゴシック" charset="-128"/>
                <a:cs typeface="Arial" pitchFamily="34" charset="0"/>
              </a:rPr>
              <a:t>icddr,b</a:t>
            </a:r>
            <a:r>
              <a:rPr lang="en-US" sz="900" dirty="0">
                <a:solidFill>
                  <a:srgbClr val="000000"/>
                </a:solidFill>
                <a:ea typeface="ＭＳ Ｐゴシック" charset="-128"/>
                <a:cs typeface="Arial" pitchFamily="34" charset="0"/>
              </a:rPr>
              <a:t>.</a:t>
            </a:r>
            <a:r>
              <a:rPr lang="en-US" sz="900" dirty="0">
                <a:solidFill>
                  <a:prstClr val="black"/>
                </a:solidFill>
                <a:ea typeface="ＭＳ Ｐゴシック" charset="-128"/>
                <a:cs typeface="Arial" pitchFamily="34" charset="0"/>
              </a:rPr>
              <a:t>; Serological Surveillance 2016 (unpublished) and </a:t>
            </a:r>
            <a:r>
              <a:rPr lang="en-US" sz="900" dirty="0">
                <a:solidFill>
                  <a:srgbClr val="000000"/>
                </a:solidFill>
                <a:ea typeface="ＭＳ Ｐゴシック" charset="-128"/>
                <a:cs typeface="Arial" pitchFamily="34" charset="0"/>
              </a:rPr>
              <a:t>Global AIDS Monitoring 2017</a:t>
            </a:r>
            <a:endParaRPr lang="th-TH" sz="900" dirty="0">
              <a:solidFill>
                <a:prstClr val="black"/>
              </a:solidFill>
              <a:ea typeface="ＭＳ Ｐゴシック" charset="-128"/>
            </a:endParaRPr>
          </a:p>
        </p:txBody>
      </p:sp>
      <p:graphicFrame>
        <p:nvGraphicFramePr>
          <p:cNvPr id="8" name="Chart 7"/>
          <p:cNvGraphicFramePr>
            <a:graphicFrameLocks noGrp="1"/>
          </p:cNvGraphicFramePr>
          <p:nvPr>
            <p:extLst>
              <p:ext uri="{D42A27DB-BD31-4B8C-83A1-F6EECF244321}">
                <p14:modId xmlns:p14="http://schemas.microsoft.com/office/powerpoint/2010/main" val="2546595238"/>
              </p:ext>
            </p:extLst>
          </p:nvPr>
        </p:nvGraphicFramePr>
        <p:xfrm>
          <a:off x="1600201" y="2057400"/>
          <a:ext cx="8991599"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0178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13</a:t>
            </a:fld>
            <a:endParaRPr lang="th-TH" dirty="0">
              <a:solidFill>
                <a:prstClr val="black">
                  <a:tint val="75000"/>
                </a:prstClr>
              </a:solidFill>
            </a:endParaRPr>
          </a:p>
        </p:txBody>
      </p:sp>
      <p:sp>
        <p:nvSpPr>
          <p:cNvPr id="3" name="Title 2"/>
          <p:cNvSpPr>
            <a:spLocks noGrp="1"/>
          </p:cNvSpPr>
          <p:nvPr>
            <p:ph type="title"/>
          </p:nvPr>
        </p:nvSpPr>
        <p:spPr>
          <a:xfrm>
            <a:off x="304800" y="1522407"/>
            <a:ext cx="11582400" cy="507831"/>
          </a:xfrm>
        </p:spPr>
        <p:txBody>
          <a:bodyPr/>
          <a:lstStyle/>
          <a:p>
            <a:r>
              <a:rPr lang="en-US" dirty="0"/>
              <a:t>Active syphilis and Hepatitis C prevalence among MSM, 2021</a:t>
            </a:r>
          </a:p>
        </p:txBody>
      </p:sp>
      <p:sp>
        <p:nvSpPr>
          <p:cNvPr id="8" name="Rectangle 3">
            <a:extLst>
              <a:ext uri="{FF2B5EF4-FFF2-40B4-BE49-F238E27FC236}">
                <a16:creationId xmlns:a16="http://schemas.microsoft.com/office/drawing/2014/main" id="{CE95ED93-85A6-EF1F-CC5B-5C6E0D820CC0}"/>
              </a:ext>
            </a:extLst>
          </p:cNvPr>
          <p:cNvSpPr>
            <a:spLocks noChangeArrowheads="1"/>
          </p:cNvSpPr>
          <p:nvPr/>
        </p:nvSpPr>
        <p:spPr bwMode="auto">
          <a:xfrm>
            <a:off x="33670" y="6535103"/>
            <a:ext cx="10591800" cy="230832"/>
          </a:xfrm>
          <a:prstGeom prst="rect">
            <a:avLst/>
          </a:prstGeom>
          <a:noFill/>
          <a:ln w="9525">
            <a:noFill/>
            <a:miter lim="800000"/>
            <a:headEnd/>
            <a:tailEnd/>
          </a:ln>
        </p:spPr>
        <p:txBody>
          <a:bodyPr wrap="square">
            <a:spAutoFit/>
          </a:bodyPr>
          <a:lstStyle/>
          <a:p>
            <a:r>
              <a:rPr lang="en-US" sz="900" dirty="0">
                <a:solidFill>
                  <a:prstClr val="black"/>
                </a:solidFill>
                <a:ea typeface="ＭＳ Ｐゴシック" charset="-128"/>
                <a:cs typeface="Arial" pitchFamily="34" charset="0"/>
              </a:rPr>
              <a:t>Source: </a:t>
            </a:r>
            <a:r>
              <a:rPr lang="en-US" sz="900" dirty="0">
                <a:solidFill>
                  <a:srgbClr val="000000"/>
                </a:solidFill>
                <a:ea typeface="ＭＳ Ｐゴシック" charset="-128"/>
                <a:cs typeface="Arial" pitchFamily="34" charset="0"/>
              </a:rPr>
              <a:t>Prepared by </a:t>
            </a:r>
            <a:r>
              <a:rPr lang="en-US" sz="900" dirty="0">
                <a:solidFill>
                  <a:srgbClr val="000000"/>
                </a:solidFill>
                <a:ea typeface="ＭＳ Ｐゴシック" charset="-128"/>
                <a:cs typeface="Arial" pitchFamily="34" charset="0"/>
                <a:hlinkClick r:id="rId2"/>
              </a:rPr>
              <a:t>www.aidsdatahub.org</a:t>
            </a:r>
            <a:r>
              <a:rPr lang="en-US" sz="900" dirty="0">
                <a:solidFill>
                  <a:srgbClr val="000000"/>
                </a:solidFill>
                <a:ea typeface="ＭＳ Ｐゴシック" charset="-128"/>
                <a:cs typeface="Arial" pitchFamily="34" charset="0"/>
              </a:rPr>
              <a:t>  based on Bangladesh Integrated Biological and Behavioral Surveillance (IBBS) 2020-21</a:t>
            </a:r>
            <a:endParaRPr lang="th-TH" sz="900" dirty="0">
              <a:solidFill>
                <a:prstClr val="black"/>
              </a:solidFill>
              <a:ea typeface="ＭＳ Ｐゴシック" charset="-128"/>
            </a:endParaRPr>
          </a:p>
        </p:txBody>
      </p:sp>
      <p:graphicFrame>
        <p:nvGraphicFramePr>
          <p:cNvPr id="9" name="Chart 8">
            <a:extLst>
              <a:ext uri="{FF2B5EF4-FFF2-40B4-BE49-F238E27FC236}">
                <a16:creationId xmlns:a16="http://schemas.microsoft.com/office/drawing/2014/main" id="{00000000-0008-0000-0500-000003000000}"/>
              </a:ext>
            </a:extLst>
          </p:cNvPr>
          <p:cNvGraphicFramePr>
            <a:graphicFrameLocks noGrp="1"/>
          </p:cNvGraphicFramePr>
          <p:nvPr>
            <p:extLst>
              <p:ext uri="{D42A27DB-BD31-4B8C-83A1-F6EECF244321}">
                <p14:modId xmlns:p14="http://schemas.microsoft.com/office/powerpoint/2010/main" val="987850312"/>
              </p:ext>
            </p:extLst>
          </p:nvPr>
        </p:nvGraphicFramePr>
        <p:xfrm>
          <a:off x="1930978" y="2067452"/>
          <a:ext cx="8279821" cy="45460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6907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14</a:t>
            </a:fld>
            <a:endParaRPr lang="th-TH" dirty="0">
              <a:solidFill>
                <a:prstClr val="black">
                  <a:tint val="75000"/>
                </a:prstClr>
              </a:solidFill>
            </a:endParaRPr>
          </a:p>
        </p:txBody>
      </p:sp>
      <p:sp>
        <p:nvSpPr>
          <p:cNvPr id="3" name="Title 2"/>
          <p:cNvSpPr>
            <a:spLocks noGrp="1"/>
          </p:cNvSpPr>
          <p:nvPr>
            <p:ph type="title"/>
          </p:nvPr>
        </p:nvSpPr>
        <p:spPr/>
        <p:txBody>
          <a:bodyPr/>
          <a:lstStyle/>
          <a:p>
            <a:r>
              <a:rPr lang="en-US" dirty="0"/>
              <a:t>Active syphilis and HCV prevalence among PWID by district, 2021</a:t>
            </a:r>
          </a:p>
        </p:txBody>
      </p:sp>
      <p:sp>
        <p:nvSpPr>
          <p:cNvPr id="6" name="Rectangle 3"/>
          <p:cNvSpPr>
            <a:spLocks noChangeArrowheads="1"/>
          </p:cNvSpPr>
          <p:nvPr/>
        </p:nvSpPr>
        <p:spPr bwMode="auto">
          <a:xfrm>
            <a:off x="33670" y="6535103"/>
            <a:ext cx="10591800" cy="230832"/>
          </a:xfrm>
          <a:prstGeom prst="rect">
            <a:avLst/>
          </a:prstGeom>
          <a:noFill/>
          <a:ln w="9525">
            <a:noFill/>
            <a:miter lim="800000"/>
            <a:headEnd/>
            <a:tailEnd/>
          </a:ln>
        </p:spPr>
        <p:txBody>
          <a:bodyPr wrap="square">
            <a:spAutoFit/>
          </a:bodyPr>
          <a:lstStyle/>
          <a:p>
            <a:r>
              <a:rPr lang="en-US" sz="900" dirty="0">
                <a:solidFill>
                  <a:prstClr val="black"/>
                </a:solidFill>
                <a:ea typeface="ＭＳ Ｐゴシック" charset="-128"/>
                <a:cs typeface="Arial" pitchFamily="34" charset="0"/>
              </a:rPr>
              <a:t>Source: </a:t>
            </a:r>
            <a:r>
              <a:rPr lang="en-US" sz="900" dirty="0">
                <a:solidFill>
                  <a:srgbClr val="000000"/>
                </a:solidFill>
                <a:ea typeface="ＭＳ Ｐゴシック" charset="-128"/>
                <a:cs typeface="Arial" pitchFamily="34" charset="0"/>
              </a:rPr>
              <a:t>Prepared by </a:t>
            </a:r>
            <a:r>
              <a:rPr lang="en-US" sz="900" dirty="0">
                <a:solidFill>
                  <a:srgbClr val="000000"/>
                </a:solidFill>
                <a:ea typeface="ＭＳ Ｐゴシック" charset="-128"/>
                <a:cs typeface="Arial" pitchFamily="34" charset="0"/>
                <a:hlinkClick r:id="rId2"/>
              </a:rPr>
              <a:t>www.aidsdatahub.org</a:t>
            </a:r>
            <a:r>
              <a:rPr lang="en-US" sz="900" dirty="0">
                <a:solidFill>
                  <a:srgbClr val="000000"/>
                </a:solidFill>
                <a:ea typeface="ＭＳ Ｐゴシック" charset="-128"/>
                <a:cs typeface="Arial" pitchFamily="34" charset="0"/>
              </a:rPr>
              <a:t>  based on Bangladesh Integrated Biological and Behavioral Surveillance (IBBS) 2020-21</a:t>
            </a:r>
            <a:endParaRPr lang="th-TH" sz="900" dirty="0">
              <a:solidFill>
                <a:prstClr val="black"/>
              </a:solidFill>
              <a:ea typeface="ＭＳ Ｐゴシック" charset="-128"/>
            </a:endParaRPr>
          </a:p>
        </p:txBody>
      </p:sp>
      <p:graphicFrame>
        <p:nvGraphicFramePr>
          <p:cNvPr id="7" name="Chart 6">
            <a:extLst>
              <a:ext uri="{FF2B5EF4-FFF2-40B4-BE49-F238E27FC236}">
                <a16:creationId xmlns:a16="http://schemas.microsoft.com/office/drawing/2014/main" id="{00000000-0008-0000-0600-000003000000}"/>
              </a:ext>
            </a:extLst>
          </p:cNvPr>
          <p:cNvGraphicFramePr>
            <a:graphicFrameLocks noGrp="1"/>
          </p:cNvGraphicFramePr>
          <p:nvPr>
            <p:extLst>
              <p:ext uri="{D42A27DB-BD31-4B8C-83A1-F6EECF244321}">
                <p14:modId xmlns:p14="http://schemas.microsoft.com/office/powerpoint/2010/main" val="286490417"/>
              </p:ext>
            </p:extLst>
          </p:nvPr>
        </p:nvGraphicFramePr>
        <p:xfrm>
          <a:off x="457200" y="2075612"/>
          <a:ext cx="11277600" cy="442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8823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15</a:t>
            </a:fld>
            <a:endParaRPr lang="th-TH" dirty="0">
              <a:solidFill>
                <a:prstClr val="black">
                  <a:tint val="75000"/>
                </a:prstClr>
              </a:solidFill>
            </a:endParaRPr>
          </a:p>
        </p:txBody>
      </p:sp>
      <p:sp>
        <p:nvSpPr>
          <p:cNvPr id="3" name="Title 2"/>
          <p:cNvSpPr>
            <a:spLocks noGrp="1"/>
          </p:cNvSpPr>
          <p:nvPr>
            <p:ph type="title"/>
          </p:nvPr>
        </p:nvSpPr>
        <p:spPr/>
        <p:txBody>
          <a:bodyPr/>
          <a:lstStyle/>
          <a:p>
            <a:r>
              <a:rPr lang="en-US" dirty="0"/>
              <a:t>Active syphilis prevalence among female sex workers by type and sentinel site, 2021</a:t>
            </a:r>
          </a:p>
        </p:txBody>
      </p:sp>
      <p:graphicFrame>
        <p:nvGraphicFramePr>
          <p:cNvPr id="7" name="Chart 6">
            <a:extLst>
              <a:ext uri="{FF2B5EF4-FFF2-40B4-BE49-F238E27FC236}">
                <a16:creationId xmlns:a16="http://schemas.microsoft.com/office/drawing/2014/main" id="{00000000-0008-0000-0700-000003000000}"/>
              </a:ext>
            </a:extLst>
          </p:cNvPr>
          <p:cNvGraphicFramePr>
            <a:graphicFrameLocks noGrp="1"/>
          </p:cNvGraphicFramePr>
          <p:nvPr>
            <p:extLst>
              <p:ext uri="{D42A27DB-BD31-4B8C-83A1-F6EECF244321}">
                <p14:modId xmlns:p14="http://schemas.microsoft.com/office/powerpoint/2010/main" val="4177697193"/>
              </p:ext>
            </p:extLst>
          </p:nvPr>
        </p:nvGraphicFramePr>
        <p:xfrm>
          <a:off x="494219" y="2362200"/>
          <a:ext cx="11203563"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3">
            <a:extLst>
              <a:ext uri="{FF2B5EF4-FFF2-40B4-BE49-F238E27FC236}">
                <a16:creationId xmlns:a16="http://schemas.microsoft.com/office/drawing/2014/main" id="{DCA3D4CF-6BF5-EF93-B057-9018D59B7BDD}"/>
              </a:ext>
            </a:extLst>
          </p:cNvPr>
          <p:cNvSpPr>
            <a:spLocks noChangeArrowheads="1"/>
          </p:cNvSpPr>
          <p:nvPr/>
        </p:nvSpPr>
        <p:spPr bwMode="auto">
          <a:xfrm>
            <a:off x="33670" y="6535103"/>
            <a:ext cx="10591800" cy="230832"/>
          </a:xfrm>
          <a:prstGeom prst="rect">
            <a:avLst/>
          </a:prstGeom>
          <a:noFill/>
          <a:ln w="9525">
            <a:noFill/>
            <a:miter lim="800000"/>
            <a:headEnd/>
            <a:tailEnd/>
          </a:ln>
        </p:spPr>
        <p:txBody>
          <a:bodyPr wrap="square">
            <a:spAutoFit/>
          </a:bodyPr>
          <a:lstStyle/>
          <a:p>
            <a:r>
              <a:rPr lang="en-US" sz="900" dirty="0">
                <a:solidFill>
                  <a:prstClr val="black"/>
                </a:solidFill>
                <a:ea typeface="ＭＳ Ｐゴシック" charset="-128"/>
                <a:cs typeface="Arial" pitchFamily="34" charset="0"/>
              </a:rPr>
              <a:t>Source: </a:t>
            </a:r>
            <a:r>
              <a:rPr lang="en-US" sz="900" dirty="0">
                <a:solidFill>
                  <a:srgbClr val="000000"/>
                </a:solidFill>
                <a:ea typeface="ＭＳ Ｐゴシック" charset="-128"/>
                <a:cs typeface="Arial" pitchFamily="34" charset="0"/>
              </a:rPr>
              <a:t>Prepared by </a:t>
            </a:r>
            <a:r>
              <a:rPr lang="en-US" sz="900" dirty="0">
                <a:solidFill>
                  <a:srgbClr val="000000"/>
                </a:solidFill>
                <a:ea typeface="ＭＳ Ｐゴシック" charset="-128"/>
                <a:cs typeface="Arial" pitchFamily="34" charset="0"/>
                <a:hlinkClick r:id="rId3"/>
              </a:rPr>
              <a:t>www.aidsdatahub.org</a:t>
            </a:r>
            <a:r>
              <a:rPr lang="en-US" sz="900" dirty="0">
                <a:solidFill>
                  <a:srgbClr val="000000"/>
                </a:solidFill>
                <a:ea typeface="ＭＳ Ｐゴシック" charset="-128"/>
                <a:cs typeface="Arial" pitchFamily="34" charset="0"/>
              </a:rPr>
              <a:t>  based on Bangladesh Integrated Biological and Behavioral Surveillance (IBBS) 2020-21</a:t>
            </a:r>
            <a:endParaRPr lang="th-TH" sz="900" dirty="0">
              <a:solidFill>
                <a:prstClr val="black"/>
              </a:solidFill>
              <a:ea typeface="ＭＳ Ｐゴシック" charset="-128"/>
            </a:endParaRPr>
          </a:p>
        </p:txBody>
      </p:sp>
    </p:spTree>
    <p:extLst>
      <p:ext uri="{BB962C8B-B14F-4D97-AF65-F5344CB8AC3E}">
        <p14:creationId xmlns:p14="http://schemas.microsoft.com/office/powerpoint/2010/main" val="2266408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16</a:t>
            </a:fld>
            <a:endParaRPr lang="th-TH" dirty="0">
              <a:solidFill>
                <a:prstClr val="black">
                  <a:tint val="75000"/>
                </a:prstClr>
              </a:solidFill>
            </a:endParaRPr>
          </a:p>
        </p:txBody>
      </p:sp>
      <p:sp>
        <p:nvSpPr>
          <p:cNvPr id="3" name="Title 2"/>
          <p:cNvSpPr>
            <a:spLocks noGrp="1"/>
          </p:cNvSpPr>
          <p:nvPr>
            <p:ph type="title"/>
          </p:nvPr>
        </p:nvSpPr>
        <p:spPr>
          <a:xfrm>
            <a:off x="190498" y="1513170"/>
            <a:ext cx="11696701" cy="504000"/>
          </a:xfrm>
        </p:spPr>
        <p:txBody>
          <a:bodyPr/>
          <a:lstStyle/>
          <a:p>
            <a:r>
              <a:rPr lang="en-US" dirty="0"/>
              <a:t>Annual reported number of  new HIV cases and AIDS-related deaths, 2000-2022</a:t>
            </a:r>
            <a:br>
              <a:rPr lang="en-GB" dirty="0"/>
            </a:br>
            <a:endParaRPr lang="en-GB" dirty="0"/>
          </a:p>
        </p:txBody>
      </p:sp>
      <p:sp>
        <p:nvSpPr>
          <p:cNvPr id="5" name="Text Box 149"/>
          <p:cNvSpPr txBox="1">
            <a:spLocks noChangeArrowheads="1"/>
          </p:cNvSpPr>
          <p:nvPr/>
        </p:nvSpPr>
        <p:spPr bwMode="auto">
          <a:xfrm>
            <a:off x="152400" y="6519446"/>
            <a:ext cx="11201399" cy="215444"/>
          </a:xfrm>
          <a:prstGeom prst="rect">
            <a:avLst/>
          </a:prstGeom>
          <a:noFill/>
          <a:ln w="9525">
            <a:noFill/>
            <a:miter lim="800000"/>
            <a:headEnd/>
            <a:tailEnd/>
          </a:ln>
        </p:spPr>
        <p:txBody>
          <a:bodyPr wrap="square">
            <a:spAutoFit/>
          </a:bodyPr>
          <a:lstStyle/>
          <a:p>
            <a:pPr algn="just"/>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3"/>
              </a:rPr>
              <a:t>www.aidsdatahub.org</a:t>
            </a:r>
            <a:r>
              <a:rPr lang="en-US" sz="800" dirty="0">
                <a:solidFill>
                  <a:srgbClr val="000000"/>
                </a:solidFill>
                <a:latin typeface="Arial" pitchFamily="34" charset="0"/>
                <a:cs typeface="Arial" pitchFamily="34" charset="0"/>
              </a:rPr>
              <a:t>  based on</a:t>
            </a:r>
            <a:r>
              <a:rPr lang="en-AU" sz="800" dirty="0">
                <a:solidFill>
                  <a:srgbClr val="000000"/>
                </a:solidFill>
                <a:latin typeface="Arial" pitchFamily="34" charset="0"/>
                <a:cs typeface="Arial" pitchFamily="34" charset="0"/>
              </a:rPr>
              <a:t> </a:t>
            </a:r>
            <a:r>
              <a:rPr lang="en-US" sz="800" dirty="0">
                <a:solidFill>
                  <a:srgbClr val="000000"/>
                </a:solidFill>
                <a:latin typeface="Arial" pitchFamily="34" charset="0"/>
                <a:cs typeface="Arial" pitchFamily="34" charset="0"/>
              </a:rPr>
              <a:t>Directorate General of Health Services (DGHS), TB-L &amp; AIDS/STD </a:t>
            </a:r>
            <a:r>
              <a:rPr lang="en-US" sz="800" dirty="0" err="1">
                <a:solidFill>
                  <a:srgbClr val="000000"/>
                </a:solidFill>
                <a:latin typeface="Arial" pitchFamily="34" charset="0"/>
                <a:cs typeface="Arial" pitchFamily="34" charset="0"/>
              </a:rPr>
              <a:t>Programme</a:t>
            </a:r>
            <a:r>
              <a:rPr lang="en-US" sz="800" dirty="0">
                <a:solidFill>
                  <a:srgbClr val="000000"/>
                </a:solidFill>
                <a:latin typeface="Arial" pitchFamily="34" charset="0"/>
                <a:cs typeface="Arial" pitchFamily="34" charset="0"/>
              </a:rPr>
              <a:t> (2022). World AIDS Day 2022: HIV/AIDS Situation in Bangladesh </a:t>
            </a:r>
          </a:p>
        </p:txBody>
      </p:sp>
      <p:graphicFrame>
        <p:nvGraphicFramePr>
          <p:cNvPr id="6" name="Chart 5">
            <a:extLst>
              <a:ext uri="{FF2B5EF4-FFF2-40B4-BE49-F238E27FC236}">
                <a16:creationId xmlns:a16="http://schemas.microsoft.com/office/drawing/2014/main" id="{0B042712-52C0-4DB1-B165-EA292C2C94B9}"/>
              </a:ext>
            </a:extLst>
          </p:cNvPr>
          <p:cNvGraphicFramePr>
            <a:graphicFrameLocks/>
          </p:cNvGraphicFramePr>
          <p:nvPr>
            <p:extLst>
              <p:ext uri="{D42A27DB-BD31-4B8C-83A1-F6EECF244321}">
                <p14:modId xmlns:p14="http://schemas.microsoft.com/office/powerpoint/2010/main" val="3038675247"/>
              </p:ext>
            </p:extLst>
          </p:nvPr>
        </p:nvGraphicFramePr>
        <p:xfrm>
          <a:off x="1181098" y="2130951"/>
          <a:ext cx="9715499" cy="41804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97979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17</a:t>
            </a:fld>
            <a:endParaRPr lang="th-TH" dirty="0">
              <a:solidFill>
                <a:prstClr val="black">
                  <a:tint val="75000"/>
                </a:prstClr>
              </a:solidFill>
            </a:endParaRPr>
          </a:p>
        </p:txBody>
      </p:sp>
      <p:sp>
        <p:nvSpPr>
          <p:cNvPr id="3" name="Title 2"/>
          <p:cNvSpPr>
            <a:spLocks noGrp="1"/>
          </p:cNvSpPr>
          <p:nvPr>
            <p:ph type="title"/>
          </p:nvPr>
        </p:nvSpPr>
        <p:spPr>
          <a:xfrm>
            <a:off x="457200" y="1536614"/>
            <a:ext cx="11506200" cy="504000"/>
          </a:xfrm>
        </p:spPr>
        <p:txBody>
          <a:bodyPr/>
          <a:lstStyle/>
          <a:p>
            <a:r>
              <a:rPr lang="en-US" dirty="0"/>
              <a:t>Distribution of reported new HIV cases by sub-population, 2022</a:t>
            </a:r>
            <a:endParaRPr lang="en-GB" dirty="0"/>
          </a:p>
        </p:txBody>
      </p:sp>
      <p:sp>
        <p:nvSpPr>
          <p:cNvPr id="4" name="Text Box 149">
            <a:extLst>
              <a:ext uri="{FF2B5EF4-FFF2-40B4-BE49-F238E27FC236}">
                <a16:creationId xmlns:a16="http://schemas.microsoft.com/office/drawing/2014/main" id="{38A63DB9-5B5F-2B1A-AD30-041BB01C8A01}"/>
              </a:ext>
            </a:extLst>
          </p:cNvPr>
          <p:cNvSpPr txBox="1">
            <a:spLocks noChangeArrowheads="1"/>
          </p:cNvSpPr>
          <p:nvPr/>
        </p:nvSpPr>
        <p:spPr bwMode="auto">
          <a:xfrm>
            <a:off x="152400" y="6519446"/>
            <a:ext cx="11201399" cy="215444"/>
          </a:xfrm>
          <a:prstGeom prst="rect">
            <a:avLst/>
          </a:prstGeom>
          <a:noFill/>
          <a:ln w="9525">
            <a:noFill/>
            <a:miter lim="800000"/>
            <a:headEnd/>
            <a:tailEnd/>
          </a:ln>
        </p:spPr>
        <p:txBody>
          <a:bodyPr wrap="square">
            <a:spAutoFit/>
          </a:bodyPr>
          <a:lstStyle/>
          <a:p>
            <a:pPr algn="just"/>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3"/>
              </a:rPr>
              <a:t>www.aidsdatahub.org</a:t>
            </a:r>
            <a:r>
              <a:rPr lang="en-US" sz="800" dirty="0">
                <a:solidFill>
                  <a:srgbClr val="000000"/>
                </a:solidFill>
                <a:latin typeface="Arial" pitchFamily="34" charset="0"/>
                <a:cs typeface="Arial" pitchFamily="34" charset="0"/>
              </a:rPr>
              <a:t>  based on</a:t>
            </a:r>
            <a:r>
              <a:rPr lang="en-AU" sz="800" dirty="0">
                <a:solidFill>
                  <a:srgbClr val="000000"/>
                </a:solidFill>
                <a:latin typeface="Arial" pitchFamily="34" charset="0"/>
                <a:cs typeface="Arial" pitchFamily="34" charset="0"/>
              </a:rPr>
              <a:t> </a:t>
            </a:r>
            <a:r>
              <a:rPr lang="en-US" sz="800" dirty="0">
                <a:solidFill>
                  <a:srgbClr val="000000"/>
                </a:solidFill>
                <a:latin typeface="Arial" pitchFamily="34" charset="0"/>
                <a:cs typeface="Arial" pitchFamily="34" charset="0"/>
              </a:rPr>
              <a:t>Directorate General of Health Services (DGHS), TB-L &amp; AIDS/STD </a:t>
            </a:r>
            <a:r>
              <a:rPr lang="en-US" sz="800" dirty="0" err="1">
                <a:solidFill>
                  <a:srgbClr val="000000"/>
                </a:solidFill>
                <a:latin typeface="Arial" pitchFamily="34" charset="0"/>
                <a:cs typeface="Arial" pitchFamily="34" charset="0"/>
              </a:rPr>
              <a:t>Programme</a:t>
            </a:r>
            <a:r>
              <a:rPr lang="en-US" sz="800" dirty="0">
                <a:solidFill>
                  <a:srgbClr val="000000"/>
                </a:solidFill>
                <a:latin typeface="Arial" pitchFamily="34" charset="0"/>
                <a:cs typeface="Arial" pitchFamily="34" charset="0"/>
              </a:rPr>
              <a:t> (2022). World AIDS Day 2022: HIV/AIDS Situation in Bangladesh </a:t>
            </a:r>
          </a:p>
        </p:txBody>
      </p:sp>
      <p:cxnSp>
        <p:nvCxnSpPr>
          <p:cNvPr id="21" name="Connector: Elbow 20">
            <a:extLst>
              <a:ext uri="{FF2B5EF4-FFF2-40B4-BE49-F238E27FC236}">
                <a16:creationId xmlns:a16="http://schemas.microsoft.com/office/drawing/2014/main" id="{14DB6C09-EB7B-49FE-9BDD-25B5C60E7654}"/>
              </a:ext>
            </a:extLst>
          </p:cNvPr>
          <p:cNvCxnSpPr>
            <a:cxnSpLocks/>
          </p:cNvCxnSpPr>
          <p:nvPr/>
        </p:nvCxnSpPr>
        <p:spPr>
          <a:xfrm flipV="1">
            <a:off x="5857875" y="2438064"/>
            <a:ext cx="1543050" cy="181988"/>
          </a:xfrm>
          <a:prstGeom prst="bentConnector3">
            <a:avLst>
              <a:gd name="adj1" fmla="val 50000"/>
            </a:avLst>
          </a:prstGeom>
          <a:noFill/>
          <a:ln w="6350" cap="flat" cmpd="sng" algn="ctr">
            <a:solidFill>
              <a:sysClr val="windowText" lastClr="000000"/>
            </a:solidFill>
            <a:prstDash val="solid"/>
            <a:miter lim="800000"/>
          </a:ln>
          <a:effectLst/>
        </p:spPr>
      </p:cxnSp>
      <p:cxnSp>
        <p:nvCxnSpPr>
          <p:cNvPr id="22" name="Connector: Elbow 21">
            <a:extLst>
              <a:ext uri="{FF2B5EF4-FFF2-40B4-BE49-F238E27FC236}">
                <a16:creationId xmlns:a16="http://schemas.microsoft.com/office/drawing/2014/main" id="{8FD1DA12-F97D-43B7-B3F2-5E79F8D1AA8C}"/>
              </a:ext>
            </a:extLst>
          </p:cNvPr>
          <p:cNvCxnSpPr>
            <a:cxnSpLocks/>
          </p:cNvCxnSpPr>
          <p:nvPr/>
        </p:nvCxnSpPr>
        <p:spPr>
          <a:xfrm rot="10800000">
            <a:off x="3514726" y="2438400"/>
            <a:ext cx="2197100" cy="162617"/>
          </a:xfrm>
          <a:prstGeom prst="bentConnector3">
            <a:avLst>
              <a:gd name="adj1" fmla="val 50000"/>
            </a:avLst>
          </a:prstGeom>
          <a:noFill/>
          <a:ln w="6350" cap="flat" cmpd="sng" algn="ctr">
            <a:solidFill>
              <a:sysClr val="windowText" lastClr="000000"/>
            </a:solidFill>
            <a:prstDash val="solid"/>
            <a:miter lim="800000"/>
          </a:ln>
          <a:effectLst/>
        </p:spPr>
      </p:cxnSp>
      <p:cxnSp>
        <p:nvCxnSpPr>
          <p:cNvPr id="25" name="Straight Connector 24">
            <a:extLst>
              <a:ext uri="{FF2B5EF4-FFF2-40B4-BE49-F238E27FC236}">
                <a16:creationId xmlns:a16="http://schemas.microsoft.com/office/drawing/2014/main" id="{36639689-7791-A54C-C00A-31C74BEFF447}"/>
              </a:ext>
            </a:extLst>
          </p:cNvPr>
          <p:cNvCxnSpPr/>
          <p:nvPr/>
        </p:nvCxnSpPr>
        <p:spPr>
          <a:xfrm>
            <a:off x="3514725" y="2971800"/>
            <a:ext cx="1097280"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36639689-7791-A54C-C00A-31C74BEFF447}"/>
              </a:ext>
            </a:extLst>
          </p:cNvPr>
          <p:cNvCxnSpPr/>
          <p:nvPr/>
        </p:nvCxnSpPr>
        <p:spPr>
          <a:xfrm>
            <a:off x="6981829" y="3352800"/>
            <a:ext cx="838191"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36639689-7791-A54C-C00A-31C74BEFF447}"/>
              </a:ext>
            </a:extLst>
          </p:cNvPr>
          <p:cNvCxnSpPr/>
          <p:nvPr/>
        </p:nvCxnSpPr>
        <p:spPr>
          <a:xfrm>
            <a:off x="3773814" y="5257800"/>
            <a:ext cx="838191" cy="0"/>
          </a:xfrm>
          <a:prstGeom prst="line">
            <a:avLst/>
          </a:prstGeom>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3C250AB3-8D16-04D9-BBB7-B2530E82F8D7}"/>
              </a:ext>
            </a:extLst>
          </p:cNvPr>
          <p:cNvSpPr txBox="1"/>
          <p:nvPr/>
        </p:nvSpPr>
        <p:spPr>
          <a:xfrm>
            <a:off x="2364106" y="6069670"/>
            <a:ext cx="3846194" cy="246221"/>
          </a:xfrm>
          <a:prstGeom prst="rect">
            <a:avLst/>
          </a:prstGeom>
          <a:noFill/>
        </p:spPr>
        <p:txBody>
          <a:bodyPr wrap="square">
            <a:spAutoFit/>
          </a:bodyPr>
          <a:lstStyle/>
          <a:p>
            <a:r>
              <a:rPr lang="en-US" sz="1000" dirty="0">
                <a:latin typeface="Arial Nova" panose="020B0504020202020204" pitchFamily="34" charset="0"/>
              </a:rPr>
              <a:t>FDMN: Forcibly Displaced Myanmar Nationals</a:t>
            </a:r>
          </a:p>
        </p:txBody>
      </p:sp>
      <p:graphicFrame>
        <p:nvGraphicFramePr>
          <p:cNvPr id="5" name="Chart 4">
            <a:extLst>
              <a:ext uri="{FF2B5EF4-FFF2-40B4-BE49-F238E27FC236}">
                <a16:creationId xmlns:a16="http://schemas.microsoft.com/office/drawing/2014/main" id="{3403956C-051D-4766-85E8-131FE0C9027D}"/>
              </a:ext>
            </a:extLst>
          </p:cNvPr>
          <p:cNvGraphicFramePr>
            <a:graphicFrameLocks/>
          </p:cNvGraphicFramePr>
          <p:nvPr>
            <p:extLst>
              <p:ext uri="{D42A27DB-BD31-4B8C-83A1-F6EECF244321}">
                <p14:modId xmlns:p14="http://schemas.microsoft.com/office/powerpoint/2010/main" val="132118722"/>
              </p:ext>
            </p:extLst>
          </p:nvPr>
        </p:nvGraphicFramePr>
        <p:xfrm>
          <a:off x="1981200" y="2160175"/>
          <a:ext cx="7543800" cy="4012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17619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18</a:t>
            </a:fld>
            <a:endParaRPr lang="th-TH" dirty="0">
              <a:solidFill>
                <a:prstClr val="black">
                  <a:tint val="75000"/>
                </a:prstClr>
              </a:solidFill>
            </a:endParaRPr>
          </a:p>
        </p:txBody>
      </p:sp>
      <p:sp>
        <p:nvSpPr>
          <p:cNvPr id="3" name="Title 2"/>
          <p:cNvSpPr>
            <a:spLocks noGrp="1"/>
          </p:cNvSpPr>
          <p:nvPr>
            <p:ph type="title"/>
          </p:nvPr>
        </p:nvSpPr>
        <p:spPr>
          <a:xfrm>
            <a:off x="457200" y="1527842"/>
            <a:ext cx="11506200" cy="504000"/>
          </a:xfrm>
        </p:spPr>
        <p:txBody>
          <a:bodyPr/>
          <a:lstStyle/>
          <a:p>
            <a:r>
              <a:rPr lang="en-US" dirty="0"/>
              <a:t>Distribution of reported new HIV cases by age group, 2022</a:t>
            </a:r>
            <a:endParaRPr lang="en-GB" dirty="0"/>
          </a:p>
        </p:txBody>
      </p:sp>
      <p:sp>
        <p:nvSpPr>
          <p:cNvPr id="6" name="TextBox 1">
            <a:extLst>
              <a:ext uri="{FF2B5EF4-FFF2-40B4-BE49-F238E27FC236}">
                <a16:creationId xmlns:a16="http://schemas.microsoft.com/office/drawing/2014/main" id="{4A39BA35-FBF8-F29E-5E99-CA901579C9FE}"/>
              </a:ext>
            </a:extLst>
          </p:cNvPr>
          <p:cNvSpPr txBox="1"/>
          <p:nvPr/>
        </p:nvSpPr>
        <p:spPr>
          <a:xfrm>
            <a:off x="4505337" y="3467100"/>
            <a:ext cx="1828788" cy="12476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200" b="1" dirty="0">
                <a:solidFill>
                  <a:srgbClr val="FF5050"/>
                </a:solidFill>
                <a:latin typeface="Arial Nova" panose="020B0504020202020204" pitchFamily="34" charset="0"/>
              </a:rPr>
              <a:t>947</a:t>
            </a:r>
            <a:r>
              <a:rPr lang="en-US" sz="2000" b="1" dirty="0">
                <a:latin typeface="Arial Nova" panose="020B0504020202020204" pitchFamily="34" charset="0"/>
              </a:rPr>
              <a:t> </a:t>
            </a:r>
          </a:p>
          <a:p>
            <a:pPr algn="ctr"/>
            <a:r>
              <a:rPr lang="en-US" sz="2000" b="1" dirty="0">
                <a:latin typeface="Arial Nova" panose="020B0504020202020204" pitchFamily="34" charset="0"/>
              </a:rPr>
              <a:t>reported new HIV cases</a:t>
            </a:r>
          </a:p>
        </p:txBody>
      </p:sp>
      <p:sp>
        <p:nvSpPr>
          <p:cNvPr id="8" name="Text Box 149">
            <a:extLst>
              <a:ext uri="{FF2B5EF4-FFF2-40B4-BE49-F238E27FC236}">
                <a16:creationId xmlns:a16="http://schemas.microsoft.com/office/drawing/2014/main" id="{E182D780-F889-549A-49D5-B7F75CD81773}"/>
              </a:ext>
            </a:extLst>
          </p:cNvPr>
          <p:cNvSpPr txBox="1">
            <a:spLocks noChangeArrowheads="1"/>
          </p:cNvSpPr>
          <p:nvPr/>
        </p:nvSpPr>
        <p:spPr bwMode="auto">
          <a:xfrm>
            <a:off x="152400" y="6519446"/>
            <a:ext cx="11201399" cy="215444"/>
          </a:xfrm>
          <a:prstGeom prst="rect">
            <a:avLst/>
          </a:prstGeom>
          <a:noFill/>
          <a:ln w="9525">
            <a:noFill/>
            <a:miter lim="800000"/>
            <a:headEnd/>
            <a:tailEnd/>
          </a:ln>
        </p:spPr>
        <p:txBody>
          <a:bodyPr wrap="square">
            <a:spAutoFit/>
          </a:bodyPr>
          <a:lstStyle/>
          <a:p>
            <a:pPr algn="just"/>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3"/>
              </a:rPr>
              <a:t>www.aidsdatahub.org</a:t>
            </a:r>
            <a:r>
              <a:rPr lang="en-US" sz="800" dirty="0">
                <a:solidFill>
                  <a:srgbClr val="000000"/>
                </a:solidFill>
                <a:latin typeface="Arial" pitchFamily="34" charset="0"/>
                <a:cs typeface="Arial" pitchFamily="34" charset="0"/>
              </a:rPr>
              <a:t>  based on</a:t>
            </a:r>
            <a:r>
              <a:rPr lang="en-AU" sz="800" dirty="0">
                <a:solidFill>
                  <a:srgbClr val="000000"/>
                </a:solidFill>
                <a:latin typeface="Arial" pitchFamily="34" charset="0"/>
                <a:cs typeface="Arial" pitchFamily="34" charset="0"/>
              </a:rPr>
              <a:t> </a:t>
            </a:r>
            <a:r>
              <a:rPr lang="en-US" sz="800" dirty="0">
                <a:solidFill>
                  <a:srgbClr val="000000"/>
                </a:solidFill>
                <a:latin typeface="Arial" pitchFamily="34" charset="0"/>
                <a:cs typeface="Arial" pitchFamily="34" charset="0"/>
              </a:rPr>
              <a:t>Directorate General of Health Services (DGHS), TB-L &amp; AIDS/STD </a:t>
            </a:r>
            <a:r>
              <a:rPr lang="en-US" sz="800" dirty="0" err="1">
                <a:solidFill>
                  <a:srgbClr val="000000"/>
                </a:solidFill>
                <a:latin typeface="Arial" pitchFamily="34" charset="0"/>
                <a:cs typeface="Arial" pitchFamily="34" charset="0"/>
              </a:rPr>
              <a:t>Programme</a:t>
            </a:r>
            <a:r>
              <a:rPr lang="en-US" sz="800" dirty="0">
                <a:solidFill>
                  <a:srgbClr val="000000"/>
                </a:solidFill>
                <a:latin typeface="Arial" pitchFamily="34" charset="0"/>
                <a:cs typeface="Arial" pitchFamily="34" charset="0"/>
              </a:rPr>
              <a:t> (2022). World AIDS Day 2022: HIV/AIDS Situation in Bangladesh </a:t>
            </a:r>
          </a:p>
        </p:txBody>
      </p:sp>
      <p:graphicFrame>
        <p:nvGraphicFramePr>
          <p:cNvPr id="5" name="Chart 4">
            <a:extLst>
              <a:ext uri="{FF2B5EF4-FFF2-40B4-BE49-F238E27FC236}">
                <a16:creationId xmlns:a16="http://schemas.microsoft.com/office/drawing/2014/main" id="{20AD7E9C-EFB8-024D-BACF-753882C2EAF0}"/>
              </a:ext>
            </a:extLst>
          </p:cNvPr>
          <p:cNvGraphicFramePr>
            <a:graphicFrameLocks/>
          </p:cNvGraphicFramePr>
          <p:nvPr>
            <p:extLst>
              <p:ext uri="{D42A27DB-BD31-4B8C-83A1-F6EECF244321}">
                <p14:modId xmlns:p14="http://schemas.microsoft.com/office/powerpoint/2010/main" val="2038983112"/>
              </p:ext>
            </p:extLst>
          </p:nvPr>
        </p:nvGraphicFramePr>
        <p:xfrm>
          <a:off x="2986105" y="2218098"/>
          <a:ext cx="5853095" cy="41065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15994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FFDA4B-7FAF-F981-D3B1-B40891EDAE40}"/>
              </a:ext>
            </a:extLst>
          </p:cNvPr>
          <p:cNvPicPr>
            <a:picLocks noChangeAspect="1"/>
          </p:cNvPicPr>
          <p:nvPr/>
        </p:nvPicPr>
        <p:blipFill>
          <a:blip r:embed="rId3"/>
          <a:stretch>
            <a:fillRect/>
          </a:stretch>
        </p:blipFill>
        <p:spPr>
          <a:xfrm>
            <a:off x="4038600" y="1550343"/>
            <a:ext cx="4324350" cy="5076825"/>
          </a:xfrm>
          <a:prstGeom prst="rect">
            <a:avLst/>
          </a:prstGeom>
        </p:spPr>
      </p:pic>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19</a:t>
            </a:fld>
            <a:endParaRPr lang="th-TH" dirty="0">
              <a:solidFill>
                <a:prstClr val="black">
                  <a:tint val="75000"/>
                </a:prstClr>
              </a:solidFill>
            </a:endParaRPr>
          </a:p>
        </p:txBody>
      </p:sp>
      <p:sp>
        <p:nvSpPr>
          <p:cNvPr id="10" name="Text Box 149">
            <a:extLst>
              <a:ext uri="{FF2B5EF4-FFF2-40B4-BE49-F238E27FC236}">
                <a16:creationId xmlns:a16="http://schemas.microsoft.com/office/drawing/2014/main" id="{07A86070-1A54-5AD7-4434-822F24BB262B}"/>
              </a:ext>
            </a:extLst>
          </p:cNvPr>
          <p:cNvSpPr txBox="1">
            <a:spLocks noChangeArrowheads="1"/>
          </p:cNvSpPr>
          <p:nvPr/>
        </p:nvSpPr>
        <p:spPr bwMode="auto">
          <a:xfrm>
            <a:off x="152400" y="6519446"/>
            <a:ext cx="11201399" cy="215444"/>
          </a:xfrm>
          <a:prstGeom prst="rect">
            <a:avLst/>
          </a:prstGeom>
          <a:noFill/>
          <a:ln w="9525">
            <a:noFill/>
            <a:miter lim="800000"/>
            <a:headEnd/>
            <a:tailEnd/>
          </a:ln>
        </p:spPr>
        <p:txBody>
          <a:bodyPr wrap="square">
            <a:spAutoFit/>
          </a:bodyPr>
          <a:lstStyle/>
          <a:p>
            <a:pPr algn="just"/>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4"/>
              </a:rPr>
              <a:t>www.aidsdatahub.org</a:t>
            </a:r>
            <a:r>
              <a:rPr lang="en-US" sz="800" dirty="0">
                <a:solidFill>
                  <a:srgbClr val="000000"/>
                </a:solidFill>
                <a:latin typeface="Arial" pitchFamily="34" charset="0"/>
                <a:cs typeface="Arial" pitchFamily="34" charset="0"/>
              </a:rPr>
              <a:t>  based on</a:t>
            </a:r>
            <a:r>
              <a:rPr lang="en-AU" sz="800" dirty="0">
                <a:solidFill>
                  <a:srgbClr val="000000"/>
                </a:solidFill>
                <a:latin typeface="Arial" pitchFamily="34" charset="0"/>
                <a:cs typeface="Arial" pitchFamily="34" charset="0"/>
              </a:rPr>
              <a:t> </a:t>
            </a:r>
            <a:r>
              <a:rPr lang="en-US" sz="800" dirty="0">
                <a:solidFill>
                  <a:srgbClr val="000000"/>
                </a:solidFill>
                <a:latin typeface="Arial" pitchFamily="34" charset="0"/>
                <a:cs typeface="Arial" pitchFamily="34" charset="0"/>
              </a:rPr>
              <a:t>Directorate General of Health Services (DGHS), TB-L &amp; AIDS/STD </a:t>
            </a:r>
            <a:r>
              <a:rPr lang="en-US" sz="800" dirty="0" err="1">
                <a:solidFill>
                  <a:srgbClr val="000000"/>
                </a:solidFill>
                <a:latin typeface="Arial" pitchFamily="34" charset="0"/>
                <a:cs typeface="Arial" pitchFamily="34" charset="0"/>
              </a:rPr>
              <a:t>Programme</a:t>
            </a:r>
            <a:r>
              <a:rPr lang="en-US" sz="800" dirty="0">
                <a:solidFill>
                  <a:srgbClr val="000000"/>
                </a:solidFill>
                <a:latin typeface="Arial" pitchFamily="34" charset="0"/>
                <a:cs typeface="Arial" pitchFamily="34" charset="0"/>
              </a:rPr>
              <a:t> (2022). World AIDS Day 2022: HIV/AIDS Situation in Bangladesh </a:t>
            </a:r>
          </a:p>
        </p:txBody>
      </p:sp>
      <p:sp>
        <p:nvSpPr>
          <p:cNvPr id="3" name="Title 2"/>
          <p:cNvSpPr>
            <a:spLocks noGrp="1"/>
          </p:cNvSpPr>
          <p:nvPr>
            <p:ph type="title"/>
          </p:nvPr>
        </p:nvSpPr>
        <p:spPr>
          <a:xfrm>
            <a:off x="304800" y="1536483"/>
            <a:ext cx="9353550" cy="520917"/>
          </a:xfrm>
        </p:spPr>
        <p:txBody>
          <a:bodyPr/>
          <a:lstStyle/>
          <a:p>
            <a:r>
              <a:rPr lang="en-US" dirty="0"/>
              <a:t>Geographical distribution of reported new HIV cases, 2022</a:t>
            </a:r>
            <a:endParaRPr lang="en-GB" dirty="0"/>
          </a:p>
        </p:txBody>
      </p:sp>
    </p:spTree>
    <p:extLst>
      <p:ext uri="{BB962C8B-B14F-4D97-AF65-F5344CB8AC3E}">
        <p14:creationId xmlns:p14="http://schemas.microsoft.com/office/powerpoint/2010/main" val="1724937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fld id="{0F71518E-623C-4E6A-9747-B2021CBB7935}" type="slidenum">
              <a:rPr lang="th-TH" sz="1200">
                <a:solidFill>
                  <a:srgbClr val="898989"/>
                </a:solidFill>
              </a:rPr>
              <a:pPr/>
              <a:t>2</a:t>
            </a:fld>
            <a:endParaRPr lang="th-TH" sz="1200">
              <a:solidFill>
                <a:srgbClr val="898989"/>
              </a:solidFill>
            </a:endParaRPr>
          </a:p>
        </p:txBody>
      </p:sp>
      <p:sp>
        <p:nvSpPr>
          <p:cNvPr id="55298" name="Subtitle 4"/>
          <p:cNvSpPr>
            <a:spLocks noGrp="1"/>
          </p:cNvSpPr>
          <p:nvPr>
            <p:ph type="subTitle" idx="1"/>
          </p:nvPr>
        </p:nvSpPr>
        <p:spPr bwMode="auto">
          <a:xfrm>
            <a:off x="515936" y="2514601"/>
            <a:ext cx="8077200" cy="305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fontAlgn="base">
              <a:spcAft>
                <a:spcPct val="0"/>
              </a:spcAft>
            </a:pPr>
            <a:r>
              <a:rPr lang="en-US" dirty="0">
                <a:latin typeface="Arial" pitchFamily="34" charset="0"/>
                <a:hlinkClick r:id="rId2" action="ppaction://hlinksldjump"/>
              </a:rPr>
              <a:t>Basic socio-demographic indicators</a:t>
            </a:r>
            <a:endParaRPr lang="en-US" dirty="0">
              <a:latin typeface="Arial" pitchFamily="34" charset="0"/>
            </a:endParaRPr>
          </a:p>
          <a:p>
            <a:pPr fontAlgn="base">
              <a:spcAft>
                <a:spcPct val="0"/>
              </a:spcAft>
            </a:pPr>
            <a:r>
              <a:rPr lang="en-US" dirty="0">
                <a:latin typeface="Arial" pitchFamily="34" charset="0"/>
                <a:hlinkClick r:id="rId3" action="ppaction://hlinksldjump"/>
              </a:rPr>
              <a:t>HIV prevalence and epidemiological status </a:t>
            </a:r>
            <a:endParaRPr lang="en-US" dirty="0">
              <a:latin typeface="Arial" pitchFamily="34" charset="0"/>
            </a:endParaRPr>
          </a:p>
          <a:p>
            <a:pPr fontAlgn="base">
              <a:spcAft>
                <a:spcPct val="0"/>
              </a:spcAft>
            </a:pPr>
            <a:r>
              <a:rPr lang="en-US" dirty="0">
                <a:latin typeface="Arial" pitchFamily="34" charset="0"/>
                <a:hlinkClick r:id="rId4" action="ppaction://hlinksldjump"/>
              </a:rPr>
              <a:t>Risk behaviors</a:t>
            </a:r>
            <a:endParaRPr lang="en-US" dirty="0">
              <a:latin typeface="Arial" pitchFamily="34" charset="0"/>
            </a:endParaRPr>
          </a:p>
          <a:p>
            <a:pPr fontAlgn="base">
              <a:spcAft>
                <a:spcPct val="0"/>
              </a:spcAft>
            </a:pPr>
            <a:r>
              <a:rPr lang="en-US" dirty="0">
                <a:latin typeface="Arial" pitchFamily="34" charset="0"/>
                <a:hlinkClick r:id="rId5" action="ppaction://hlinksldjump"/>
              </a:rPr>
              <a:t>Vulnerability and HIV knowledge</a:t>
            </a:r>
            <a:endParaRPr lang="en-US" dirty="0">
              <a:latin typeface="Arial" pitchFamily="34" charset="0"/>
            </a:endParaRPr>
          </a:p>
          <a:p>
            <a:pPr fontAlgn="base">
              <a:spcAft>
                <a:spcPct val="0"/>
              </a:spcAft>
            </a:pPr>
            <a:r>
              <a:rPr lang="en-US" dirty="0">
                <a:latin typeface="Arial" pitchFamily="34" charset="0"/>
                <a:hlinkClick r:id="rId6" action="ppaction://hlinksldjump"/>
              </a:rPr>
              <a:t>HIV expenditure</a:t>
            </a:r>
            <a:endParaRPr lang="en-US" dirty="0">
              <a:latin typeface="Arial" pitchFamily="34" charset="0"/>
            </a:endParaRPr>
          </a:p>
          <a:p>
            <a:pPr fontAlgn="base">
              <a:spcAft>
                <a:spcPct val="0"/>
              </a:spcAft>
            </a:pPr>
            <a:r>
              <a:rPr lang="en-US" dirty="0">
                <a:latin typeface="Arial" pitchFamily="34" charset="0"/>
                <a:hlinkClick r:id="rId7" action="ppaction://hlinksldjump"/>
              </a:rPr>
              <a:t>National response</a:t>
            </a:r>
            <a:endParaRPr lang="en-US" dirty="0">
              <a:latin typeface="Arial" pitchFamily="34" charset="0"/>
            </a:endParaRPr>
          </a:p>
        </p:txBody>
      </p:sp>
      <p:sp>
        <p:nvSpPr>
          <p:cNvPr id="55299" name="Title 3"/>
          <p:cNvSpPr>
            <a:spLocks noGrp="1"/>
          </p:cNvSpPr>
          <p:nvPr>
            <p:ph type="title"/>
          </p:nvPr>
        </p:nvSpPr>
        <p:spPr bwMode="auto">
          <a:xfrm>
            <a:off x="228600"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latin typeface="Arial" pitchFamily="34" charset="0"/>
              </a:rPr>
              <a:t>CONTENT</a:t>
            </a:r>
            <a:endParaRPr lang="th-TH" dirty="0"/>
          </a:p>
        </p:txBody>
      </p:sp>
    </p:spTree>
    <p:extLst>
      <p:ext uri="{BB962C8B-B14F-4D97-AF65-F5344CB8AC3E}">
        <p14:creationId xmlns:p14="http://schemas.microsoft.com/office/powerpoint/2010/main" val="3547901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1"/>
          <p:cNvSpPr>
            <a:spLocks noGrp="1"/>
          </p:cNvSpPr>
          <p:nvPr>
            <p:ph type="title"/>
          </p:nvPr>
        </p:nvSpPr>
        <p:spPr bwMode="auto">
          <a:xfrm>
            <a:off x="228600"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Risk </a:t>
            </a:r>
            <a:r>
              <a:rPr lang="en-US" sz="5400" dirty="0" err="1">
                <a:cs typeface="Cordia New" pitchFamily="34" charset="-34"/>
              </a:rPr>
              <a:t>behaviours</a:t>
            </a:r>
            <a:br>
              <a:rPr lang="th-TH" sz="5400" dirty="0"/>
            </a:br>
            <a:endParaRPr lang="en-US" dirty="0">
              <a:cs typeface="Cordia New" pitchFamily="34" charset="-34"/>
            </a:endParaRPr>
          </a:p>
        </p:txBody>
      </p:sp>
    </p:spTree>
    <p:extLst>
      <p:ext uri="{BB962C8B-B14F-4D97-AF65-F5344CB8AC3E}">
        <p14:creationId xmlns:p14="http://schemas.microsoft.com/office/powerpoint/2010/main" val="3345783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21</a:t>
            </a:fld>
            <a:endParaRPr lang="th-TH" dirty="0">
              <a:solidFill>
                <a:prstClr val="black">
                  <a:tint val="75000"/>
                </a:prstClr>
              </a:solidFill>
            </a:endParaRPr>
          </a:p>
        </p:txBody>
      </p:sp>
      <p:sp>
        <p:nvSpPr>
          <p:cNvPr id="3" name="Title 2"/>
          <p:cNvSpPr>
            <a:spLocks noGrp="1"/>
          </p:cNvSpPr>
          <p:nvPr>
            <p:ph type="title"/>
          </p:nvPr>
        </p:nvSpPr>
        <p:spPr>
          <a:xfrm>
            <a:off x="381000" y="1524000"/>
            <a:ext cx="11201400" cy="762000"/>
          </a:xfrm>
        </p:spPr>
        <p:txBody>
          <a:bodyPr/>
          <a:lstStyle/>
          <a:p>
            <a:r>
              <a:rPr lang="en-GB" dirty="0"/>
              <a:t>Proportion of key populations who reported condom use at last sex, 2021</a:t>
            </a:r>
          </a:p>
        </p:txBody>
      </p:sp>
      <p:sp>
        <p:nvSpPr>
          <p:cNvPr id="5" name="TextBox 1"/>
          <p:cNvSpPr txBox="1"/>
          <p:nvPr/>
        </p:nvSpPr>
        <p:spPr>
          <a:xfrm>
            <a:off x="152400" y="6400801"/>
            <a:ext cx="8305800" cy="4572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solidFill>
                  <a:prstClr val="black"/>
                </a:solidFill>
                <a:cs typeface="Arial" pitchFamily="34" charset="0"/>
              </a:rPr>
              <a:t>Source: </a:t>
            </a:r>
            <a:r>
              <a:rPr lang="en-US" sz="900" dirty="0">
                <a:solidFill>
                  <a:srgbClr val="000000"/>
                </a:solidFill>
                <a:cs typeface="Arial" pitchFamily="34" charset="0"/>
              </a:rPr>
              <a:t>Prepared by </a:t>
            </a:r>
            <a:r>
              <a:rPr lang="en-US" sz="900" dirty="0">
                <a:solidFill>
                  <a:srgbClr val="000000"/>
                </a:solidFill>
                <a:cs typeface="Arial" pitchFamily="34" charset="0"/>
                <a:hlinkClick r:id="rId2"/>
              </a:rPr>
              <a:t>www.aidsdatahub.org</a:t>
            </a:r>
            <a:r>
              <a:rPr lang="en-US" sz="900" dirty="0">
                <a:solidFill>
                  <a:srgbClr val="000000"/>
                </a:solidFill>
                <a:cs typeface="Arial" pitchFamily="34" charset="0"/>
              </a:rPr>
              <a:t>  based on Bangladesh Integrated biological and Behavioral Surveillance (IBBS) 2020-21 and Global AIDS Monitoring</a:t>
            </a:r>
            <a:endParaRPr lang="en-GB" sz="900" dirty="0">
              <a:solidFill>
                <a:prstClr val="black"/>
              </a:solidFill>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4091269373"/>
              </p:ext>
            </p:extLst>
          </p:nvPr>
        </p:nvGraphicFramePr>
        <p:xfrm>
          <a:off x="1790701" y="2438401"/>
          <a:ext cx="8610601"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3456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22</a:t>
            </a:fld>
            <a:endParaRPr lang="th-TH" dirty="0">
              <a:solidFill>
                <a:prstClr val="black">
                  <a:tint val="75000"/>
                </a:prstClr>
              </a:solidFill>
            </a:endParaRPr>
          </a:p>
        </p:txBody>
      </p:sp>
      <p:sp>
        <p:nvSpPr>
          <p:cNvPr id="3" name="Title 2"/>
          <p:cNvSpPr>
            <a:spLocks noGrp="1"/>
          </p:cNvSpPr>
          <p:nvPr>
            <p:ph type="title"/>
          </p:nvPr>
        </p:nvSpPr>
        <p:spPr>
          <a:xfrm>
            <a:off x="304800" y="1524000"/>
            <a:ext cx="11811000" cy="762000"/>
          </a:xfrm>
        </p:spPr>
        <p:txBody>
          <a:bodyPr/>
          <a:lstStyle/>
          <a:p>
            <a:r>
              <a:rPr lang="en-GB" dirty="0"/>
              <a:t>Proportion of key populations who reported condom use at last sex, 2003 - 2021</a:t>
            </a:r>
          </a:p>
        </p:txBody>
      </p:sp>
      <p:sp>
        <p:nvSpPr>
          <p:cNvPr id="5" name="TextBox 1"/>
          <p:cNvSpPr txBox="1"/>
          <p:nvPr/>
        </p:nvSpPr>
        <p:spPr>
          <a:xfrm>
            <a:off x="0" y="6358556"/>
            <a:ext cx="11277600" cy="4994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prstClr val="black"/>
                </a:solidFill>
                <a:cs typeface="Arial" pitchFamily="34" charset="0"/>
              </a:rPr>
              <a:t>Source: </a:t>
            </a:r>
            <a:r>
              <a:rPr lang="en-US" sz="800" dirty="0">
                <a:solidFill>
                  <a:srgbClr val="000000"/>
                </a:solidFill>
                <a:cs typeface="Arial" pitchFamily="34" charset="0"/>
              </a:rPr>
              <a:t>Prepared by </a:t>
            </a:r>
            <a:r>
              <a:rPr lang="en-US" sz="800" dirty="0">
                <a:solidFill>
                  <a:srgbClr val="000000"/>
                </a:solidFill>
                <a:cs typeface="Arial" pitchFamily="34" charset="0"/>
                <a:hlinkClick r:id="rId2"/>
              </a:rPr>
              <a:t>www.aidsdatahub.org</a:t>
            </a:r>
            <a:r>
              <a:rPr lang="en-US" sz="800" dirty="0">
                <a:solidFill>
                  <a:srgbClr val="000000"/>
                </a:solidFill>
                <a:cs typeface="Arial" pitchFamily="34" charset="0"/>
              </a:rPr>
              <a:t>  based on </a:t>
            </a:r>
            <a:r>
              <a:rPr lang="en-GB" sz="800" dirty="0">
                <a:latin typeface="Arial" pitchFamily="34" charset="0"/>
                <a:cs typeface="Arial" pitchFamily="34" charset="0"/>
              </a:rPr>
              <a:t>1. National AIDS/STD Programme Bangladesh . (2004). National HIV  </a:t>
            </a:r>
            <a:r>
              <a:rPr lang="en-GB" sz="800" dirty="0" err="1">
                <a:latin typeface="Arial" pitchFamily="34" charset="0"/>
                <a:cs typeface="Arial" pitchFamily="34" charset="0"/>
              </a:rPr>
              <a:t>Seroloogical</a:t>
            </a:r>
            <a:r>
              <a:rPr lang="en-GB" sz="800" dirty="0">
                <a:latin typeface="Arial" pitchFamily="34" charset="0"/>
                <a:cs typeface="Arial" pitchFamily="34" charset="0"/>
              </a:rPr>
              <a:t> and Behavioural Surveillance, 2003-2004 - Fifth Round Technical Report.   2. National AIDS/STD Programme Bangladesh . (2008). </a:t>
            </a:r>
            <a:r>
              <a:rPr lang="en-GB" sz="800" dirty="0" err="1">
                <a:latin typeface="Arial" pitchFamily="34" charset="0"/>
                <a:cs typeface="Arial" pitchFamily="34" charset="0"/>
              </a:rPr>
              <a:t>Behavioral</a:t>
            </a:r>
            <a:r>
              <a:rPr lang="en-GB" sz="800" dirty="0">
                <a:latin typeface="Arial" pitchFamily="34" charset="0"/>
                <a:cs typeface="Arial" pitchFamily="34" charset="0"/>
              </a:rPr>
              <a:t> Surveillance Survey 2006-07: Technical Report.   3. </a:t>
            </a:r>
            <a:r>
              <a:rPr lang="en-GB" sz="800" dirty="0" err="1">
                <a:latin typeface="Arial" pitchFamily="34" charset="0"/>
                <a:cs typeface="Arial" pitchFamily="34" charset="0"/>
              </a:rPr>
              <a:t>icddr,b</a:t>
            </a:r>
            <a:r>
              <a:rPr lang="en-GB" sz="800" dirty="0">
                <a:latin typeface="Arial" pitchFamily="34" charset="0"/>
                <a:cs typeface="Arial" pitchFamily="34" charset="0"/>
              </a:rPr>
              <a:t>, </a:t>
            </a:r>
            <a:r>
              <a:rPr lang="en-US" sz="800" dirty="0">
                <a:latin typeface="Arial" pitchFamily="34" charset="0"/>
                <a:cs typeface="Arial" pitchFamily="34" charset="0"/>
              </a:rPr>
              <a:t>Mapping Study and Size Estimation of Key Populations in Bangladesh for HIV Programs, 2015 (unpublished); 4. Bangladesh Integrated Biological and Behavioral Surveillance (IBBS) 2020 and Global AIDS Monitoring</a:t>
            </a:r>
            <a:endParaRPr lang="en-GB" sz="800" dirty="0">
              <a:latin typeface="Arial" pitchFamily="34" charset="0"/>
              <a:cs typeface="Arial" pitchFamily="34" charset="0"/>
            </a:endParaRPr>
          </a:p>
        </p:txBody>
      </p:sp>
      <p:graphicFrame>
        <p:nvGraphicFramePr>
          <p:cNvPr id="7" name="Chart 6">
            <a:extLst>
              <a:ext uri="{FF2B5EF4-FFF2-40B4-BE49-F238E27FC236}">
                <a16:creationId xmlns:a16="http://schemas.microsoft.com/office/drawing/2014/main" id="{00000000-0008-0000-0800-000003000000}"/>
              </a:ext>
            </a:extLst>
          </p:cNvPr>
          <p:cNvGraphicFramePr>
            <a:graphicFrameLocks noGrp="1"/>
          </p:cNvGraphicFramePr>
          <p:nvPr>
            <p:extLst>
              <p:ext uri="{D42A27DB-BD31-4B8C-83A1-F6EECF244321}">
                <p14:modId xmlns:p14="http://schemas.microsoft.com/office/powerpoint/2010/main" val="3080678690"/>
              </p:ext>
            </p:extLst>
          </p:nvPr>
        </p:nvGraphicFramePr>
        <p:xfrm>
          <a:off x="1762125" y="2209800"/>
          <a:ext cx="8667750" cy="41148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8511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2CD33-3677-460D-89D1-390D86E77732}"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3" name="Title 2"/>
          <p:cNvSpPr>
            <a:spLocks noGrp="1"/>
          </p:cNvSpPr>
          <p:nvPr>
            <p:ph type="title"/>
          </p:nvPr>
        </p:nvSpPr>
        <p:spPr>
          <a:xfrm>
            <a:off x="495300" y="1447800"/>
            <a:ext cx="11201400" cy="762000"/>
          </a:xfrm>
        </p:spPr>
        <p:txBody>
          <a:bodyPr/>
          <a:lstStyle/>
          <a:p>
            <a:r>
              <a:rPr lang="en-GB" dirty="0"/>
              <a:t>Proportion of Hijra who reported their condom use behaviours with different partners in the last 6 months, 2021</a:t>
            </a:r>
          </a:p>
        </p:txBody>
      </p:sp>
      <p:sp>
        <p:nvSpPr>
          <p:cNvPr id="5" name="TextBox 1"/>
          <p:cNvSpPr txBox="1"/>
          <p:nvPr/>
        </p:nvSpPr>
        <p:spPr>
          <a:xfrm>
            <a:off x="152400" y="6400801"/>
            <a:ext cx="8305800" cy="4572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Source: </a:t>
            </a: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Prepared by </a:t>
            </a: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hlinkClick r:id="rId2"/>
              </a:rPr>
              <a:t>www.aidsdatahub.org</a:t>
            </a: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  based on Bangladesh Integrated biological and Behavioral Surveillance (IBBS) 2020-21</a:t>
            </a:r>
            <a:endParaRPr kumimoji="0" lang="en-GB" sz="9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cxnSp>
        <p:nvCxnSpPr>
          <p:cNvPr id="6" name="Straight Connector 5">
            <a:extLst>
              <a:ext uri="{FF2B5EF4-FFF2-40B4-BE49-F238E27FC236}">
                <a16:creationId xmlns:a16="http://schemas.microsoft.com/office/drawing/2014/main" id="{4A0CC9C8-22DD-8094-AE3A-B62FC4EA0955}"/>
              </a:ext>
            </a:extLst>
          </p:cNvPr>
          <p:cNvCxnSpPr>
            <a:cxnSpLocks/>
          </p:cNvCxnSpPr>
          <p:nvPr/>
        </p:nvCxnSpPr>
        <p:spPr>
          <a:xfrm flipH="1" flipV="1">
            <a:off x="6089003" y="2194560"/>
            <a:ext cx="13994" cy="4206240"/>
          </a:xfrm>
          <a:prstGeom prst="line">
            <a:avLst/>
          </a:prstGeom>
          <a:ln w="25400">
            <a:solidFill>
              <a:schemeClr val="bg1">
                <a:lumMod val="50000"/>
              </a:schemeClr>
            </a:solidFill>
            <a:prstDash val="sysDot"/>
            <a:roun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8BA33E9B-5F06-419E-58BC-78692EB50EAA}"/>
              </a:ext>
            </a:extLst>
          </p:cNvPr>
          <p:cNvGraphicFramePr>
            <a:graphicFrameLocks/>
          </p:cNvGraphicFramePr>
          <p:nvPr>
            <p:extLst>
              <p:ext uri="{D42A27DB-BD31-4B8C-83A1-F6EECF244321}">
                <p14:modId xmlns:p14="http://schemas.microsoft.com/office/powerpoint/2010/main" val="3094316194"/>
              </p:ext>
            </p:extLst>
          </p:nvPr>
        </p:nvGraphicFramePr>
        <p:xfrm>
          <a:off x="165300" y="2362200"/>
          <a:ext cx="5780088" cy="39945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1020442C-35D2-40C5-9EBD-BC72A55BA5D1}"/>
              </a:ext>
            </a:extLst>
          </p:cNvPr>
          <p:cNvGraphicFramePr>
            <a:graphicFrameLocks/>
          </p:cNvGraphicFramePr>
          <p:nvPr>
            <p:extLst>
              <p:ext uri="{D42A27DB-BD31-4B8C-83A1-F6EECF244321}">
                <p14:modId xmlns:p14="http://schemas.microsoft.com/office/powerpoint/2010/main" val="3448230897"/>
              </p:ext>
            </p:extLst>
          </p:nvPr>
        </p:nvGraphicFramePr>
        <p:xfrm>
          <a:off x="6259512" y="2296694"/>
          <a:ext cx="5780088" cy="41041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45463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2CD33-3677-460D-89D1-390D86E77732}"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3" name="Title 2"/>
          <p:cNvSpPr>
            <a:spLocks noGrp="1"/>
          </p:cNvSpPr>
          <p:nvPr>
            <p:ph type="title"/>
          </p:nvPr>
        </p:nvSpPr>
        <p:spPr>
          <a:xfrm>
            <a:off x="495300" y="1383649"/>
            <a:ext cx="11201400" cy="762000"/>
          </a:xfrm>
        </p:spPr>
        <p:txBody>
          <a:bodyPr/>
          <a:lstStyle/>
          <a:p>
            <a:r>
              <a:rPr lang="en-GB" dirty="0"/>
              <a:t>Proportion of MSM who reported their condom use behaviours with different partners in the last 6 months, 2021</a:t>
            </a:r>
          </a:p>
        </p:txBody>
      </p:sp>
      <p:sp>
        <p:nvSpPr>
          <p:cNvPr id="5" name="TextBox 1"/>
          <p:cNvSpPr txBox="1"/>
          <p:nvPr/>
        </p:nvSpPr>
        <p:spPr>
          <a:xfrm>
            <a:off x="152400" y="6400801"/>
            <a:ext cx="8305800" cy="4572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Source: </a:t>
            </a: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Prepared by </a:t>
            </a: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hlinkClick r:id="rId2"/>
              </a:rPr>
              <a:t>www.aidsdatahub.org</a:t>
            </a: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  based on Bangladesh Integrated biological and Behavioral Surveillance (IBBS) 2020-21</a:t>
            </a:r>
            <a:endParaRPr kumimoji="0" lang="en-GB" sz="9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cxnSp>
        <p:nvCxnSpPr>
          <p:cNvPr id="6" name="Straight Connector 5">
            <a:extLst>
              <a:ext uri="{FF2B5EF4-FFF2-40B4-BE49-F238E27FC236}">
                <a16:creationId xmlns:a16="http://schemas.microsoft.com/office/drawing/2014/main" id="{4A0CC9C8-22DD-8094-AE3A-B62FC4EA0955}"/>
              </a:ext>
            </a:extLst>
          </p:cNvPr>
          <p:cNvCxnSpPr>
            <a:cxnSpLocks/>
          </p:cNvCxnSpPr>
          <p:nvPr/>
        </p:nvCxnSpPr>
        <p:spPr>
          <a:xfrm flipH="1" flipV="1">
            <a:off x="6089003" y="2194560"/>
            <a:ext cx="13994" cy="4206240"/>
          </a:xfrm>
          <a:prstGeom prst="line">
            <a:avLst/>
          </a:prstGeom>
          <a:ln w="25400">
            <a:solidFill>
              <a:schemeClr val="bg1">
                <a:lumMod val="50000"/>
              </a:schemeClr>
            </a:solidFill>
            <a:prstDash val="sysDot"/>
            <a:roun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756CAC5D-8765-49FD-A29F-20BF399B80FD}"/>
              </a:ext>
            </a:extLst>
          </p:cNvPr>
          <p:cNvGraphicFramePr>
            <a:graphicFrameLocks/>
          </p:cNvGraphicFramePr>
          <p:nvPr>
            <p:extLst>
              <p:ext uri="{D42A27DB-BD31-4B8C-83A1-F6EECF244321}">
                <p14:modId xmlns:p14="http://schemas.microsoft.com/office/powerpoint/2010/main" val="1848425972"/>
              </p:ext>
            </p:extLst>
          </p:nvPr>
        </p:nvGraphicFramePr>
        <p:xfrm>
          <a:off x="143540" y="2208212"/>
          <a:ext cx="5780088" cy="4206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BD08DADE-609F-4DC7-A56E-60155E951ABD}"/>
              </a:ext>
            </a:extLst>
          </p:cNvPr>
          <p:cNvGraphicFramePr>
            <a:graphicFrameLocks/>
          </p:cNvGraphicFramePr>
          <p:nvPr>
            <p:extLst>
              <p:ext uri="{D42A27DB-BD31-4B8C-83A1-F6EECF244321}">
                <p14:modId xmlns:p14="http://schemas.microsoft.com/office/powerpoint/2010/main" val="714436961"/>
              </p:ext>
            </p:extLst>
          </p:nvPr>
        </p:nvGraphicFramePr>
        <p:xfrm>
          <a:off x="6259512" y="2208212"/>
          <a:ext cx="5780088" cy="4206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17367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2CD33-3677-460D-89D1-390D86E77732}"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3" name="Title 2"/>
          <p:cNvSpPr>
            <a:spLocks noGrp="1"/>
          </p:cNvSpPr>
          <p:nvPr>
            <p:ph type="title"/>
          </p:nvPr>
        </p:nvSpPr>
        <p:spPr>
          <a:xfrm>
            <a:off x="495300" y="1383649"/>
            <a:ext cx="11201400" cy="762000"/>
          </a:xfrm>
        </p:spPr>
        <p:txBody>
          <a:bodyPr/>
          <a:lstStyle/>
          <a:p>
            <a:r>
              <a:rPr lang="en-GB" dirty="0"/>
              <a:t>Proportion of FSW who reported their condom use behaviours with different partners, 2021</a:t>
            </a:r>
          </a:p>
        </p:txBody>
      </p:sp>
      <p:sp>
        <p:nvSpPr>
          <p:cNvPr id="5" name="TextBox 1"/>
          <p:cNvSpPr txBox="1"/>
          <p:nvPr/>
        </p:nvSpPr>
        <p:spPr>
          <a:xfrm>
            <a:off x="152400" y="6400801"/>
            <a:ext cx="8305800" cy="4572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Source: </a:t>
            </a: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Prepared by </a:t>
            </a: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hlinkClick r:id="rId2"/>
              </a:rPr>
              <a:t>www.aidsdatahub.org</a:t>
            </a: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  based on Bangladesh Integrated biological and Behavioral Surveillance (IBBS) 2020-21</a:t>
            </a:r>
            <a:endParaRPr kumimoji="0" lang="en-GB" sz="9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cxnSp>
        <p:nvCxnSpPr>
          <p:cNvPr id="6" name="Straight Connector 5">
            <a:extLst>
              <a:ext uri="{FF2B5EF4-FFF2-40B4-BE49-F238E27FC236}">
                <a16:creationId xmlns:a16="http://schemas.microsoft.com/office/drawing/2014/main" id="{4A0CC9C8-22DD-8094-AE3A-B62FC4EA0955}"/>
              </a:ext>
            </a:extLst>
          </p:cNvPr>
          <p:cNvCxnSpPr>
            <a:cxnSpLocks/>
          </p:cNvCxnSpPr>
          <p:nvPr/>
        </p:nvCxnSpPr>
        <p:spPr>
          <a:xfrm flipH="1" flipV="1">
            <a:off x="6089003" y="2194560"/>
            <a:ext cx="13994" cy="4206240"/>
          </a:xfrm>
          <a:prstGeom prst="line">
            <a:avLst/>
          </a:prstGeom>
          <a:ln w="25400">
            <a:solidFill>
              <a:schemeClr val="bg1">
                <a:lumMod val="50000"/>
              </a:schemeClr>
            </a:solidFill>
            <a:prstDash val="sysDot"/>
            <a:roun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D0E7E6BA-7275-4236-9058-33BA228FA4E2}"/>
              </a:ext>
            </a:extLst>
          </p:cNvPr>
          <p:cNvGraphicFramePr>
            <a:graphicFrameLocks/>
          </p:cNvGraphicFramePr>
          <p:nvPr>
            <p:extLst>
              <p:ext uri="{D42A27DB-BD31-4B8C-83A1-F6EECF244321}">
                <p14:modId xmlns:p14="http://schemas.microsoft.com/office/powerpoint/2010/main" val="1792985697"/>
              </p:ext>
            </p:extLst>
          </p:nvPr>
        </p:nvGraphicFramePr>
        <p:xfrm>
          <a:off x="152400" y="2255837"/>
          <a:ext cx="5780088" cy="4144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F95E51BA-A597-4B77-A53F-6FC71CA405AF}"/>
              </a:ext>
            </a:extLst>
          </p:cNvPr>
          <p:cNvGraphicFramePr>
            <a:graphicFrameLocks/>
          </p:cNvGraphicFramePr>
          <p:nvPr>
            <p:extLst>
              <p:ext uri="{D42A27DB-BD31-4B8C-83A1-F6EECF244321}">
                <p14:modId xmlns:p14="http://schemas.microsoft.com/office/powerpoint/2010/main" val="2740431436"/>
              </p:ext>
            </p:extLst>
          </p:nvPr>
        </p:nvGraphicFramePr>
        <p:xfrm>
          <a:off x="6241791" y="2255835"/>
          <a:ext cx="5780088" cy="414223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CBD251D3-887F-4F01-EE6A-2398BABB8B22}"/>
              </a:ext>
            </a:extLst>
          </p:cNvPr>
          <p:cNvSpPr txBox="1"/>
          <p:nvPr/>
        </p:nvSpPr>
        <p:spPr>
          <a:xfrm>
            <a:off x="8458200" y="6462573"/>
            <a:ext cx="1835409" cy="246221"/>
          </a:xfrm>
          <a:prstGeom prst="rect">
            <a:avLst/>
          </a:prstGeom>
          <a:noFill/>
        </p:spPr>
        <p:txBody>
          <a:bodyPr wrap="square" rtlCol="0">
            <a:spAutoFit/>
          </a:bodyPr>
          <a:lstStyle/>
          <a:p>
            <a:r>
              <a:rPr lang="en-US" sz="1000" dirty="0"/>
              <a:t>* Non-intervention districts</a:t>
            </a:r>
          </a:p>
        </p:txBody>
      </p:sp>
    </p:spTree>
    <p:extLst>
      <p:ext uri="{BB962C8B-B14F-4D97-AF65-F5344CB8AC3E}">
        <p14:creationId xmlns:p14="http://schemas.microsoft.com/office/powerpoint/2010/main" val="163027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2CD33-3677-460D-89D1-390D86E77732}"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3" name="Title 2"/>
          <p:cNvSpPr>
            <a:spLocks noGrp="1"/>
          </p:cNvSpPr>
          <p:nvPr>
            <p:ph type="title"/>
          </p:nvPr>
        </p:nvSpPr>
        <p:spPr>
          <a:xfrm>
            <a:off x="495300" y="1383649"/>
            <a:ext cx="11201400" cy="762000"/>
          </a:xfrm>
        </p:spPr>
        <p:txBody>
          <a:bodyPr/>
          <a:lstStyle/>
          <a:p>
            <a:r>
              <a:rPr lang="en-GB" dirty="0"/>
              <a:t>Proportion of PWID who reported condom use at last sex with different partners in the last 12 months, 2021</a:t>
            </a:r>
          </a:p>
        </p:txBody>
      </p:sp>
      <p:sp>
        <p:nvSpPr>
          <p:cNvPr id="5" name="TextBox 1"/>
          <p:cNvSpPr txBox="1"/>
          <p:nvPr/>
        </p:nvSpPr>
        <p:spPr>
          <a:xfrm>
            <a:off x="152400" y="6400801"/>
            <a:ext cx="8305800" cy="4572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Source: </a:t>
            </a: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Prepared by </a:t>
            </a: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hlinkClick r:id="rId2"/>
              </a:rPr>
              <a:t>www.aidsdatahub.org</a:t>
            </a: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  based on Bangladesh Integrated biological and Behavioral Surveillance (IBBS) 2020-21</a:t>
            </a:r>
            <a:endParaRPr kumimoji="0" lang="en-GB" sz="9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sp>
        <p:nvSpPr>
          <p:cNvPr id="10" name="TextBox 9">
            <a:extLst>
              <a:ext uri="{FF2B5EF4-FFF2-40B4-BE49-F238E27FC236}">
                <a16:creationId xmlns:a16="http://schemas.microsoft.com/office/drawing/2014/main" id="{D19FBF5D-526C-56F9-E33F-C59E877EB32A}"/>
              </a:ext>
            </a:extLst>
          </p:cNvPr>
          <p:cNvSpPr txBox="1"/>
          <p:nvPr/>
        </p:nvSpPr>
        <p:spPr>
          <a:xfrm>
            <a:off x="8458200" y="6462573"/>
            <a:ext cx="1835409" cy="246221"/>
          </a:xfrm>
          <a:prstGeom prst="rect">
            <a:avLst/>
          </a:prstGeom>
          <a:noFill/>
        </p:spPr>
        <p:txBody>
          <a:bodyPr wrap="square" rtlCol="0">
            <a:spAutoFit/>
          </a:bodyPr>
          <a:lstStyle/>
          <a:p>
            <a:r>
              <a:rPr lang="en-US" sz="1000" dirty="0"/>
              <a:t>* Non-intervention districts</a:t>
            </a:r>
          </a:p>
        </p:txBody>
      </p:sp>
      <p:graphicFrame>
        <p:nvGraphicFramePr>
          <p:cNvPr id="11" name="Chart 10">
            <a:extLst>
              <a:ext uri="{FF2B5EF4-FFF2-40B4-BE49-F238E27FC236}">
                <a16:creationId xmlns:a16="http://schemas.microsoft.com/office/drawing/2014/main" id="{946F463F-0673-4421-BA89-3583E9543A46}"/>
              </a:ext>
            </a:extLst>
          </p:cNvPr>
          <p:cNvGraphicFramePr>
            <a:graphicFrameLocks/>
          </p:cNvGraphicFramePr>
          <p:nvPr>
            <p:extLst>
              <p:ext uri="{D42A27DB-BD31-4B8C-83A1-F6EECF244321}">
                <p14:modId xmlns:p14="http://schemas.microsoft.com/office/powerpoint/2010/main" val="2062782052"/>
              </p:ext>
            </p:extLst>
          </p:nvPr>
        </p:nvGraphicFramePr>
        <p:xfrm>
          <a:off x="438150" y="2145648"/>
          <a:ext cx="11315700" cy="41059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6697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fld id="{76993DAB-E2F1-4317-ADAC-0175B88C2EAA}" type="slidenum">
              <a:rPr lang="th-TH" sz="1200">
                <a:solidFill>
                  <a:srgbClr val="898989"/>
                </a:solidFill>
              </a:rPr>
              <a:pPr/>
              <a:t>27</a:t>
            </a:fld>
            <a:endParaRPr lang="th-TH" sz="1200">
              <a:solidFill>
                <a:srgbClr val="898989"/>
              </a:solidFill>
            </a:endParaRPr>
          </a:p>
        </p:txBody>
      </p:sp>
      <p:sp>
        <p:nvSpPr>
          <p:cNvPr id="8194" name="Title 2"/>
          <p:cNvSpPr>
            <a:spLocks noGrp="1"/>
          </p:cNvSpPr>
          <p:nvPr>
            <p:ph type="title"/>
          </p:nvPr>
        </p:nvSpPr>
        <p:spPr bwMode="auto">
          <a:xfrm>
            <a:off x="304800" y="1447800"/>
            <a:ext cx="11582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latin typeface="Arial" pitchFamily="34" charset="0"/>
              </a:rPr>
              <a:t>Average number of male clients (new and regular) in the last week among MSW in Dhaka and Chittagong districts, 2002-2014</a:t>
            </a:r>
            <a:br>
              <a:rPr lang="en-US" dirty="0">
                <a:latin typeface="Arial" pitchFamily="34" charset="0"/>
              </a:rPr>
            </a:br>
            <a:endParaRPr lang="en-US" dirty="0">
              <a:latin typeface="Arial" pitchFamily="34" charset="0"/>
            </a:endParaRPr>
          </a:p>
        </p:txBody>
      </p:sp>
      <p:sp>
        <p:nvSpPr>
          <p:cNvPr id="8195" name="Text Box 149"/>
          <p:cNvSpPr txBox="1">
            <a:spLocks noChangeArrowheads="1"/>
          </p:cNvSpPr>
          <p:nvPr/>
        </p:nvSpPr>
        <p:spPr bwMode="auto">
          <a:xfrm>
            <a:off x="228600" y="6400800"/>
            <a:ext cx="11125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800" dirty="0">
                <a:solidFill>
                  <a:prstClr val="black"/>
                </a:solidFill>
                <a:latin typeface="Arial" pitchFamily="34" charset="0"/>
              </a:rPr>
              <a:t>Source: </a:t>
            </a:r>
            <a:r>
              <a:rPr lang="en-US" sz="800" dirty="0">
                <a:solidFill>
                  <a:srgbClr val="000000"/>
                </a:solidFill>
                <a:latin typeface="Arial" pitchFamily="34" charset="0"/>
              </a:rPr>
              <a:t>Prepared by </a:t>
            </a:r>
            <a:r>
              <a:rPr lang="en-US" sz="800" dirty="0">
                <a:solidFill>
                  <a:srgbClr val="000000"/>
                </a:solidFill>
                <a:latin typeface="Arial" pitchFamily="34" charset="0"/>
                <a:hlinkClick r:id="rId3"/>
              </a:rPr>
              <a:t>www.aidsdatahub.org</a:t>
            </a:r>
            <a:r>
              <a:rPr lang="en-US" sz="800" dirty="0">
                <a:solidFill>
                  <a:srgbClr val="000000"/>
                </a:solidFill>
                <a:latin typeface="Arial" pitchFamily="34" charset="0"/>
              </a:rPr>
              <a:t>  based on </a:t>
            </a:r>
            <a:r>
              <a:rPr lang="en-US" sz="800" dirty="0" err="1">
                <a:solidFill>
                  <a:prstClr val="black"/>
                </a:solidFill>
                <a:latin typeface="Arial" pitchFamily="34" charset="0"/>
              </a:rPr>
              <a:t>icddr,b</a:t>
            </a:r>
            <a:r>
              <a:rPr lang="en-US" sz="800" dirty="0">
                <a:solidFill>
                  <a:prstClr val="black"/>
                </a:solidFill>
                <a:latin typeface="Arial" pitchFamily="34" charset="0"/>
              </a:rPr>
              <a:t>. (2015). A Survey of HIV, syphilis and risk behaviors among males having sex with males, male sex workers and </a:t>
            </a:r>
            <a:r>
              <a:rPr lang="en-US" sz="800" dirty="0" err="1">
                <a:solidFill>
                  <a:prstClr val="black"/>
                </a:solidFill>
                <a:latin typeface="Arial" pitchFamily="34" charset="0"/>
              </a:rPr>
              <a:t>hijra</a:t>
            </a:r>
            <a:r>
              <a:rPr lang="en-US" sz="800" dirty="0">
                <a:solidFill>
                  <a:prstClr val="black"/>
                </a:solidFill>
                <a:latin typeface="Arial" pitchFamily="34" charset="0"/>
              </a:rPr>
              <a:t>. Global Fund Rolling Continuation Channel Project of </a:t>
            </a:r>
            <a:r>
              <a:rPr lang="en-US" sz="800" dirty="0" err="1">
                <a:solidFill>
                  <a:prstClr val="black"/>
                </a:solidFill>
                <a:latin typeface="Arial" pitchFamily="34" charset="0"/>
              </a:rPr>
              <a:t>icddr,b</a:t>
            </a:r>
            <a:r>
              <a:rPr lang="en-US" sz="800" dirty="0">
                <a:solidFill>
                  <a:prstClr val="black"/>
                </a:solidFill>
                <a:latin typeface="Arial" pitchFamily="34" charset="0"/>
              </a:rPr>
              <a:t>.</a:t>
            </a:r>
            <a:endParaRPr lang="th-TH" sz="800" dirty="0">
              <a:solidFill>
                <a:prstClr val="black"/>
              </a:solidFill>
              <a:latin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252643965"/>
              </p:ext>
            </p:extLst>
          </p:nvPr>
        </p:nvGraphicFramePr>
        <p:xfrm>
          <a:off x="2667000" y="2590800"/>
          <a:ext cx="6553200" cy="3733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35253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fld id="{76993DAB-E2F1-4317-ADAC-0175B88C2EAA}" type="slidenum">
              <a:rPr lang="th-TH" sz="1200">
                <a:solidFill>
                  <a:srgbClr val="898989"/>
                </a:solidFill>
              </a:rPr>
              <a:pPr/>
              <a:t>28</a:t>
            </a:fld>
            <a:endParaRPr lang="th-TH" sz="1200">
              <a:solidFill>
                <a:srgbClr val="898989"/>
              </a:solidFill>
            </a:endParaRPr>
          </a:p>
        </p:txBody>
      </p:sp>
      <p:sp>
        <p:nvSpPr>
          <p:cNvPr id="8194" name="Title 2"/>
          <p:cNvSpPr>
            <a:spLocks noGrp="1"/>
          </p:cNvSpPr>
          <p:nvPr>
            <p:ph type="title"/>
          </p:nvPr>
        </p:nvSpPr>
        <p:spPr bwMode="auto">
          <a:xfrm>
            <a:off x="258726" y="1524000"/>
            <a:ext cx="11353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latin typeface="Arial" pitchFamily="34" charset="0"/>
              </a:rPr>
              <a:t>Median age at first sex work among FSW by district, 2021</a:t>
            </a:r>
            <a:br>
              <a:rPr lang="en-US" dirty="0">
                <a:latin typeface="Arial" pitchFamily="34" charset="0"/>
              </a:rPr>
            </a:br>
            <a:endParaRPr lang="en-US" dirty="0">
              <a:latin typeface="Arial" pitchFamily="34" charset="0"/>
            </a:endParaRPr>
          </a:p>
        </p:txBody>
      </p:sp>
      <p:sp>
        <p:nvSpPr>
          <p:cNvPr id="8195" name="Text Box 149"/>
          <p:cNvSpPr txBox="1">
            <a:spLocks noChangeArrowheads="1"/>
          </p:cNvSpPr>
          <p:nvPr/>
        </p:nvSpPr>
        <p:spPr bwMode="auto">
          <a:xfrm>
            <a:off x="141340" y="6493805"/>
            <a:ext cx="11049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800" dirty="0">
                <a:solidFill>
                  <a:prstClr val="black"/>
                </a:solidFill>
                <a:latin typeface="Arial" pitchFamily="34" charset="0"/>
              </a:rPr>
              <a:t>Source: </a:t>
            </a:r>
            <a:r>
              <a:rPr lang="en-US" sz="800" dirty="0">
                <a:solidFill>
                  <a:srgbClr val="000000"/>
                </a:solidFill>
                <a:latin typeface="Arial" pitchFamily="34" charset="0"/>
              </a:rPr>
              <a:t>Prepared by </a:t>
            </a:r>
            <a:r>
              <a:rPr lang="en-US" sz="800" dirty="0">
                <a:solidFill>
                  <a:srgbClr val="000000"/>
                </a:solidFill>
                <a:latin typeface="Arial" pitchFamily="34" charset="0"/>
                <a:hlinkClick r:id="rId3"/>
              </a:rPr>
              <a:t>www.aidsdatahub.org</a:t>
            </a:r>
            <a:r>
              <a:rPr lang="en-US" sz="800" dirty="0">
                <a:solidFill>
                  <a:srgbClr val="000000"/>
                </a:solidFill>
                <a:latin typeface="Arial" pitchFamily="34" charset="0"/>
              </a:rPr>
              <a:t>  based on </a:t>
            </a:r>
            <a:r>
              <a:rPr lang="en-US" sz="800" dirty="0">
                <a:solidFill>
                  <a:prstClr val="black"/>
                </a:solidFill>
                <a:latin typeface="Arial" pitchFamily="34" charset="0"/>
              </a:rPr>
              <a:t>Bangladesh Integrated Biological and Behavioral Surveillance (IBBS) 2020-21</a:t>
            </a:r>
            <a:endParaRPr lang="th-TH" sz="800" dirty="0">
              <a:solidFill>
                <a:prstClr val="black"/>
              </a:solidFill>
              <a:latin typeface="Arial" pitchFamily="34" charset="0"/>
            </a:endParaRPr>
          </a:p>
        </p:txBody>
      </p:sp>
      <p:graphicFrame>
        <p:nvGraphicFramePr>
          <p:cNvPr id="9" name="Chart 8">
            <a:extLst>
              <a:ext uri="{FF2B5EF4-FFF2-40B4-BE49-F238E27FC236}">
                <a16:creationId xmlns:a16="http://schemas.microsoft.com/office/drawing/2014/main" id="{5FB23CDD-6CA1-7DBA-9CF0-FDCDD0C96F01}"/>
              </a:ext>
            </a:extLst>
          </p:cNvPr>
          <p:cNvGraphicFramePr>
            <a:graphicFrameLocks/>
          </p:cNvGraphicFramePr>
          <p:nvPr>
            <p:extLst>
              <p:ext uri="{D42A27DB-BD31-4B8C-83A1-F6EECF244321}">
                <p14:modId xmlns:p14="http://schemas.microsoft.com/office/powerpoint/2010/main" val="569694430"/>
              </p:ext>
            </p:extLst>
          </p:nvPr>
        </p:nvGraphicFramePr>
        <p:xfrm>
          <a:off x="1200134" y="2182842"/>
          <a:ext cx="9791733" cy="414175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1CCB2E50-5E9F-A765-6400-8C3615A3D45A}"/>
              </a:ext>
            </a:extLst>
          </p:cNvPr>
          <p:cNvSpPr txBox="1"/>
          <p:nvPr/>
        </p:nvSpPr>
        <p:spPr>
          <a:xfrm>
            <a:off x="8458200" y="6462573"/>
            <a:ext cx="1835409" cy="246221"/>
          </a:xfrm>
          <a:prstGeom prst="rect">
            <a:avLst/>
          </a:prstGeom>
          <a:noFill/>
        </p:spPr>
        <p:txBody>
          <a:bodyPr wrap="square" rtlCol="0">
            <a:spAutoFit/>
          </a:bodyPr>
          <a:lstStyle/>
          <a:p>
            <a:r>
              <a:rPr lang="en-US" sz="1000" dirty="0"/>
              <a:t>* Non-intervention districts</a:t>
            </a:r>
          </a:p>
        </p:txBody>
      </p:sp>
    </p:spTree>
    <p:extLst>
      <p:ext uri="{BB962C8B-B14F-4D97-AF65-F5344CB8AC3E}">
        <p14:creationId xmlns:p14="http://schemas.microsoft.com/office/powerpoint/2010/main" val="102831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fld id="{76993DAB-E2F1-4317-ADAC-0175B88C2EAA}" type="slidenum">
              <a:rPr lang="th-TH" sz="1200">
                <a:solidFill>
                  <a:srgbClr val="898989"/>
                </a:solidFill>
              </a:rPr>
              <a:pPr/>
              <a:t>29</a:t>
            </a:fld>
            <a:endParaRPr lang="th-TH" sz="1200">
              <a:solidFill>
                <a:srgbClr val="898989"/>
              </a:solidFill>
            </a:endParaRPr>
          </a:p>
        </p:txBody>
      </p:sp>
      <p:sp>
        <p:nvSpPr>
          <p:cNvPr id="8194" name="Title 2"/>
          <p:cNvSpPr>
            <a:spLocks noGrp="1"/>
          </p:cNvSpPr>
          <p:nvPr>
            <p:ph type="title"/>
          </p:nvPr>
        </p:nvSpPr>
        <p:spPr bwMode="auto">
          <a:xfrm>
            <a:off x="258726" y="1524000"/>
            <a:ext cx="11353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latin typeface="Arial" pitchFamily="34" charset="0"/>
              </a:rPr>
              <a:t>Median duration of sex work among FSW by district, 2021</a:t>
            </a:r>
            <a:br>
              <a:rPr lang="en-US" dirty="0">
                <a:latin typeface="Arial" pitchFamily="34" charset="0"/>
              </a:rPr>
            </a:br>
            <a:endParaRPr lang="en-US" dirty="0">
              <a:latin typeface="Arial" pitchFamily="34" charset="0"/>
            </a:endParaRPr>
          </a:p>
        </p:txBody>
      </p:sp>
      <p:sp>
        <p:nvSpPr>
          <p:cNvPr id="8195" name="Text Box 149"/>
          <p:cNvSpPr txBox="1">
            <a:spLocks noChangeArrowheads="1"/>
          </p:cNvSpPr>
          <p:nvPr/>
        </p:nvSpPr>
        <p:spPr bwMode="auto">
          <a:xfrm>
            <a:off x="141340" y="6493805"/>
            <a:ext cx="11049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800" dirty="0">
                <a:solidFill>
                  <a:prstClr val="black"/>
                </a:solidFill>
                <a:latin typeface="Arial" pitchFamily="34" charset="0"/>
              </a:rPr>
              <a:t>Source: </a:t>
            </a:r>
            <a:r>
              <a:rPr lang="en-US" sz="800" dirty="0">
                <a:solidFill>
                  <a:srgbClr val="000000"/>
                </a:solidFill>
                <a:latin typeface="Arial" pitchFamily="34" charset="0"/>
              </a:rPr>
              <a:t>Prepared by </a:t>
            </a:r>
            <a:r>
              <a:rPr lang="en-US" sz="800" dirty="0">
                <a:solidFill>
                  <a:srgbClr val="000000"/>
                </a:solidFill>
                <a:latin typeface="Arial" pitchFamily="34" charset="0"/>
                <a:hlinkClick r:id="rId3"/>
              </a:rPr>
              <a:t>www.aidsdatahub.org</a:t>
            </a:r>
            <a:r>
              <a:rPr lang="en-US" sz="800" dirty="0">
                <a:solidFill>
                  <a:srgbClr val="000000"/>
                </a:solidFill>
                <a:latin typeface="Arial" pitchFamily="34" charset="0"/>
              </a:rPr>
              <a:t>  based on </a:t>
            </a:r>
            <a:r>
              <a:rPr lang="en-US" sz="800" dirty="0">
                <a:solidFill>
                  <a:prstClr val="black"/>
                </a:solidFill>
                <a:latin typeface="Arial" pitchFamily="34" charset="0"/>
              </a:rPr>
              <a:t>Bangladesh Integrated Biological and Behavioral Surveillance (IBBS) 2020-21</a:t>
            </a:r>
            <a:endParaRPr lang="th-TH" sz="800" dirty="0">
              <a:solidFill>
                <a:prstClr val="black"/>
              </a:solidFill>
              <a:latin typeface="Arial" pitchFamily="34" charset="0"/>
            </a:endParaRPr>
          </a:p>
        </p:txBody>
      </p:sp>
      <p:graphicFrame>
        <p:nvGraphicFramePr>
          <p:cNvPr id="6" name="Chart 5">
            <a:extLst>
              <a:ext uri="{FF2B5EF4-FFF2-40B4-BE49-F238E27FC236}">
                <a16:creationId xmlns:a16="http://schemas.microsoft.com/office/drawing/2014/main" id="{6A793940-C942-455A-8922-14F7D386219F}"/>
              </a:ext>
            </a:extLst>
          </p:cNvPr>
          <p:cNvGraphicFramePr>
            <a:graphicFrameLocks/>
          </p:cNvGraphicFramePr>
          <p:nvPr>
            <p:extLst>
              <p:ext uri="{D42A27DB-BD31-4B8C-83A1-F6EECF244321}">
                <p14:modId xmlns:p14="http://schemas.microsoft.com/office/powerpoint/2010/main" val="2511335062"/>
              </p:ext>
            </p:extLst>
          </p:nvPr>
        </p:nvGraphicFramePr>
        <p:xfrm>
          <a:off x="1199388" y="2140209"/>
          <a:ext cx="9793224" cy="414223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31866DF7-0DFE-6EF6-CB12-29DD1E6E08CC}"/>
              </a:ext>
            </a:extLst>
          </p:cNvPr>
          <p:cNvSpPr txBox="1"/>
          <p:nvPr/>
        </p:nvSpPr>
        <p:spPr>
          <a:xfrm>
            <a:off x="8458200" y="6462573"/>
            <a:ext cx="1835409" cy="246221"/>
          </a:xfrm>
          <a:prstGeom prst="rect">
            <a:avLst/>
          </a:prstGeom>
          <a:noFill/>
        </p:spPr>
        <p:txBody>
          <a:bodyPr wrap="square" rtlCol="0">
            <a:spAutoFit/>
          </a:bodyPr>
          <a:lstStyle/>
          <a:p>
            <a:r>
              <a:rPr lang="en-US" sz="1000" dirty="0"/>
              <a:t>* Non-intervention districts</a:t>
            </a:r>
          </a:p>
        </p:txBody>
      </p:sp>
    </p:spTree>
    <p:extLst>
      <p:ext uri="{BB962C8B-B14F-4D97-AF65-F5344CB8AC3E}">
        <p14:creationId xmlns:p14="http://schemas.microsoft.com/office/powerpoint/2010/main" val="341976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84163" y="1524000"/>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2400348233"/>
              </p:ext>
            </p:extLst>
          </p:nvPr>
        </p:nvGraphicFramePr>
        <p:xfrm>
          <a:off x="2058664" y="1988841"/>
          <a:ext cx="8136904" cy="4104455"/>
        </p:xfrm>
        <a:graphic>
          <a:graphicData uri="http://schemas.openxmlformats.org/drawingml/2006/table">
            <a:tbl>
              <a:tblPr/>
              <a:tblGrid>
                <a:gridCol w="6320586">
                  <a:extLst>
                    <a:ext uri="{9D8B030D-6E8A-4147-A177-3AD203B41FA5}">
                      <a16:colId xmlns:a16="http://schemas.microsoft.com/office/drawing/2014/main" val="20000"/>
                    </a:ext>
                  </a:extLst>
                </a:gridCol>
                <a:gridCol w="1816318">
                  <a:extLst>
                    <a:ext uri="{9D8B030D-6E8A-4147-A177-3AD203B41FA5}">
                      <a16:colId xmlns:a16="http://schemas.microsoft.com/office/drawing/2014/main" val="20001"/>
                    </a:ext>
                  </a:extLst>
                </a:gridCol>
              </a:tblGrid>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160,996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90,036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31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176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34 (2015) </a:t>
                      </a:r>
                      <a:r>
                        <a:rPr lang="en-GB" sz="1400" b="1" i="0" u="none" strike="noStrike" kern="1200" baseline="30000" dirty="0">
                          <a:solidFill>
                            <a:schemeClr val="tx1"/>
                          </a:solidFill>
                          <a:effectLst/>
                          <a:latin typeface="Arial" pitchFamily="34" charset="0"/>
                          <a:ea typeface="+mn-ea"/>
                          <a:cs typeface="Arial" pitchFamily="34" charset="0"/>
                        </a:rPr>
                        <a:t>2</a:t>
                      </a: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31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63.9 (2014)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31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19.8 (2014) </a:t>
                      </a:r>
                      <a:r>
                        <a:rPr lang="en-GB" sz="1400" b="1" i="0" u="none" strike="noStrike" kern="1200" baseline="30000" dirty="0">
                          <a:solidFill>
                            <a:schemeClr val="tx1"/>
                          </a:solidFill>
                          <a:effectLst/>
                          <a:latin typeface="Arial" pitchFamily="34" charset="0"/>
                          <a:ea typeface="+mn-ea"/>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38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142/0.570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31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71/73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60 (2013)</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792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1.06 (2011) </a:t>
                      </a:r>
                      <a:r>
                        <a:rPr lang="en-GB" sz="1400" b="1" i="0" u="none" strike="noStrike" kern="1200" baseline="30000" dirty="0">
                          <a:solidFill>
                            <a:schemeClr val="tx1"/>
                          </a:solidFill>
                          <a:effectLst/>
                          <a:latin typeface="Arial" pitchFamily="34" charset="0"/>
                          <a:ea typeface="+mn-ea"/>
                          <a:cs typeface="Arial" pitchFamily="34" charset="0"/>
                        </a:rPr>
                        <a:t>2</a:t>
                      </a: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3,333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88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152400" y="6073914"/>
            <a:ext cx="11887200" cy="707886"/>
          </a:xfrm>
          <a:prstGeom prst="rect">
            <a:avLst/>
          </a:prstGeom>
        </p:spPr>
        <p:txBody>
          <a:bodyPr wrap="square">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p>
        </p:txBody>
      </p:sp>
    </p:spTree>
    <p:extLst>
      <p:ext uri="{BB962C8B-B14F-4D97-AF65-F5344CB8AC3E}">
        <p14:creationId xmlns:p14="http://schemas.microsoft.com/office/powerpoint/2010/main" val="2112586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fld id="{76993DAB-E2F1-4317-ADAC-0175B88C2EAA}" type="slidenum">
              <a:rPr lang="th-TH" sz="1200">
                <a:solidFill>
                  <a:srgbClr val="898989"/>
                </a:solidFill>
              </a:rPr>
              <a:pPr/>
              <a:t>30</a:t>
            </a:fld>
            <a:endParaRPr lang="th-TH" sz="1200">
              <a:solidFill>
                <a:srgbClr val="898989"/>
              </a:solidFill>
            </a:endParaRPr>
          </a:p>
        </p:txBody>
      </p:sp>
      <p:sp>
        <p:nvSpPr>
          <p:cNvPr id="8194" name="Title 2"/>
          <p:cNvSpPr>
            <a:spLocks noGrp="1"/>
          </p:cNvSpPr>
          <p:nvPr>
            <p:ph type="title"/>
          </p:nvPr>
        </p:nvSpPr>
        <p:spPr bwMode="auto">
          <a:xfrm>
            <a:off x="258726" y="1524000"/>
            <a:ext cx="11353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latin typeface="Arial" pitchFamily="34" charset="0"/>
              </a:rPr>
              <a:t>Median number of sex acts with clients in the past </a:t>
            </a:r>
            <a:r>
              <a:rPr lang="en-US" u="sng" dirty="0">
                <a:latin typeface="Arial" pitchFamily="34" charset="0"/>
              </a:rPr>
              <a:t>one week </a:t>
            </a:r>
            <a:r>
              <a:rPr lang="en-US" dirty="0">
                <a:latin typeface="Arial" pitchFamily="34" charset="0"/>
              </a:rPr>
              <a:t>among FSW by district, 2021</a:t>
            </a:r>
            <a:br>
              <a:rPr lang="en-US" dirty="0">
                <a:latin typeface="Arial" pitchFamily="34" charset="0"/>
              </a:rPr>
            </a:br>
            <a:endParaRPr lang="en-US" dirty="0">
              <a:latin typeface="Arial" pitchFamily="34" charset="0"/>
            </a:endParaRPr>
          </a:p>
        </p:txBody>
      </p:sp>
      <p:sp>
        <p:nvSpPr>
          <p:cNvPr id="8195" name="Text Box 149"/>
          <p:cNvSpPr txBox="1">
            <a:spLocks noChangeArrowheads="1"/>
          </p:cNvSpPr>
          <p:nvPr/>
        </p:nvSpPr>
        <p:spPr bwMode="auto">
          <a:xfrm>
            <a:off x="141340" y="6493805"/>
            <a:ext cx="11049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800" dirty="0">
                <a:solidFill>
                  <a:prstClr val="black"/>
                </a:solidFill>
                <a:latin typeface="Arial" pitchFamily="34" charset="0"/>
              </a:rPr>
              <a:t>Source: </a:t>
            </a:r>
            <a:r>
              <a:rPr lang="en-US" sz="800" dirty="0">
                <a:solidFill>
                  <a:srgbClr val="000000"/>
                </a:solidFill>
                <a:latin typeface="Arial" pitchFamily="34" charset="0"/>
              </a:rPr>
              <a:t>Prepared by </a:t>
            </a:r>
            <a:r>
              <a:rPr lang="en-US" sz="800" dirty="0">
                <a:solidFill>
                  <a:srgbClr val="000000"/>
                </a:solidFill>
                <a:latin typeface="Arial" pitchFamily="34" charset="0"/>
                <a:hlinkClick r:id="rId3"/>
              </a:rPr>
              <a:t>www.aidsdatahub.org</a:t>
            </a:r>
            <a:r>
              <a:rPr lang="en-US" sz="800" dirty="0">
                <a:solidFill>
                  <a:srgbClr val="000000"/>
                </a:solidFill>
                <a:latin typeface="Arial" pitchFamily="34" charset="0"/>
              </a:rPr>
              <a:t>  based on </a:t>
            </a:r>
            <a:r>
              <a:rPr lang="en-US" sz="800" dirty="0">
                <a:solidFill>
                  <a:prstClr val="black"/>
                </a:solidFill>
                <a:latin typeface="Arial" pitchFamily="34" charset="0"/>
              </a:rPr>
              <a:t>Bangladesh Integrated Biological and Behavioral Surveillance (IBBS) 2020-21</a:t>
            </a:r>
            <a:endParaRPr lang="th-TH" sz="800" dirty="0">
              <a:solidFill>
                <a:prstClr val="black"/>
              </a:solidFill>
              <a:latin typeface="Arial" pitchFamily="34" charset="0"/>
            </a:endParaRPr>
          </a:p>
        </p:txBody>
      </p:sp>
      <p:graphicFrame>
        <p:nvGraphicFramePr>
          <p:cNvPr id="7" name="Chart 6">
            <a:extLst>
              <a:ext uri="{FF2B5EF4-FFF2-40B4-BE49-F238E27FC236}">
                <a16:creationId xmlns:a16="http://schemas.microsoft.com/office/drawing/2014/main" id="{FCBDA083-8821-4477-86E3-A2E4BDB4E2C4}"/>
              </a:ext>
            </a:extLst>
          </p:cNvPr>
          <p:cNvGraphicFramePr>
            <a:graphicFrameLocks/>
          </p:cNvGraphicFramePr>
          <p:nvPr>
            <p:extLst>
              <p:ext uri="{D42A27DB-BD31-4B8C-83A1-F6EECF244321}">
                <p14:modId xmlns:p14="http://schemas.microsoft.com/office/powerpoint/2010/main" val="78289915"/>
              </p:ext>
            </p:extLst>
          </p:nvPr>
        </p:nvGraphicFramePr>
        <p:xfrm>
          <a:off x="1199388" y="2286000"/>
          <a:ext cx="9793224" cy="414223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C36E679F-BDB3-10C8-4B67-B75D5344F33A}"/>
              </a:ext>
            </a:extLst>
          </p:cNvPr>
          <p:cNvSpPr txBox="1"/>
          <p:nvPr/>
        </p:nvSpPr>
        <p:spPr>
          <a:xfrm>
            <a:off x="8458200" y="6462573"/>
            <a:ext cx="1835409" cy="246221"/>
          </a:xfrm>
          <a:prstGeom prst="rect">
            <a:avLst/>
          </a:prstGeom>
          <a:noFill/>
        </p:spPr>
        <p:txBody>
          <a:bodyPr wrap="square" rtlCol="0">
            <a:spAutoFit/>
          </a:bodyPr>
          <a:lstStyle/>
          <a:p>
            <a:r>
              <a:rPr lang="en-US" sz="1000" dirty="0"/>
              <a:t>* Non-intervention districts</a:t>
            </a:r>
          </a:p>
        </p:txBody>
      </p:sp>
    </p:spTree>
    <p:extLst>
      <p:ext uri="{BB962C8B-B14F-4D97-AF65-F5344CB8AC3E}">
        <p14:creationId xmlns:p14="http://schemas.microsoft.com/office/powerpoint/2010/main" val="1651004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fld id="{76993DAB-E2F1-4317-ADAC-0175B88C2EAA}" type="slidenum">
              <a:rPr lang="th-TH" sz="1200">
                <a:solidFill>
                  <a:srgbClr val="898989"/>
                </a:solidFill>
              </a:rPr>
              <a:pPr/>
              <a:t>31</a:t>
            </a:fld>
            <a:endParaRPr lang="th-TH" sz="1200">
              <a:solidFill>
                <a:srgbClr val="898989"/>
              </a:solidFill>
            </a:endParaRPr>
          </a:p>
        </p:txBody>
      </p:sp>
      <p:sp>
        <p:nvSpPr>
          <p:cNvPr id="8194" name="Title 2"/>
          <p:cNvSpPr>
            <a:spLocks noGrp="1"/>
          </p:cNvSpPr>
          <p:nvPr>
            <p:ph type="title"/>
          </p:nvPr>
        </p:nvSpPr>
        <p:spPr bwMode="auto">
          <a:xfrm>
            <a:off x="258726" y="1524000"/>
            <a:ext cx="11353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latin typeface="Arial" pitchFamily="34" charset="0"/>
              </a:rPr>
              <a:t>Median number of clients in the past </a:t>
            </a:r>
            <a:r>
              <a:rPr lang="en-US" u="sng" dirty="0">
                <a:latin typeface="Arial" pitchFamily="34" charset="0"/>
              </a:rPr>
              <a:t>one month </a:t>
            </a:r>
            <a:r>
              <a:rPr lang="en-US" dirty="0">
                <a:latin typeface="Arial" pitchFamily="34" charset="0"/>
              </a:rPr>
              <a:t>among FSW by district, 2021</a:t>
            </a:r>
            <a:br>
              <a:rPr lang="en-US" dirty="0">
                <a:latin typeface="Arial" pitchFamily="34" charset="0"/>
              </a:rPr>
            </a:br>
            <a:endParaRPr lang="en-US" dirty="0">
              <a:latin typeface="Arial" pitchFamily="34" charset="0"/>
            </a:endParaRPr>
          </a:p>
        </p:txBody>
      </p:sp>
      <p:sp>
        <p:nvSpPr>
          <p:cNvPr id="8195" name="Text Box 149"/>
          <p:cNvSpPr txBox="1">
            <a:spLocks noChangeArrowheads="1"/>
          </p:cNvSpPr>
          <p:nvPr/>
        </p:nvSpPr>
        <p:spPr bwMode="auto">
          <a:xfrm>
            <a:off x="141340" y="6493805"/>
            <a:ext cx="11049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800" dirty="0">
                <a:solidFill>
                  <a:prstClr val="black"/>
                </a:solidFill>
                <a:latin typeface="Arial" pitchFamily="34" charset="0"/>
              </a:rPr>
              <a:t>Source: </a:t>
            </a:r>
            <a:r>
              <a:rPr lang="en-US" sz="800" dirty="0">
                <a:solidFill>
                  <a:srgbClr val="000000"/>
                </a:solidFill>
                <a:latin typeface="Arial" pitchFamily="34" charset="0"/>
              </a:rPr>
              <a:t>Prepared by </a:t>
            </a:r>
            <a:r>
              <a:rPr lang="en-US" sz="800" dirty="0">
                <a:solidFill>
                  <a:srgbClr val="000000"/>
                </a:solidFill>
                <a:latin typeface="Arial" pitchFamily="34" charset="0"/>
                <a:hlinkClick r:id="rId3"/>
              </a:rPr>
              <a:t>www.aidsdatahub.org</a:t>
            </a:r>
            <a:r>
              <a:rPr lang="en-US" sz="800" dirty="0">
                <a:solidFill>
                  <a:srgbClr val="000000"/>
                </a:solidFill>
                <a:latin typeface="Arial" pitchFamily="34" charset="0"/>
              </a:rPr>
              <a:t>  based on </a:t>
            </a:r>
            <a:r>
              <a:rPr lang="en-US" sz="800" dirty="0">
                <a:solidFill>
                  <a:prstClr val="black"/>
                </a:solidFill>
                <a:latin typeface="Arial" pitchFamily="34" charset="0"/>
              </a:rPr>
              <a:t>Bangladesh Integrated Biological and Behavioral Surveillance (IBBS) 2020-21</a:t>
            </a:r>
            <a:endParaRPr lang="th-TH" sz="800" dirty="0">
              <a:solidFill>
                <a:prstClr val="black"/>
              </a:solidFill>
              <a:latin typeface="Arial" pitchFamily="34" charset="0"/>
            </a:endParaRPr>
          </a:p>
        </p:txBody>
      </p:sp>
      <p:graphicFrame>
        <p:nvGraphicFramePr>
          <p:cNvPr id="6" name="Chart 5">
            <a:extLst>
              <a:ext uri="{FF2B5EF4-FFF2-40B4-BE49-F238E27FC236}">
                <a16:creationId xmlns:a16="http://schemas.microsoft.com/office/drawing/2014/main" id="{C7EDE969-F522-4536-A3EA-93A0595DA328}"/>
              </a:ext>
            </a:extLst>
          </p:cNvPr>
          <p:cNvGraphicFramePr>
            <a:graphicFrameLocks/>
          </p:cNvGraphicFramePr>
          <p:nvPr>
            <p:extLst>
              <p:ext uri="{D42A27DB-BD31-4B8C-83A1-F6EECF244321}">
                <p14:modId xmlns:p14="http://schemas.microsoft.com/office/powerpoint/2010/main" val="2027060293"/>
              </p:ext>
            </p:extLst>
          </p:nvPr>
        </p:nvGraphicFramePr>
        <p:xfrm>
          <a:off x="1199388" y="2163248"/>
          <a:ext cx="9793224" cy="414223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7FDA797D-6A39-AA71-42A3-24D424F13BA0}"/>
              </a:ext>
            </a:extLst>
          </p:cNvPr>
          <p:cNvSpPr txBox="1"/>
          <p:nvPr/>
        </p:nvSpPr>
        <p:spPr>
          <a:xfrm>
            <a:off x="8458200" y="6462573"/>
            <a:ext cx="1835409" cy="246221"/>
          </a:xfrm>
          <a:prstGeom prst="rect">
            <a:avLst/>
          </a:prstGeom>
          <a:noFill/>
        </p:spPr>
        <p:txBody>
          <a:bodyPr wrap="square" rtlCol="0">
            <a:spAutoFit/>
          </a:bodyPr>
          <a:lstStyle/>
          <a:p>
            <a:r>
              <a:rPr lang="en-US" sz="1000" dirty="0"/>
              <a:t>* Non-intervention districts</a:t>
            </a:r>
          </a:p>
        </p:txBody>
      </p:sp>
    </p:spTree>
    <p:extLst>
      <p:ext uri="{BB962C8B-B14F-4D97-AF65-F5344CB8AC3E}">
        <p14:creationId xmlns:p14="http://schemas.microsoft.com/office/powerpoint/2010/main" val="757985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fld id="{76993DAB-E2F1-4317-ADAC-0175B88C2EAA}" type="slidenum">
              <a:rPr lang="th-TH" sz="1200">
                <a:solidFill>
                  <a:srgbClr val="898989"/>
                </a:solidFill>
              </a:rPr>
              <a:pPr/>
              <a:t>32</a:t>
            </a:fld>
            <a:endParaRPr lang="th-TH" sz="1200">
              <a:solidFill>
                <a:srgbClr val="898989"/>
              </a:solidFill>
            </a:endParaRPr>
          </a:p>
        </p:txBody>
      </p:sp>
      <p:sp>
        <p:nvSpPr>
          <p:cNvPr id="8194" name="Title 2"/>
          <p:cNvSpPr>
            <a:spLocks noGrp="1"/>
          </p:cNvSpPr>
          <p:nvPr>
            <p:ph type="title"/>
          </p:nvPr>
        </p:nvSpPr>
        <p:spPr bwMode="auto">
          <a:xfrm>
            <a:off x="381000" y="1371600"/>
            <a:ext cx="11353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latin typeface="Arial" pitchFamily="34" charset="0"/>
              </a:rPr>
              <a:t>Average number and different types of partners with whom MSM had anal sex in the past 6 months, 2021</a:t>
            </a:r>
            <a:br>
              <a:rPr lang="en-US" dirty="0">
                <a:latin typeface="Arial" pitchFamily="34" charset="0"/>
              </a:rPr>
            </a:br>
            <a:endParaRPr lang="en-US" dirty="0">
              <a:latin typeface="Arial" pitchFamily="34" charset="0"/>
            </a:endParaRPr>
          </a:p>
        </p:txBody>
      </p:sp>
      <p:sp>
        <p:nvSpPr>
          <p:cNvPr id="8195" name="Text Box 149"/>
          <p:cNvSpPr txBox="1">
            <a:spLocks noChangeArrowheads="1"/>
          </p:cNvSpPr>
          <p:nvPr/>
        </p:nvSpPr>
        <p:spPr bwMode="auto">
          <a:xfrm>
            <a:off x="141340" y="6493805"/>
            <a:ext cx="11049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800" dirty="0">
                <a:solidFill>
                  <a:prstClr val="black"/>
                </a:solidFill>
                <a:latin typeface="Arial" pitchFamily="34" charset="0"/>
              </a:rPr>
              <a:t>Source: </a:t>
            </a:r>
            <a:r>
              <a:rPr lang="en-US" sz="800" dirty="0">
                <a:solidFill>
                  <a:srgbClr val="000000"/>
                </a:solidFill>
                <a:latin typeface="Arial" pitchFamily="34" charset="0"/>
              </a:rPr>
              <a:t>Prepared by </a:t>
            </a:r>
            <a:r>
              <a:rPr lang="en-US" sz="800" dirty="0">
                <a:solidFill>
                  <a:srgbClr val="000000"/>
                </a:solidFill>
                <a:latin typeface="Arial" pitchFamily="34" charset="0"/>
                <a:hlinkClick r:id="rId3"/>
              </a:rPr>
              <a:t>www.aidsdatahub.org</a:t>
            </a:r>
            <a:r>
              <a:rPr lang="en-US" sz="800" dirty="0">
                <a:solidFill>
                  <a:srgbClr val="000000"/>
                </a:solidFill>
                <a:latin typeface="Arial" pitchFamily="34" charset="0"/>
              </a:rPr>
              <a:t>  based on </a:t>
            </a:r>
            <a:r>
              <a:rPr lang="en-US" sz="800" dirty="0">
                <a:solidFill>
                  <a:prstClr val="black"/>
                </a:solidFill>
                <a:latin typeface="Arial" pitchFamily="34" charset="0"/>
              </a:rPr>
              <a:t>Bangladesh Integrated Biological and Behavioral Surveillance (IBBS) 2020-21</a:t>
            </a:r>
            <a:endParaRPr lang="th-TH" sz="800" dirty="0">
              <a:solidFill>
                <a:prstClr val="black"/>
              </a:solidFill>
              <a:latin typeface="Arial" pitchFamily="34" charset="0"/>
            </a:endParaRPr>
          </a:p>
        </p:txBody>
      </p:sp>
      <p:graphicFrame>
        <p:nvGraphicFramePr>
          <p:cNvPr id="6" name="Chart 5">
            <a:extLst>
              <a:ext uri="{FF2B5EF4-FFF2-40B4-BE49-F238E27FC236}">
                <a16:creationId xmlns:a16="http://schemas.microsoft.com/office/drawing/2014/main" id="{F07E39C3-8DF4-48EF-B662-2DA9F632802F}"/>
              </a:ext>
            </a:extLst>
          </p:cNvPr>
          <p:cNvGraphicFramePr>
            <a:graphicFrameLocks/>
          </p:cNvGraphicFramePr>
          <p:nvPr>
            <p:extLst>
              <p:ext uri="{D42A27DB-BD31-4B8C-83A1-F6EECF244321}">
                <p14:modId xmlns:p14="http://schemas.microsoft.com/office/powerpoint/2010/main" val="731790390"/>
              </p:ext>
            </p:extLst>
          </p:nvPr>
        </p:nvGraphicFramePr>
        <p:xfrm>
          <a:off x="2319337" y="2143971"/>
          <a:ext cx="7553327" cy="40814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26431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fld id="{76993DAB-E2F1-4317-ADAC-0175B88C2EAA}" type="slidenum">
              <a:rPr lang="th-TH" sz="1200">
                <a:solidFill>
                  <a:srgbClr val="898989"/>
                </a:solidFill>
              </a:rPr>
              <a:pPr/>
              <a:t>33</a:t>
            </a:fld>
            <a:endParaRPr lang="th-TH" sz="1200">
              <a:solidFill>
                <a:srgbClr val="898989"/>
              </a:solidFill>
            </a:endParaRPr>
          </a:p>
        </p:txBody>
      </p:sp>
      <p:sp>
        <p:nvSpPr>
          <p:cNvPr id="8194" name="Title 2"/>
          <p:cNvSpPr>
            <a:spLocks noGrp="1"/>
          </p:cNvSpPr>
          <p:nvPr>
            <p:ph type="title"/>
          </p:nvPr>
        </p:nvSpPr>
        <p:spPr bwMode="auto">
          <a:xfrm>
            <a:off x="381000" y="1371600"/>
            <a:ext cx="11353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latin typeface="Arial" pitchFamily="34" charset="0"/>
              </a:rPr>
              <a:t>Average number of different types of partners with whom TGW had anal sex in the past 6 months, 2021</a:t>
            </a:r>
            <a:br>
              <a:rPr lang="en-US" dirty="0">
                <a:latin typeface="Arial" pitchFamily="34" charset="0"/>
              </a:rPr>
            </a:br>
            <a:endParaRPr lang="en-US" dirty="0">
              <a:latin typeface="Arial" pitchFamily="34" charset="0"/>
            </a:endParaRPr>
          </a:p>
        </p:txBody>
      </p:sp>
      <p:sp>
        <p:nvSpPr>
          <p:cNvPr id="8195" name="Text Box 149"/>
          <p:cNvSpPr txBox="1">
            <a:spLocks noChangeArrowheads="1"/>
          </p:cNvSpPr>
          <p:nvPr/>
        </p:nvSpPr>
        <p:spPr bwMode="auto">
          <a:xfrm>
            <a:off x="141340" y="6493805"/>
            <a:ext cx="11049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800" dirty="0">
                <a:solidFill>
                  <a:prstClr val="black"/>
                </a:solidFill>
                <a:latin typeface="Arial" pitchFamily="34" charset="0"/>
              </a:rPr>
              <a:t>Source: </a:t>
            </a:r>
            <a:r>
              <a:rPr lang="en-US" sz="800" dirty="0">
                <a:solidFill>
                  <a:srgbClr val="000000"/>
                </a:solidFill>
                <a:latin typeface="Arial" pitchFamily="34" charset="0"/>
              </a:rPr>
              <a:t>Prepared by </a:t>
            </a:r>
            <a:r>
              <a:rPr lang="en-US" sz="800" dirty="0">
                <a:solidFill>
                  <a:srgbClr val="000000"/>
                </a:solidFill>
                <a:latin typeface="Arial" pitchFamily="34" charset="0"/>
                <a:hlinkClick r:id="rId3"/>
              </a:rPr>
              <a:t>www.aidsdatahub.org</a:t>
            </a:r>
            <a:r>
              <a:rPr lang="en-US" sz="800" dirty="0">
                <a:solidFill>
                  <a:srgbClr val="000000"/>
                </a:solidFill>
                <a:latin typeface="Arial" pitchFamily="34" charset="0"/>
              </a:rPr>
              <a:t>  based on </a:t>
            </a:r>
            <a:r>
              <a:rPr lang="en-US" sz="800" dirty="0">
                <a:solidFill>
                  <a:prstClr val="black"/>
                </a:solidFill>
                <a:latin typeface="Arial" pitchFamily="34" charset="0"/>
              </a:rPr>
              <a:t>Bangladesh Integrated Biological and Behavioral Surveillance (IBBS) 2020-21</a:t>
            </a:r>
            <a:endParaRPr lang="th-TH" sz="800" dirty="0">
              <a:solidFill>
                <a:prstClr val="black"/>
              </a:solidFill>
              <a:latin typeface="Arial" pitchFamily="34" charset="0"/>
            </a:endParaRPr>
          </a:p>
        </p:txBody>
      </p:sp>
      <p:graphicFrame>
        <p:nvGraphicFramePr>
          <p:cNvPr id="7" name="Chart 6">
            <a:extLst>
              <a:ext uri="{FF2B5EF4-FFF2-40B4-BE49-F238E27FC236}">
                <a16:creationId xmlns:a16="http://schemas.microsoft.com/office/drawing/2014/main" id="{76D6D780-4E71-0A8E-1AEE-AD8B689E24E7}"/>
              </a:ext>
            </a:extLst>
          </p:cNvPr>
          <p:cNvGraphicFramePr>
            <a:graphicFrameLocks/>
          </p:cNvGraphicFramePr>
          <p:nvPr/>
        </p:nvGraphicFramePr>
        <p:xfrm>
          <a:off x="1181100" y="2287568"/>
          <a:ext cx="9829800" cy="41386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43812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fld id="{76993DAB-E2F1-4317-ADAC-0175B88C2EAA}" type="slidenum">
              <a:rPr lang="th-TH" sz="1200">
                <a:solidFill>
                  <a:srgbClr val="898989"/>
                </a:solidFill>
              </a:rPr>
              <a:pPr/>
              <a:t>34</a:t>
            </a:fld>
            <a:endParaRPr lang="th-TH" sz="1200">
              <a:solidFill>
                <a:srgbClr val="898989"/>
              </a:solidFill>
            </a:endParaRPr>
          </a:p>
        </p:txBody>
      </p:sp>
      <p:sp>
        <p:nvSpPr>
          <p:cNvPr id="8194" name="Title 2"/>
          <p:cNvSpPr>
            <a:spLocks noGrp="1"/>
          </p:cNvSpPr>
          <p:nvPr>
            <p:ph type="title"/>
          </p:nvPr>
        </p:nvSpPr>
        <p:spPr bwMode="auto">
          <a:xfrm>
            <a:off x="381000" y="1371600"/>
            <a:ext cx="11353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latin typeface="Arial" pitchFamily="34" charset="0"/>
              </a:rPr>
              <a:t>Average number of male clients (new and regular) in the last week among hijra sex workers, Dhaka, 2002-2021</a:t>
            </a:r>
            <a:br>
              <a:rPr lang="en-US" dirty="0">
                <a:latin typeface="Arial" pitchFamily="34" charset="0"/>
              </a:rPr>
            </a:br>
            <a:endParaRPr lang="en-US" dirty="0">
              <a:latin typeface="Arial" pitchFamily="34" charset="0"/>
            </a:endParaRPr>
          </a:p>
        </p:txBody>
      </p:sp>
      <p:sp>
        <p:nvSpPr>
          <p:cNvPr id="8195" name="Text Box 149"/>
          <p:cNvSpPr txBox="1">
            <a:spLocks noChangeArrowheads="1"/>
          </p:cNvSpPr>
          <p:nvPr/>
        </p:nvSpPr>
        <p:spPr bwMode="auto">
          <a:xfrm>
            <a:off x="141340" y="6493805"/>
            <a:ext cx="11049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800" dirty="0">
                <a:solidFill>
                  <a:prstClr val="black"/>
                </a:solidFill>
                <a:latin typeface="Arial" pitchFamily="34" charset="0"/>
              </a:rPr>
              <a:t>Source: </a:t>
            </a:r>
            <a:r>
              <a:rPr lang="en-US" sz="800" dirty="0">
                <a:solidFill>
                  <a:srgbClr val="000000"/>
                </a:solidFill>
                <a:latin typeface="Arial" pitchFamily="34" charset="0"/>
              </a:rPr>
              <a:t>Prepared by </a:t>
            </a:r>
            <a:r>
              <a:rPr lang="en-US" sz="800" dirty="0">
                <a:solidFill>
                  <a:srgbClr val="000000"/>
                </a:solidFill>
                <a:latin typeface="Arial" pitchFamily="34" charset="0"/>
                <a:hlinkClick r:id="rId3"/>
              </a:rPr>
              <a:t>www.aidsdatahub.org</a:t>
            </a:r>
            <a:r>
              <a:rPr lang="en-US" sz="800" dirty="0">
                <a:solidFill>
                  <a:srgbClr val="000000"/>
                </a:solidFill>
                <a:latin typeface="Arial" pitchFamily="34" charset="0"/>
              </a:rPr>
              <a:t>  based on </a:t>
            </a:r>
            <a:r>
              <a:rPr lang="en-US" sz="800" dirty="0" err="1">
                <a:solidFill>
                  <a:prstClr val="black"/>
                </a:solidFill>
                <a:latin typeface="Arial" pitchFamily="34" charset="0"/>
              </a:rPr>
              <a:t>icddr,b</a:t>
            </a:r>
            <a:r>
              <a:rPr lang="en-US" sz="800" dirty="0">
                <a:solidFill>
                  <a:prstClr val="black"/>
                </a:solidFill>
                <a:latin typeface="Arial" pitchFamily="34" charset="0"/>
              </a:rPr>
              <a:t>. (2015). A Survey of HIV, syphilis and risk behaviors among males having sex with males, male sex workers and </a:t>
            </a:r>
            <a:r>
              <a:rPr lang="en-US" sz="800" dirty="0" err="1">
                <a:solidFill>
                  <a:prstClr val="black"/>
                </a:solidFill>
                <a:latin typeface="Arial" pitchFamily="34" charset="0"/>
              </a:rPr>
              <a:t>hijra</a:t>
            </a:r>
            <a:r>
              <a:rPr lang="en-US" sz="800" dirty="0">
                <a:solidFill>
                  <a:prstClr val="black"/>
                </a:solidFill>
                <a:latin typeface="Arial" pitchFamily="34" charset="0"/>
              </a:rPr>
              <a:t>. Global Fund Rolling Continuation Channel Project of </a:t>
            </a:r>
            <a:r>
              <a:rPr lang="en-US" sz="800" dirty="0" err="1">
                <a:solidFill>
                  <a:prstClr val="black"/>
                </a:solidFill>
                <a:latin typeface="Arial" pitchFamily="34" charset="0"/>
              </a:rPr>
              <a:t>icddr,b</a:t>
            </a:r>
            <a:r>
              <a:rPr lang="en-US" sz="800" dirty="0">
                <a:solidFill>
                  <a:prstClr val="black"/>
                </a:solidFill>
                <a:latin typeface="Arial" pitchFamily="34" charset="0"/>
              </a:rPr>
              <a:t>; and Bangladesh Integrated Biological and Behavioral Surveillance (IBBS) 2020-21</a:t>
            </a:r>
            <a:endParaRPr lang="th-TH" sz="800" dirty="0">
              <a:solidFill>
                <a:prstClr val="black"/>
              </a:solidFill>
              <a:latin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540191940"/>
              </p:ext>
            </p:extLst>
          </p:nvPr>
        </p:nvGraphicFramePr>
        <p:xfrm>
          <a:off x="2133600" y="2362201"/>
          <a:ext cx="7543800" cy="36623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8137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35</a:t>
            </a:fld>
            <a:endParaRPr lang="th-TH" dirty="0"/>
          </a:p>
        </p:txBody>
      </p:sp>
      <p:sp>
        <p:nvSpPr>
          <p:cNvPr id="3" name="Title 2"/>
          <p:cNvSpPr>
            <a:spLocks noGrp="1"/>
          </p:cNvSpPr>
          <p:nvPr>
            <p:ph type="title"/>
          </p:nvPr>
        </p:nvSpPr>
        <p:spPr/>
        <p:txBody>
          <a:bodyPr/>
          <a:lstStyle/>
          <a:p>
            <a:r>
              <a:rPr lang="en-GB" dirty="0"/>
              <a:t>Proportion of PWID who reported using sterile injecting equipment at last injection in the past month, 2021</a:t>
            </a:r>
          </a:p>
        </p:txBody>
      </p:sp>
      <p:graphicFrame>
        <p:nvGraphicFramePr>
          <p:cNvPr id="6" name="Chart 5">
            <a:extLst>
              <a:ext uri="{FF2B5EF4-FFF2-40B4-BE49-F238E27FC236}">
                <a16:creationId xmlns:a16="http://schemas.microsoft.com/office/drawing/2014/main" id="{BE75514D-5BFB-9765-FB58-2AF135989C8F}"/>
              </a:ext>
            </a:extLst>
          </p:cNvPr>
          <p:cNvGraphicFramePr>
            <a:graphicFrameLocks/>
          </p:cNvGraphicFramePr>
          <p:nvPr>
            <p:extLst>
              <p:ext uri="{D42A27DB-BD31-4B8C-83A1-F6EECF244321}">
                <p14:modId xmlns:p14="http://schemas.microsoft.com/office/powerpoint/2010/main" val="2902115152"/>
              </p:ext>
            </p:extLst>
          </p:nvPr>
        </p:nvGraphicFramePr>
        <p:xfrm>
          <a:off x="1447800" y="2227262"/>
          <a:ext cx="9296400" cy="44021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a:extLst>
              <a:ext uri="{FF2B5EF4-FFF2-40B4-BE49-F238E27FC236}">
                <a16:creationId xmlns:a16="http://schemas.microsoft.com/office/drawing/2014/main" id="{F310F932-EADB-A4CF-20C5-C3C035116969}"/>
              </a:ext>
            </a:extLst>
          </p:cNvPr>
          <p:cNvSpPr txBox="1">
            <a:spLocks/>
          </p:cNvSpPr>
          <p:nvPr/>
        </p:nvSpPr>
        <p:spPr>
          <a:xfrm>
            <a:off x="304800" y="6629400"/>
            <a:ext cx="10820400" cy="228599"/>
          </a:xfrm>
          <a:prstGeom prst="rect">
            <a:avLst/>
          </a:prstGeom>
        </p:spPr>
        <p:txBody>
          <a:bodyPr wrap="square" rtlCol="0">
            <a:normAutofit/>
          </a:bodyPr>
          <a:lstStyle>
            <a:lvl1pPr marL="0" indent="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9pPr>
          </a:lstStyle>
          <a:p>
            <a:pPr algn="just">
              <a:buFont typeface="Arial" pitchFamily="34" charset="0"/>
              <a:buNone/>
            </a:pPr>
            <a:r>
              <a:rPr lang="en-GB" sz="800" dirty="0">
                <a:latin typeface="Arial" pitchFamily="34" charset="0"/>
                <a:cs typeface="Arial" pitchFamily="34" charset="0"/>
              </a:rPr>
              <a:t>Source: Prepared by </a:t>
            </a:r>
            <a:r>
              <a:rPr lang="en-GB" sz="800" dirty="0">
                <a:latin typeface="Arial" pitchFamily="34" charset="0"/>
                <a:cs typeface="Arial" pitchFamily="34" charset="0"/>
                <a:hlinkClick r:id="rId3"/>
              </a:rPr>
              <a:t>www.aidsdatahub.org</a:t>
            </a:r>
            <a:r>
              <a:rPr lang="en-GB" sz="800" dirty="0">
                <a:latin typeface="Arial" pitchFamily="34" charset="0"/>
                <a:cs typeface="Arial" pitchFamily="34" charset="0"/>
              </a:rPr>
              <a:t> based on </a:t>
            </a:r>
            <a:r>
              <a:rPr lang="en-US" sz="800" dirty="0">
                <a:solidFill>
                  <a:prstClr val="black"/>
                </a:solidFill>
                <a:latin typeface="Arial" pitchFamily="34" charset="0"/>
              </a:rPr>
              <a:t>Bangladesh Integrated Biological and Behavioral Surveillance (IBBS) 2020-21</a:t>
            </a:r>
            <a:endParaRPr lang="en-GB" sz="800" dirty="0">
              <a:latin typeface="Arial" pitchFamily="34" charset="0"/>
              <a:cs typeface="Arial" pitchFamily="34" charset="0"/>
            </a:endParaRPr>
          </a:p>
        </p:txBody>
      </p:sp>
    </p:spTree>
    <p:extLst>
      <p:ext uri="{BB962C8B-B14F-4D97-AF65-F5344CB8AC3E}">
        <p14:creationId xmlns:p14="http://schemas.microsoft.com/office/powerpoint/2010/main" val="3623880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36</a:t>
            </a:fld>
            <a:endParaRPr lang="th-TH" dirty="0"/>
          </a:p>
        </p:txBody>
      </p:sp>
      <p:sp>
        <p:nvSpPr>
          <p:cNvPr id="4" name="Title 3"/>
          <p:cNvSpPr>
            <a:spLocks noGrp="1"/>
          </p:cNvSpPr>
          <p:nvPr>
            <p:ph type="title"/>
          </p:nvPr>
        </p:nvSpPr>
        <p:spPr>
          <a:xfrm>
            <a:off x="228600" y="1513733"/>
            <a:ext cx="11201400" cy="504000"/>
          </a:xfrm>
        </p:spPr>
        <p:txBody>
          <a:bodyPr/>
          <a:lstStyle/>
          <a:p>
            <a:r>
              <a:rPr lang="en-US" dirty="0"/>
              <a:t>Overlapping risk behaviors among key populations, 2021</a:t>
            </a:r>
            <a:endParaRPr lang="en-GB" dirty="0"/>
          </a:p>
        </p:txBody>
      </p:sp>
      <p:sp>
        <p:nvSpPr>
          <p:cNvPr id="10" name="TextBox 1"/>
          <p:cNvSpPr txBox="1">
            <a:spLocks noGrp="1"/>
          </p:cNvSpPr>
          <p:nvPr>
            <p:ph type="body" sz="quarter" idx="4294967295"/>
          </p:nvPr>
        </p:nvSpPr>
        <p:spPr>
          <a:xfrm>
            <a:off x="304800" y="6629400"/>
            <a:ext cx="10820400" cy="228599"/>
          </a:xfrm>
          <a:prstGeom prst="rect">
            <a:avLst/>
          </a:prstGeom>
        </p:spPr>
        <p:txBody>
          <a:bodyPr wrap="square" rtlCol="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buNone/>
            </a:pPr>
            <a:r>
              <a:rPr lang="en-GB" sz="800" dirty="0">
                <a:latin typeface="Arial" pitchFamily="34" charset="0"/>
                <a:cs typeface="Arial" pitchFamily="34" charset="0"/>
              </a:rPr>
              <a:t>Source: Prepared by </a:t>
            </a:r>
            <a:r>
              <a:rPr lang="en-GB" sz="800" dirty="0">
                <a:latin typeface="Arial" pitchFamily="34" charset="0"/>
                <a:cs typeface="Arial" pitchFamily="34" charset="0"/>
                <a:hlinkClick r:id="rId2"/>
              </a:rPr>
              <a:t>www.aidsdatahub.org</a:t>
            </a:r>
            <a:r>
              <a:rPr lang="en-GB" sz="800" dirty="0">
                <a:latin typeface="Arial" pitchFamily="34" charset="0"/>
                <a:cs typeface="Arial" pitchFamily="34" charset="0"/>
              </a:rPr>
              <a:t> based on </a:t>
            </a:r>
            <a:r>
              <a:rPr lang="en-US" sz="800" dirty="0">
                <a:solidFill>
                  <a:prstClr val="black"/>
                </a:solidFill>
                <a:latin typeface="Arial" pitchFamily="34" charset="0"/>
              </a:rPr>
              <a:t>Bangladesh Integrated Biological and Behavioral Surveillance (IBBS) 2020-21</a:t>
            </a:r>
            <a:endParaRPr lang="en-GB" sz="800" dirty="0">
              <a:latin typeface="Arial" pitchFamily="34" charset="0"/>
              <a:cs typeface="Arial" pitchFamily="34" charset="0"/>
            </a:endParaRPr>
          </a:p>
        </p:txBody>
      </p:sp>
      <p:graphicFrame>
        <p:nvGraphicFramePr>
          <p:cNvPr id="7" name="Chart 6">
            <a:extLst>
              <a:ext uri="{FF2B5EF4-FFF2-40B4-BE49-F238E27FC236}">
                <a16:creationId xmlns:a16="http://schemas.microsoft.com/office/drawing/2014/main" id="{00000000-0008-0000-2600-000003000000}"/>
              </a:ext>
            </a:extLst>
          </p:cNvPr>
          <p:cNvGraphicFramePr>
            <a:graphicFrameLocks/>
          </p:cNvGraphicFramePr>
          <p:nvPr>
            <p:extLst>
              <p:ext uri="{D42A27DB-BD31-4B8C-83A1-F6EECF244321}">
                <p14:modId xmlns:p14="http://schemas.microsoft.com/office/powerpoint/2010/main" val="2699300361"/>
              </p:ext>
            </p:extLst>
          </p:nvPr>
        </p:nvGraphicFramePr>
        <p:xfrm>
          <a:off x="1066800" y="2331763"/>
          <a:ext cx="10058400" cy="4163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6472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bwMode="auto">
          <a:xfrm>
            <a:off x="304800" y="3463247"/>
            <a:ext cx="111252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5400" dirty="0">
                <a:latin typeface="Arial" pitchFamily="34" charset="0"/>
              </a:rPr>
              <a:t>Vulnerability and HIV knowledge</a:t>
            </a:r>
            <a:br>
              <a:rPr lang="th-TH" sz="5400" dirty="0"/>
            </a:br>
            <a:endParaRPr lang="en-US" dirty="0">
              <a:latin typeface="Arial" pitchFamily="34" charset="0"/>
            </a:endParaRPr>
          </a:p>
        </p:txBody>
      </p:sp>
    </p:spTree>
    <p:extLst>
      <p:ext uri="{BB962C8B-B14F-4D97-AF65-F5344CB8AC3E}">
        <p14:creationId xmlns:p14="http://schemas.microsoft.com/office/powerpoint/2010/main" val="1064004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fld id="{682B1254-0DE0-4B86-B0C0-C3766CFB37EB}" type="slidenum">
              <a:rPr lang="th-TH" sz="1200">
                <a:solidFill>
                  <a:srgbClr val="898989"/>
                </a:solidFill>
              </a:rPr>
              <a:pPr/>
              <a:t>38</a:t>
            </a:fld>
            <a:endParaRPr lang="th-TH" sz="1200">
              <a:solidFill>
                <a:srgbClr val="898989"/>
              </a:solidFill>
            </a:endParaRPr>
          </a:p>
        </p:txBody>
      </p:sp>
      <p:sp>
        <p:nvSpPr>
          <p:cNvPr id="102402" name="Title 2"/>
          <p:cNvSpPr>
            <a:spLocks noGrp="1"/>
          </p:cNvSpPr>
          <p:nvPr>
            <p:ph type="title"/>
          </p:nvPr>
        </p:nvSpPr>
        <p:spPr bwMode="auto">
          <a:xfrm>
            <a:off x="381000" y="1447800"/>
            <a:ext cx="11506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latin typeface="Arial" pitchFamily="34" charset="0"/>
              </a:rPr>
              <a:t>Proportion of key populations with comprehensive HIV knowledge, 2003-2021</a:t>
            </a:r>
          </a:p>
        </p:txBody>
      </p:sp>
      <p:sp>
        <p:nvSpPr>
          <p:cNvPr id="102403" name="Text Box 149"/>
          <p:cNvSpPr txBox="1">
            <a:spLocks noChangeArrowheads="1"/>
          </p:cNvSpPr>
          <p:nvPr/>
        </p:nvSpPr>
        <p:spPr bwMode="auto">
          <a:xfrm>
            <a:off x="152400" y="6380164"/>
            <a:ext cx="1104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800" dirty="0">
                <a:solidFill>
                  <a:prstClr val="black"/>
                </a:solidFill>
                <a:latin typeface="Arial" pitchFamily="34" charset="0"/>
              </a:rPr>
              <a:t>Source: </a:t>
            </a:r>
            <a:r>
              <a:rPr lang="en-US" sz="800" dirty="0">
                <a:solidFill>
                  <a:srgbClr val="000000"/>
                </a:solidFill>
                <a:latin typeface="Arial" pitchFamily="34" charset="0"/>
              </a:rPr>
              <a:t>Prepared by </a:t>
            </a:r>
            <a:r>
              <a:rPr lang="en-US" sz="800" dirty="0">
                <a:solidFill>
                  <a:srgbClr val="000000"/>
                </a:solidFill>
                <a:latin typeface="Arial" pitchFamily="34" charset="0"/>
                <a:hlinkClick r:id="rId2"/>
              </a:rPr>
              <a:t>www.aidsdatahub.org</a:t>
            </a:r>
            <a:r>
              <a:rPr lang="en-US" sz="800" dirty="0">
                <a:solidFill>
                  <a:srgbClr val="000000"/>
                </a:solidFill>
                <a:latin typeface="Arial" pitchFamily="34" charset="0"/>
              </a:rPr>
              <a:t>  based on </a:t>
            </a:r>
            <a:r>
              <a:rPr lang="en-US" sz="800" dirty="0">
                <a:solidFill>
                  <a:prstClr val="black"/>
                </a:solidFill>
                <a:latin typeface="Arial" pitchFamily="34" charset="0"/>
              </a:rPr>
              <a:t>Behavioral Surveillance Surveys 2003-04 and 2006-07 cited in National AIDS/STD </a:t>
            </a:r>
            <a:r>
              <a:rPr lang="en-US" sz="800" dirty="0" err="1">
                <a:solidFill>
                  <a:prstClr val="black"/>
                </a:solidFill>
                <a:latin typeface="Arial" pitchFamily="34" charset="0"/>
              </a:rPr>
              <a:t>Programme</a:t>
            </a:r>
            <a:r>
              <a:rPr lang="en-US" sz="800" dirty="0">
                <a:solidFill>
                  <a:prstClr val="black"/>
                </a:solidFill>
                <a:latin typeface="Arial" pitchFamily="34" charset="0"/>
              </a:rPr>
              <a:t> Bangladesh. (2010). </a:t>
            </a:r>
            <a:r>
              <a:rPr lang="en-US" sz="800" i="1" dirty="0">
                <a:solidFill>
                  <a:prstClr val="black"/>
                </a:solidFill>
                <a:latin typeface="Arial" pitchFamily="34" charset="0"/>
              </a:rPr>
              <a:t>UNGASS Country Progress Report: Bangladesh and 2. </a:t>
            </a:r>
            <a:r>
              <a:rPr lang="en-US" sz="800" dirty="0" err="1">
                <a:solidFill>
                  <a:prstClr val="black"/>
                </a:solidFill>
                <a:latin typeface="Arial" pitchFamily="34" charset="0"/>
              </a:rPr>
              <a:t>icddr,b</a:t>
            </a:r>
            <a:r>
              <a:rPr lang="en-US" sz="800" dirty="0">
                <a:solidFill>
                  <a:prstClr val="black"/>
                </a:solidFill>
                <a:latin typeface="Arial" pitchFamily="34" charset="0"/>
              </a:rPr>
              <a:t>. (2015). A Survey of HIV, syphilis and risk behaviors among males having sex with males, male sex workers and </a:t>
            </a:r>
            <a:r>
              <a:rPr lang="en-US" sz="800" dirty="0" err="1">
                <a:solidFill>
                  <a:prstClr val="black"/>
                </a:solidFill>
                <a:latin typeface="Arial" pitchFamily="34" charset="0"/>
              </a:rPr>
              <a:t>hijra</a:t>
            </a:r>
            <a:r>
              <a:rPr lang="en-US" sz="800" dirty="0">
                <a:solidFill>
                  <a:prstClr val="black"/>
                </a:solidFill>
                <a:latin typeface="Arial" pitchFamily="34" charset="0"/>
              </a:rPr>
              <a:t>. Global Fund Rolling Continuation Channel Project of </a:t>
            </a:r>
            <a:r>
              <a:rPr lang="en-US" sz="800" dirty="0" err="1">
                <a:solidFill>
                  <a:prstClr val="black"/>
                </a:solidFill>
                <a:latin typeface="Arial" pitchFamily="34" charset="0"/>
              </a:rPr>
              <a:t>icddr,b</a:t>
            </a:r>
            <a:r>
              <a:rPr lang="en-US" sz="800" dirty="0">
                <a:solidFill>
                  <a:prstClr val="black"/>
                </a:solidFill>
                <a:latin typeface="Arial" pitchFamily="34" charset="0"/>
              </a:rPr>
              <a:t>; and Bangladesh Integrated Biological and Behavioral Surveillance (IBBS) 2020-21</a:t>
            </a:r>
            <a:endParaRPr lang="th-TH" sz="800" dirty="0">
              <a:solidFill>
                <a:prstClr val="black"/>
              </a:solidFill>
              <a:latin typeface="Arial" pitchFamily="34" charset="0"/>
            </a:endParaRPr>
          </a:p>
        </p:txBody>
      </p:sp>
      <p:graphicFrame>
        <p:nvGraphicFramePr>
          <p:cNvPr id="7" name="Chart 6">
            <a:extLst>
              <a:ext uri="{FF2B5EF4-FFF2-40B4-BE49-F238E27FC236}">
                <a16:creationId xmlns:a16="http://schemas.microsoft.com/office/drawing/2014/main" id="{FCCDF67E-3ACE-CFF3-31C1-983B813F542E}"/>
              </a:ext>
            </a:extLst>
          </p:cNvPr>
          <p:cNvGraphicFramePr>
            <a:graphicFrameLocks/>
          </p:cNvGraphicFramePr>
          <p:nvPr>
            <p:extLst>
              <p:ext uri="{D42A27DB-BD31-4B8C-83A1-F6EECF244321}">
                <p14:modId xmlns:p14="http://schemas.microsoft.com/office/powerpoint/2010/main" val="2573420682"/>
              </p:ext>
            </p:extLst>
          </p:nvPr>
        </p:nvGraphicFramePr>
        <p:xfrm>
          <a:off x="1752600" y="1973407"/>
          <a:ext cx="8686800" cy="40490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3674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fld id="{682B1254-0DE0-4B86-B0C0-C3766CFB37EB}" type="slidenum">
              <a:rPr lang="th-TH" sz="1200">
                <a:solidFill>
                  <a:srgbClr val="898989"/>
                </a:solidFill>
              </a:rPr>
              <a:pPr/>
              <a:t>39</a:t>
            </a:fld>
            <a:endParaRPr lang="th-TH" sz="1200">
              <a:solidFill>
                <a:srgbClr val="898989"/>
              </a:solidFill>
            </a:endParaRPr>
          </a:p>
        </p:txBody>
      </p:sp>
      <p:sp>
        <p:nvSpPr>
          <p:cNvPr id="102402" name="Title 2"/>
          <p:cNvSpPr>
            <a:spLocks noGrp="1"/>
          </p:cNvSpPr>
          <p:nvPr>
            <p:ph type="title"/>
          </p:nvPr>
        </p:nvSpPr>
        <p:spPr bwMode="auto">
          <a:xfrm>
            <a:off x="381000" y="1447800"/>
            <a:ext cx="11506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latin typeface="Arial" pitchFamily="34" charset="0"/>
              </a:rPr>
              <a:t>Proportion of adults (15-49 </a:t>
            </a:r>
            <a:r>
              <a:rPr lang="en-US" dirty="0" err="1">
                <a:latin typeface="Arial" pitchFamily="34" charset="0"/>
              </a:rPr>
              <a:t>yr</a:t>
            </a:r>
            <a:r>
              <a:rPr lang="en-US" dirty="0">
                <a:latin typeface="Arial" pitchFamily="34" charset="0"/>
              </a:rPr>
              <a:t>) with comprehensive HIV knowledge, 2019</a:t>
            </a:r>
          </a:p>
        </p:txBody>
      </p:sp>
      <p:sp>
        <p:nvSpPr>
          <p:cNvPr id="102403" name="Text Box 149"/>
          <p:cNvSpPr txBox="1">
            <a:spLocks noChangeArrowheads="1"/>
          </p:cNvSpPr>
          <p:nvPr/>
        </p:nvSpPr>
        <p:spPr bwMode="auto">
          <a:xfrm>
            <a:off x="144885" y="6519446"/>
            <a:ext cx="11049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800" dirty="0">
                <a:solidFill>
                  <a:prstClr val="black"/>
                </a:solidFill>
                <a:latin typeface="Arial" pitchFamily="34" charset="0"/>
              </a:rPr>
              <a:t>Source: </a:t>
            </a:r>
            <a:r>
              <a:rPr lang="en-US" sz="800" dirty="0">
                <a:solidFill>
                  <a:srgbClr val="000000"/>
                </a:solidFill>
                <a:latin typeface="Arial" pitchFamily="34" charset="0"/>
              </a:rPr>
              <a:t>Prepared by </a:t>
            </a:r>
            <a:r>
              <a:rPr lang="en-US" sz="800" dirty="0">
                <a:solidFill>
                  <a:srgbClr val="000000"/>
                </a:solidFill>
                <a:latin typeface="Arial" pitchFamily="34" charset="0"/>
                <a:hlinkClick r:id="rId2"/>
              </a:rPr>
              <a:t>www.aidsdatahub.org</a:t>
            </a:r>
            <a:r>
              <a:rPr lang="en-US" sz="800" dirty="0">
                <a:solidFill>
                  <a:srgbClr val="000000"/>
                </a:solidFill>
                <a:latin typeface="Arial" pitchFamily="34" charset="0"/>
              </a:rPr>
              <a:t>  based on </a:t>
            </a:r>
            <a:r>
              <a:rPr lang="en-US" sz="800" dirty="0">
                <a:solidFill>
                  <a:prstClr val="black"/>
                </a:solidFill>
                <a:latin typeface="Arial" pitchFamily="34" charset="0"/>
              </a:rPr>
              <a:t>Bangladesh Bureau of Statistics (BBS) and UNICEF Bangladesh. 2019. </a:t>
            </a:r>
            <a:r>
              <a:rPr lang="en-US" sz="800" dirty="0" err="1">
                <a:solidFill>
                  <a:prstClr val="black"/>
                </a:solidFill>
                <a:latin typeface="Arial" pitchFamily="34" charset="0"/>
              </a:rPr>
              <a:t>Progotir</a:t>
            </a:r>
            <a:r>
              <a:rPr lang="en-US" sz="800" dirty="0">
                <a:solidFill>
                  <a:prstClr val="black"/>
                </a:solidFill>
                <a:latin typeface="Arial" pitchFamily="34" charset="0"/>
              </a:rPr>
              <a:t> </a:t>
            </a:r>
            <a:r>
              <a:rPr lang="en-US" sz="800" dirty="0" err="1">
                <a:solidFill>
                  <a:prstClr val="black"/>
                </a:solidFill>
                <a:latin typeface="Arial" pitchFamily="34" charset="0"/>
              </a:rPr>
              <a:t>Pathey</a:t>
            </a:r>
            <a:r>
              <a:rPr lang="en-US" sz="800" dirty="0">
                <a:solidFill>
                  <a:prstClr val="black"/>
                </a:solidFill>
                <a:latin typeface="Arial" pitchFamily="34" charset="0"/>
              </a:rPr>
              <a:t>, Bangladesh Multiple Indicator Cluster Survey 2019, Survey Findings Report. Dhaka, Bangladesh: Bangladesh Bureau of Statistics (BBS).</a:t>
            </a:r>
            <a:endParaRPr lang="th-TH" sz="800" dirty="0">
              <a:solidFill>
                <a:prstClr val="black"/>
              </a:solidFill>
              <a:latin typeface="Arial" pitchFamily="34" charset="0"/>
            </a:endParaRPr>
          </a:p>
        </p:txBody>
      </p:sp>
      <p:graphicFrame>
        <p:nvGraphicFramePr>
          <p:cNvPr id="6" name="Chart 5">
            <a:extLst>
              <a:ext uri="{FF2B5EF4-FFF2-40B4-BE49-F238E27FC236}">
                <a16:creationId xmlns:a16="http://schemas.microsoft.com/office/drawing/2014/main" id="{9F80DB51-2D15-77FA-81B4-B33CF3EDEF47}"/>
              </a:ext>
            </a:extLst>
          </p:cNvPr>
          <p:cNvGraphicFramePr>
            <a:graphicFrameLocks/>
          </p:cNvGraphicFramePr>
          <p:nvPr>
            <p:extLst>
              <p:ext uri="{D42A27DB-BD31-4B8C-83A1-F6EECF244321}">
                <p14:modId xmlns:p14="http://schemas.microsoft.com/office/powerpoint/2010/main" val="1952172585"/>
              </p:ext>
            </p:extLst>
          </p:nvPr>
        </p:nvGraphicFramePr>
        <p:xfrm>
          <a:off x="1066800" y="1951799"/>
          <a:ext cx="10591800" cy="42724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8500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5400" dirty="0"/>
              <a:t>HIV prevalence and </a:t>
            </a:r>
            <a:br>
              <a:rPr lang="en-US" sz="5400" dirty="0"/>
            </a:br>
            <a:r>
              <a:rPr lang="en-US" sz="5400" dirty="0"/>
              <a:t>epidemiological status</a:t>
            </a:r>
            <a:endParaRPr lang="th-TH" sz="5400" dirty="0"/>
          </a:p>
        </p:txBody>
      </p:sp>
    </p:spTree>
    <p:extLst>
      <p:ext uri="{BB962C8B-B14F-4D97-AF65-F5344CB8AC3E}">
        <p14:creationId xmlns:p14="http://schemas.microsoft.com/office/powerpoint/2010/main" val="2577408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HIV expenditure </a:t>
            </a:r>
            <a:br>
              <a:rPr lang="th-TH" sz="5400" dirty="0"/>
            </a:br>
            <a:endParaRPr lang="en-US" dirty="0"/>
          </a:p>
        </p:txBody>
      </p:sp>
    </p:spTree>
    <p:extLst>
      <p:ext uri="{BB962C8B-B14F-4D97-AF65-F5344CB8AC3E}">
        <p14:creationId xmlns:p14="http://schemas.microsoft.com/office/powerpoint/2010/main" val="3765597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8996"/>
            <a:ext cx="8402672" cy="504000"/>
          </a:xfrm>
        </p:spPr>
        <p:txBody>
          <a:bodyPr/>
          <a:lstStyle/>
          <a:p>
            <a:r>
              <a:rPr lang="en-GB" dirty="0"/>
              <a:t>AIDS financing, 2022</a:t>
            </a:r>
            <a:br>
              <a:rPr lang="en-GB" dirty="0"/>
            </a:br>
            <a:endParaRPr lang="en-US" dirty="0"/>
          </a:p>
        </p:txBody>
      </p:sp>
      <p:sp>
        <p:nvSpPr>
          <p:cNvPr id="3" name="Slide Number Placeholder 2"/>
          <p:cNvSpPr>
            <a:spLocks noGrp="1"/>
          </p:cNvSpPr>
          <p:nvPr>
            <p:ph type="sldNum" sz="quarter" idx="10"/>
          </p:nvPr>
        </p:nvSpPr>
        <p:spPr/>
        <p:txBody>
          <a:bodyPr/>
          <a:lstStyle/>
          <a:p>
            <a:pPr marL="0" marR="0" lvl="0" indent="0" algn="r" defTabSz="911452" rtl="0" eaLnBrk="1" fontAlgn="auto" latinLnBrk="0" hangingPunct="1">
              <a:lnSpc>
                <a:spcPct val="100000"/>
              </a:lnSpc>
              <a:spcBef>
                <a:spcPts val="0"/>
              </a:spcBef>
              <a:spcAft>
                <a:spcPts val="0"/>
              </a:spcAft>
              <a:buClrTx/>
              <a:buSzTx/>
              <a:buFontTx/>
              <a:buNone/>
              <a:tabLst/>
              <a:defRPr/>
            </a:pPr>
            <a:fld id="{9893D90A-320B-4AA3-9658-B9AF3E3CB7CD}"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452" rtl="0" eaLnBrk="1" fontAlgn="auto" latinLnBrk="0" hangingPunct="1">
                <a:lnSpc>
                  <a:spcPct val="100000"/>
                </a:lnSpc>
                <a:spcBef>
                  <a:spcPts val="0"/>
                </a:spcBef>
                <a:spcAft>
                  <a:spcPts val="0"/>
                </a:spcAft>
                <a:buClrTx/>
                <a:buSzTx/>
                <a:buFontTx/>
                <a:buNone/>
                <a:tabLst/>
                <a:defRPr/>
              </a:pPr>
              <a:t>41</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76220" y="6540541"/>
            <a:ext cx="4704528" cy="230542"/>
          </a:xfrm>
          <a:prstGeom prst="rect">
            <a:avLst/>
          </a:prstGeom>
        </p:spPr>
        <p:txBody>
          <a:bodyPr wrap="none" lIns="91140" tIns="45576" rIns="91140" bIns="45576">
            <a:spAutoFit/>
          </a:bodyPr>
          <a:lstStyle/>
          <a:p>
            <a:pPr marL="0" marR="0" lvl="0" indent="0" algn="l" defTabSz="911452"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a:t>
            </a:r>
            <a:r>
              <a:rPr kumimoji="0" lang="en-US" sz="900" b="0" i="0" u="none" strike="noStrike" kern="1200" cap="none" spc="0" normalizeH="0" baseline="0" noProof="0" dirty="0">
                <a:ln>
                  <a:noFill/>
                </a:ln>
                <a:solidFill>
                  <a:prstClr val="black"/>
                </a:solidFill>
                <a:effectLst/>
                <a:uLnTx/>
                <a:uFillTx/>
                <a:latin typeface="Arial"/>
                <a:ea typeface="+mn-ea"/>
                <a:cs typeface="+mn-cs"/>
              </a:rPr>
              <a:t>Prepared by </a:t>
            </a:r>
            <a:r>
              <a:rPr kumimoji="0" lang="en-US" sz="900" b="0" i="0" u="none" strike="noStrike" kern="1200" cap="none" spc="0" normalizeH="0" baseline="0" noProof="0" dirty="0">
                <a:ln>
                  <a:noFill/>
                </a:ln>
                <a:solidFill>
                  <a:prstClr val="black"/>
                </a:solidFill>
                <a:effectLst/>
                <a:uLnTx/>
                <a:uFillTx/>
                <a:latin typeface="Arial"/>
                <a:ea typeface="+mn-ea"/>
                <a:cs typeface="+mn-cs"/>
                <a:hlinkClick r:id="rId3"/>
              </a:rPr>
              <a:t>www.aidsdatahub.org</a:t>
            </a:r>
            <a:r>
              <a:rPr kumimoji="0" lang="en-US" sz="900" b="0" i="0" u="none" strike="noStrike" kern="1200" cap="none" spc="0" normalizeH="0" baseline="0" noProof="0" dirty="0">
                <a:ln>
                  <a:noFill/>
                </a:ln>
                <a:solidFill>
                  <a:prstClr val="black"/>
                </a:solidFill>
                <a:effectLst/>
                <a:uLnTx/>
                <a:uFillTx/>
                <a:latin typeface="Arial"/>
                <a:ea typeface="+mn-ea"/>
                <a:cs typeface="+mn-cs"/>
              </a:rPr>
              <a:t>  based on UNAIDS HIV Financial Dashboard</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3A58E426-CDBE-4532-BC1D-E5E2526F20B3}"/>
              </a:ext>
            </a:extLst>
          </p:cNvPr>
          <p:cNvGrpSpPr/>
          <p:nvPr/>
        </p:nvGrpSpPr>
        <p:grpSpPr>
          <a:xfrm>
            <a:off x="1376629" y="2362200"/>
            <a:ext cx="4531077" cy="3533200"/>
            <a:chOff x="0" y="0"/>
            <a:chExt cx="4475817" cy="3639034"/>
          </a:xfrm>
        </p:grpSpPr>
        <p:graphicFrame>
          <p:nvGraphicFramePr>
            <p:cNvPr id="23" name="Chart 22">
              <a:extLst>
                <a:ext uri="{FF2B5EF4-FFF2-40B4-BE49-F238E27FC236}">
                  <a16:creationId xmlns:a16="http://schemas.microsoft.com/office/drawing/2014/main" id="{6B128221-4C46-4228-974B-F8CDABF8B8DD}"/>
                </a:ext>
              </a:extLst>
            </p:cNvPr>
            <p:cNvGraphicFramePr>
              <a:graphicFrameLocks/>
            </p:cNvGraphicFramePr>
            <p:nvPr/>
          </p:nvGraphicFramePr>
          <p:xfrm>
            <a:off x="0" y="190187"/>
            <a:ext cx="4353166" cy="3448847"/>
          </p:xfrm>
          <a:graphic>
            <a:graphicData uri="http://schemas.openxmlformats.org/drawingml/2006/chart">
              <c:chart xmlns:c="http://schemas.openxmlformats.org/drawingml/2006/chart" xmlns:r="http://schemas.openxmlformats.org/officeDocument/2006/relationships" r:id="rId4"/>
            </a:graphicData>
          </a:graphic>
        </p:graphicFrame>
        <p:grpSp>
          <p:nvGrpSpPr>
            <p:cNvPr id="24" name="Group 23">
              <a:extLst>
                <a:ext uri="{FF2B5EF4-FFF2-40B4-BE49-F238E27FC236}">
                  <a16:creationId xmlns:a16="http://schemas.microsoft.com/office/drawing/2014/main" id="{364BED89-9ACE-4CA7-B866-41A76FD044D4}"/>
                </a:ext>
              </a:extLst>
            </p:cNvPr>
            <p:cNvGrpSpPr/>
            <p:nvPr/>
          </p:nvGrpSpPr>
          <p:grpSpPr>
            <a:xfrm>
              <a:off x="1094934" y="2527859"/>
              <a:ext cx="1580093" cy="998223"/>
              <a:chOff x="1094934" y="2527859"/>
              <a:chExt cx="1512000" cy="984660"/>
            </a:xfrm>
          </p:grpSpPr>
          <p:sp>
            <p:nvSpPr>
              <p:cNvPr id="30" name="TextBox 5">
                <a:extLst>
                  <a:ext uri="{FF2B5EF4-FFF2-40B4-BE49-F238E27FC236}">
                    <a16:creationId xmlns:a16="http://schemas.microsoft.com/office/drawing/2014/main" id="{AC67F7CF-E1C0-4F6B-B2AB-E3338E6DE8AD}"/>
                  </a:ext>
                </a:extLst>
              </p:cNvPr>
              <p:cNvSpPr txBox="1"/>
              <p:nvPr/>
            </p:nvSpPr>
            <p:spPr>
              <a:xfrm>
                <a:off x="1094934" y="3048175"/>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International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75%</a:t>
                </a:r>
              </a:p>
            </p:txBody>
          </p:sp>
          <p:cxnSp>
            <p:nvCxnSpPr>
              <p:cNvPr id="31" name="Straight Connector 30">
                <a:extLst>
                  <a:ext uri="{FF2B5EF4-FFF2-40B4-BE49-F238E27FC236}">
                    <a16:creationId xmlns:a16="http://schemas.microsoft.com/office/drawing/2014/main" id="{B3F05D3F-22A8-433D-8543-D2DBCFE83AB6}"/>
                  </a:ext>
                </a:extLst>
              </p:cNvPr>
              <p:cNvCxnSpPr/>
              <p:nvPr/>
            </p:nvCxnSpPr>
            <p:spPr>
              <a:xfrm rot="5400000">
                <a:off x="928530" y="2797859"/>
                <a:ext cx="540000" cy="0"/>
              </a:xfrm>
              <a:prstGeom prst="line">
                <a:avLst/>
              </a:prstGeom>
              <a:noFill/>
              <a:ln w="12700" cap="flat" cmpd="sng" algn="ctr">
                <a:solidFill>
                  <a:sysClr val="windowText" lastClr="000000"/>
                </a:solidFill>
                <a:prstDash val="solid"/>
              </a:ln>
              <a:effectLst/>
            </p:spPr>
          </p:cxnSp>
        </p:grpSp>
        <p:sp>
          <p:nvSpPr>
            <p:cNvPr id="25" name="TextBox 5">
              <a:extLst>
                <a:ext uri="{FF2B5EF4-FFF2-40B4-BE49-F238E27FC236}">
                  <a16:creationId xmlns:a16="http://schemas.microsoft.com/office/drawing/2014/main" id="{53A1A6B1-8799-4F2A-966D-B6EC4A37B294}"/>
                </a:ext>
              </a:extLst>
            </p:cNvPr>
            <p:cNvSpPr txBox="1"/>
            <p:nvPr/>
          </p:nvSpPr>
          <p:spPr>
            <a:xfrm>
              <a:off x="1082489" y="521381"/>
              <a:ext cx="1580093" cy="480411"/>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25%</a:t>
              </a:r>
            </a:p>
          </p:txBody>
        </p:sp>
        <p:cxnSp>
          <p:nvCxnSpPr>
            <p:cNvPr id="26" name="Straight Connector 25">
              <a:extLst>
                <a:ext uri="{FF2B5EF4-FFF2-40B4-BE49-F238E27FC236}">
                  <a16:creationId xmlns:a16="http://schemas.microsoft.com/office/drawing/2014/main" id="{97399AB7-DC5D-4233-B4E3-55178EB417DA}"/>
                </a:ext>
              </a:extLst>
            </p:cNvPr>
            <p:cNvCxnSpPr/>
            <p:nvPr/>
          </p:nvCxnSpPr>
          <p:spPr>
            <a:xfrm rot="5400000">
              <a:off x="2651366" y="837393"/>
              <a:ext cx="333954" cy="0"/>
            </a:xfrm>
            <a:prstGeom prst="line">
              <a:avLst/>
            </a:prstGeom>
            <a:noFill/>
            <a:ln w="12700" cap="flat" cmpd="sng" algn="ctr">
              <a:solidFill>
                <a:sysClr val="windowText" lastClr="000000"/>
              </a:solidFill>
              <a:prstDash val="solid"/>
            </a:ln>
            <a:effectLst/>
          </p:spPr>
        </p:cxnSp>
        <p:cxnSp>
          <p:nvCxnSpPr>
            <p:cNvPr id="27" name="Straight Connector 26">
              <a:extLst>
                <a:ext uri="{FF2B5EF4-FFF2-40B4-BE49-F238E27FC236}">
                  <a16:creationId xmlns:a16="http://schemas.microsoft.com/office/drawing/2014/main" id="{62C64FB1-7D08-4ABC-B94E-416BC8CFC9ED}"/>
                </a:ext>
              </a:extLst>
            </p:cNvPr>
            <p:cNvCxnSpPr/>
            <p:nvPr/>
          </p:nvCxnSpPr>
          <p:spPr>
            <a:xfrm>
              <a:off x="2354796" y="671633"/>
              <a:ext cx="445105" cy="0"/>
            </a:xfrm>
            <a:prstGeom prst="line">
              <a:avLst/>
            </a:prstGeom>
            <a:noFill/>
            <a:ln w="12700" cap="flat" cmpd="sng" algn="ctr">
              <a:solidFill>
                <a:sysClr val="windowText" lastClr="000000"/>
              </a:solidFill>
              <a:prstDash val="solid"/>
            </a:ln>
            <a:effectLst/>
          </p:spPr>
        </p:cxnSp>
        <p:sp>
          <p:nvSpPr>
            <p:cNvPr id="28" name="Rectangle 27">
              <a:extLst>
                <a:ext uri="{FF2B5EF4-FFF2-40B4-BE49-F238E27FC236}">
                  <a16:creationId xmlns:a16="http://schemas.microsoft.com/office/drawing/2014/main" id="{C1AC1A72-D0D2-4C51-AC0A-57DE410808BA}"/>
                </a:ext>
              </a:extLst>
            </p:cNvPr>
            <p:cNvSpPr/>
            <p:nvPr/>
          </p:nvSpPr>
          <p:spPr>
            <a:xfrm>
              <a:off x="238998" y="0"/>
              <a:ext cx="4236819" cy="314651"/>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financing source</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sp>
          <p:nvSpPr>
            <p:cNvPr id="29" name="TextBox 3">
              <a:extLst>
                <a:ext uri="{FF2B5EF4-FFF2-40B4-BE49-F238E27FC236}">
                  <a16:creationId xmlns:a16="http://schemas.microsoft.com/office/drawing/2014/main" id="{6DE527C5-ED3F-4C43-B812-4A703E592191}"/>
                </a:ext>
              </a:extLst>
            </p:cNvPr>
            <p:cNvSpPr txBox="1"/>
            <p:nvPr/>
          </p:nvSpPr>
          <p:spPr>
            <a:xfrm>
              <a:off x="1558294" y="1507398"/>
              <a:ext cx="1198601" cy="842678"/>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8.5</a:t>
              </a: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million US$</a:t>
              </a:r>
            </a:p>
          </p:txBody>
        </p:sp>
      </p:grpSp>
      <p:graphicFrame>
        <p:nvGraphicFramePr>
          <p:cNvPr id="4" name="Chart 3">
            <a:extLst>
              <a:ext uri="{FF2B5EF4-FFF2-40B4-BE49-F238E27FC236}">
                <a16:creationId xmlns:a16="http://schemas.microsoft.com/office/drawing/2014/main" id="{911CB627-6166-0A9A-5965-8CF461F53810}"/>
              </a:ext>
            </a:extLst>
          </p:cNvPr>
          <p:cNvGraphicFramePr>
            <a:graphicFrameLocks/>
          </p:cNvGraphicFramePr>
          <p:nvPr/>
        </p:nvGraphicFramePr>
        <p:xfrm>
          <a:off x="5649002" y="2545981"/>
          <a:ext cx="4417642" cy="3487965"/>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Box 7">
            <a:extLst>
              <a:ext uri="{FF2B5EF4-FFF2-40B4-BE49-F238E27FC236}">
                <a16:creationId xmlns:a16="http://schemas.microsoft.com/office/drawing/2014/main" id="{4A55D316-EF22-03CF-68CB-287267513EA0}"/>
              </a:ext>
            </a:extLst>
          </p:cNvPr>
          <p:cNvSpPr txBox="1"/>
          <p:nvPr/>
        </p:nvSpPr>
        <p:spPr>
          <a:xfrm>
            <a:off x="8160315" y="3037454"/>
            <a:ext cx="2055245" cy="595369"/>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Other AIDS expenditures</a:t>
            </a:r>
          </a:p>
        </p:txBody>
      </p:sp>
      <p:sp>
        <p:nvSpPr>
          <p:cNvPr id="33" name="TextBox 4">
            <a:extLst>
              <a:ext uri="{FF2B5EF4-FFF2-40B4-BE49-F238E27FC236}">
                <a16:creationId xmlns:a16="http://schemas.microsoft.com/office/drawing/2014/main" id="{1481D945-2746-8B06-F6D1-242DCDA387BB}"/>
              </a:ext>
            </a:extLst>
          </p:cNvPr>
          <p:cNvSpPr txBox="1"/>
          <p:nvPr/>
        </p:nvSpPr>
        <p:spPr>
          <a:xfrm>
            <a:off x="8160315" y="5618191"/>
            <a:ext cx="2061030" cy="259460"/>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Care and treatment</a:t>
            </a:r>
          </a:p>
        </p:txBody>
      </p:sp>
      <p:sp>
        <p:nvSpPr>
          <p:cNvPr id="34" name="TextBox 5">
            <a:extLst>
              <a:ext uri="{FF2B5EF4-FFF2-40B4-BE49-F238E27FC236}">
                <a16:creationId xmlns:a16="http://schemas.microsoft.com/office/drawing/2014/main" id="{650722CB-EE17-DAD6-3F03-2745E0024C50}"/>
              </a:ext>
            </a:extLst>
          </p:cNvPr>
          <p:cNvSpPr txBox="1"/>
          <p:nvPr/>
        </p:nvSpPr>
        <p:spPr>
          <a:xfrm>
            <a:off x="8160315" y="3573272"/>
            <a:ext cx="1359056" cy="424392"/>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Key populations prevention</a:t>
            </a:r>
          </a:p>
        </p:txBody>
      </p:sp>
      <p:sp>
        <p:nvSpPr>
          <p:cNvPr id="35" name="TextBox 7">
            <a:extLst>
              <a:ext uri="{FF2B5EF4-FFF2-40B4-BE49-F238E27FC236}">
                <a16:creationId xmlns:a16="http://schemas.microsoft.com/office/drawing/2014/main" id="{B2253B27-A744-4B6B-6412-334C2019DD76}"/>
              </a:ext>
            </a:extLst>
          </p:cNvPr>
          <p:cNvSpPr txBox="1"/>
          <p:nvPr/>
        </p:nvSpPr>
        <p:spPr>
          <a:xfrm>
            <a:off x="8160315" y="4874302"/>
            <a:ext cx="1544188" cy="259746"/>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Other prevention</a:t>
            </a:r>
          </a:p>
        </p:txBody>
      </p:sp>
      <p:cxnSp>
        <p:nvCxnSpPr>
          <p:cNvPr id="36" name="Straight Connector 35">
            <a:extLst>
              <a:ext uri="{FF2B5EF4-FFF2-40B4-BE49-F238E27FC236}">
                <a16:creationId xmlns:a16="http://schemas.microsoft.com/office/drawing/2014/main" id="{8520BEB7-E205-D078-5505-27271A85840A}"/>
              </a:ext>
            </a:extLst>
          </p:cNvPr>
          <p:cNvCxnSpPr/>
          <p:nvPr/>
        </p:nvCxnSpPr>
        <p:spPr>
          <a:xfrm>
            <a:off x="7981148" y="3707212"/>
            <a:ext cx="236863" cy="0"/>
          </a:xfrm>
          <a:prstGeom prst="line">
            <a:avLst/>
          </a:prstGeom>
          <a:noFill/>
          <a:ln w="12700" cap="flat" cmpd="sng" algn="ctr">
            <a:solidFill>
              <a:sysClr val="windowText" lastClr="000000"/>
            </a:solidFill>
            <a:prstDash val="solid"/>
          </a:ln>
          <a:effectLst/>
        </p:spPr>
      </p:cxnSp>
      <p:cxnSp>
        <p:nvCxnSpPr>
          <p:cNvPr id="37" name="Straight Connector 36">
            <a:extLst>
              <a:ext uri="{FF2B5EF4-FFF2-40B4-BE49-F238E27FC236}">
                <a16:creationId xmlns:a16="http://schemas.microsoft.com/office/drawing/2014/main" id="{F1CDC53A-ACD3-79C3-1824-6AACEAD40344}"/>
              </a:ext>
            </a:extLst>
          </p:cNvPr>
          <p:cNvCxnSpPr/>
          <p:nvPr/>
        </p:nvCxnSpPr>
        <p:spPr>
          <a:xfrm>
            <a:off x="6279235" y="3156703"/>
            <a:ext cx="0" cy="329778"/>
          </a:xfrm>
          <a:prstGeom prst="line">
            <a:avLst/>
          </a:prstGeom>
          <a:noFill/>
          <a:ln w="12700" cap="flat" cmpd="sng" algn="ctr">
            <a:solidFill>
              <a:sysClr val="windowText" lastClr="000000"/>
            </a:solidFill>
            <a:prstDash val="solid"/>
          </a:ln>
          <a:effectLst/>
        </p:spPr>
      </p:cxnSp>
      <p:cxnSp>
        <p:nvCxnSpPr>
          <p:cNvPr id="38" name="Straight Connector 37">
            <a:extLst>
              <a:ext uri="{FF2B5EF4-FFF2-40B4-BE49-F238E27FC236}">
                <a16:creationId xmlns:a16="http://schemas.microsoft.com/office/drawing/2014/main" id="{6C64F9E7-9E57-34D2-D842-F7046BAF6A4F}"/>
              </a:ext>
            </a:extLst>
          </p:cNvPr>
          <p:cNvCxnSpPr/>
          <p:nvPr/>
        </p:nvCxnSpPr>
        <p:spPr>
          <a:xfrm>
            <a:off x="6293306" y="5766199"/>
            <a:ext cx="1764575" cy="0"/>
          </a:xfrm>
          <a:prstGeom prst="line">
            <a:avLst/>
          </a:prstGeom>
          <a:noFill/>
          <a:ln w="12700" cap="flat" cmpd="sng" algn="ctr">
            <a:solidFill>
              <a:sysClr val="windowText" lastClr="000000"/>
            </a:solidFill>
            <a:prstDash val="solid"/>
          </a:ln>
          <a:effectLst/>
        </p:spPr>
      </p:cxnSp>
      <p:cxnSp>
        <p:nvCxnSpPr>
          <p:cNvPr id="39" name="Straight Connector 38">
            <a:extLst>
              <a:ext uri="{FF2B5EF4-FFF2-40B4-BE49-F238E27FC236}">
                <a16:creationId xmlns:a16="http://schemas.microsoft.com/office/drawing/2014/main" id="{1755F0A8-7077-284A-4D23-39D31B9CD68F}"/>
              </a:ext>
            </a:extLst>
          </p:cNvPr>
          <p:cNvCxnSpPr/>
          <p:nvPr/>
        </p:nvCxnSpPr>
        <p:spPr>
          <a:xfrm>
            <a:off x="6279234" y="3153528"/>
            <a:ext cx="1947455" cy="0"/>
          </a:xfrm>
          <a:prstGeom prst="line">
            <a:avLst/>
          </a:prstGeom>
          <a:noFill/>
          <a:ln w="12700" cap="flat" cmpd="sng" algn="ctr">
            <a:solidFill>
              <a:sysClr val="windowText" lastClr="000000"/>
            </a:solidFill>
            <a:prstDash val="solid"/>
          </a:ln>
          <a:effectLst/>
        </p:spPr>
      </p:cxnSp>
      <p:cxnSp>
        <p:nvCxnSpPr>
          <p:cNvPr id="40" name="Straight Connector 39">
            <a:extLst>
              <a:ext uri="{FF2B5EF4-FFF2-40B4-BE49-F238E27FC236}">
                <a16:creationId xmlns:a16="http://schemas.microsoft.com/office/drawing/2014/main" id="{60D9B2B3-4E25-4B2E-E4D4-463BA78929C4}"/>
              </a:ext>
            </a:extLst>
          </p:cNvPr>
          <p:cNvCxnSpPr/>
          <p:nvPr/>
        </p:nvCxnSpPr>
        <p:spPr>
          <a:xfrm>
            <a:off x="7948378" y="4981572"/>
            <a:ext cx="283392" cy="0"/>
          </a:xfrm>
          <a:prstGeom prst="line">
            <a:avLst/>
          </a:prstGeom>
          <a:noFill/>
          <a:ln w="12700" cap="flat" cmpd="sng" algn="ctr">
            <a:solidFill>
              <a:sysClr val="windowText" lastClr="000000"/>
            </a:solidFill>
            <a:prstDash val="solid"/>
          </a:ln>
          <a:effectLst/>
        </p:spPr>
      </p:cxnSp>
      <p:cxnSp>
        <p:nvCxnSpPr>
          <p:cNvPr id="41" name="Straight Connector 40">
            <a:extLst>
              <a:ext uri="{FF2B5EF4-FFF2-40B4-BE49-F238E27FC236}">
                <a16:creationId xmlns:a16="http://schemas.microsoft.com/office/drawing/2014/main" id="{319728BA-7001-9BF7-3DBC-EA2FE49C3BDD}"/>
              </a:ext>
            </a:extLst>
          </p:cNvPr>
          <p:cNvCxnSpPr/>
          <p:nvPr/>
        </p:nvCxnSpPr>
        <p:spPr>
          <a:xfrm>
            <a:off x="6287103" y="5133114"/>
            <a:ext cx="0" cy="644615"/>
          </a:xfrm>
          <a:prstGeom prst="line">
            <a:avLst/>
          </a:prstGeom>
          <a:noFill/>
          <a:ln w="12700" cap="flat" cmpd="sng" algn="ctr">
            <a:solidFill>
              <a:sysClr val="windowText" lastClr="000000"/>
            </a:solidFill>
            <a:prstDash val="solid"/>
          </a:ln>
          <a:effectLst/>
        </p:spPr>
      </p:cxnSp>
      <p:sp>
        <p:nvSpPr>
          <p:cNvPr id="42" name="Rectangle 41">
            <a:extLst>
              <a:ext uri="{FF2B5EF4-FFF2-40B4-BE49-F238E27FC236}">
                <a16:creationId xmlns:a16="http://schemas.microsoft.com/office/drawing/2014/main" id="{C0824BC0-690D-895C-5E18-1A9C32BF6C76}"/>
              </a:ext>
            </a:extLst>
          </p:cNvPr>
          <p:cNvSpPr/>
          <p:nvPr/>
        </p:nvSpPr>
        <p:spPr>
          <a:xfrm>
            <a:off x="5831975" y="2362200"/>
            <a:ext cx="4017768" cy="317479"/>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a:ea typeface="+mn-ea"/>
                <a:cs typeface="+mn-cs"/>
              </a:rPr>
              <a:t>AIDS spending by service category</a:t>
            </a:r>
            <a:endParaRPr kumimoji="0" lang="en-GB" sz="14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8161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8996"/>
            <a:ext cx="8402672" cy="504000"/>
          </a:xfrm>
        </p:spPr>
        <p:txBody>
          <a:bodyPr/>
          <a:lstStyle/>
          <a:p>
            <a:r>
              <a:rPr lang="en-GB" dirty="0"/>
              <a:t>AIDS Spending by financing source, 2008-2022</a:t>
            </a:r>
            <a:br>
              <a:rPr lang="en-GB" dirty="0"/>
            </a:br>
            <a:endParaRPr lang="en-US" dirty="0"/>
          </a:p>
        </p:txBody>
      </p:sp>
      <p:sp>
        <p:nvSpPr>
          <p:cNvPr id="3" name="Slide Number Placeholder 2"/>
          <p:cNvSpPr>
            <a:spLocks noGrp="1"/>
          </p:cNvSpPr>
          <p:nvPr>
            <p:ph type="sldNum" sz="quarter" idx="10"/>
          </p:nvPr>
        </p:nvSpPr>
        <p:spPr/>
        <p:txBody>
          <a:bodyPr/>
          <a:lstStyle/>
          <a:p>
            <a:pPr marL="0" marR="0" lvl="0" indent="0" algn="r" defTabSz="911452" rtl="0" eaLnBrk="1" fontAlgn="auto" latinLnBrk="0" hangingPunct="1">
              <a:lnSpc>
                <a:spcPct val="100000"/>
              </a:lnSpc>
              <a:spcBef>
                <a:spcPts val="0"/>
              </a:spcBef>
              <a:spcAft>
                <a:spcPts val="0"/>
              </a:spcAft>
              <a:buClrTx/>
              <a:buSzTx/>
              <a:buFontTx/>
              <a:buNone/>
              <a:tabLst/>
              <a:defRPr/>
            </a:pPr>
            <a:fld id="{9893D90A-320B-4AA3-9658-B9AF3E3CB7CD}"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452" rtl="0" eaLnBrk="1" fontAlgn="auto" latinLnBrk="0" hangingPunct="1">
                <a:lnSpc>
                  <a:spcPct val="100000"/>
                </a:lnSpc>
                <a:spcBef>
                  <a:spcPts val="0"/>
                </a:spcBef>
                <a:spcAft>
                  <a:spcPts val="0"/>
                </a:spcAft>
                <a:buClrTx/>
                <a:buSzTx/>
                <a:buFontTx/>
                <a:buNone/>
                <a:tabLst/>
                <a:defRPr/>
              </a:pPr>
              <a:t>42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76220" y="6540541"/>
            <a:ext cx="4704528" cy="230542"/>
          </a:xfrm>
          <a:prstGeom prst="rect">
            <a:avLst/>
          </a:prstGeom>
        </p:spPr>
        <p:txBody>
          <a:bodyPr wrap="none" lIns="91140" tIns="45576" rIns="91140" bIns="45576">
            <a:spAutoFit/>
          </a:bodyPr>
          <a:lstStyle/>
          <a:p>
            <a:pPr marL="0" marR="0" lvl="0" indent="0" algn="l" defTabSz="911452"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a:t>
            </a:r>
            <a:r>
              <a:rPr kumimoji="0" lang="en-US" sz="900" b="0" i="0" u="none" strike="noStrike" kern="1200" cap="none" spc="0" normalizeH="0" baseline="0" noProof="0" dirty="0">
                <a:ln>
                  <a:noFill/>
                </a:ln>
                <a:solidFill>
                  <a:prstClr val="black"/>
                </a:solidFill>
                <a:effectLst/>
                <a:uLnTx/>
                <a:uFillTx/>
                <a:latin typeface="Arial"/>
                <a:ea typeface="+mn-ea"/>
                <a:cs typeface="+mn-cs"/>
              </a:rPr>
              <a:t>Prepared by </a:t>
            </a:r>
            <a:r>
              <a:rPr kumimoji="0" lang="en-US" sz="900" b="0" i="0" u="none" strike="noStrike" kern="1200" cap="none" spc="0" normalizeH="0" baseline="0" noProof="0" dirty="0">
                <a:ln>
                  <a:noFill/>
                </a:ln>
                <a:solidFill>
                  <a:prstClr val="black"/>
                </a:solidFill>
                <a:effectLst/>
                <a:uLnTx/>
                <a:uFillTx/>
                <a:latin typeface="Arial"/>
                <a:ea typeface="+mn-ea"/>
                <a:cs typeface="+mn-cs"/>
                <a:hlinkClick r:id="rId3"/>
              </a:rPr>
              <a:t>www.aidsdatahub.org</a:t>
            </a:r>
            <a:r>
              <a:rPr kumimoji="0" lang="en-US" sz="900" b="0" i="0" u="none" strike="noStrike" kern="1200" cap="none" spc="0" normalizeH="0" baseline="0" noProof="0" dirty="0">
                <a:ln>
                  <a:noFill/>
                </a:ln>
                <a:solidFill>
                  <a:prstClr val="black"/>
                </a:solidFill>
                <a:effectLst/>
                <a:uLnTx/>
                <a:uFillTx/>
                <a:latin typeface="Arial"/>
                <a:ea typeface="+mn-ea"/>
                <a:cs typeface="+mn-cs"/>
              </a:rPr>
              <a:t>  based on UNAIDS HIV Financial Dashboard</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7" name="Chart 6">
            <a:extLst>
              <a:ext uri="{FF2B5EF4-FFF2-40B4-BE49-F238E27FC236}">
                <a16:creationId xmlns:a16="http://schemas.microsoft.com/office/drawing/2014/main" id="{8ACF42A1-CF31-42D0-8150-C4B2E31745BD}"/>
              </a:ext>
            </a:extLst>
          </p:cNvPr>
          <p:cNvGraphicFramePr>
            <a:graphicFrameLocks/>
          </p:cNvGraphicFramePr>
          <p:nvPr>
            <p:extLst>
              <p:ext uri="{D42A27DB-BD31-4B8C-83A1-F6EECF244321}">
                <p14:modId xmlns:p14="http://schemas.microsoft.com/office/powerpoint/2010/main" val="2639560634"/>
              </p:ext>
            </p:extLst>
          </p:nvPr>
        </p:nvGraphicFramePr>
        <p:xfrm>
          <a:off x="914400" y="2062996"/>
          <a:ext cx="10286999" cy="40597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07814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National response</a:t>
            </a:r>
            <a:br>
              <a:rPr lang="th-TH" sz="5400" dirty="0"/>
            </a:br>
            <a:endParaRPr lang="en-US" dirty="0"/>
          </a:p>
        </p:txBody>
      </p:sp>
    </p:spTree>
    <p:extLst>
      <p:ext uri="{BB962C8B-B14F-4D97-AF65-F5344CB8AC3E}">
        <p14:creationId xmlns:p14="http://schemas.microsoft.com/office/powerpoint/2010/main" val="363007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44</a:t>
            </a:fld>
            <a:endParaRPr lang="th-TH" dirty="0"/>
          </a:p>
        </p:txBody>
      </p:sp>
      <p:sp>
        <p:nvSpPr>
          <p:cNvPr id="3" name="Title 2"/>
          <p:cNvSpPr>
            <a:spLocks noGrp="1"/>
          </p:cNvSpPr>
          <p:nvPr>
            <p:ph type="title"/>
          </p:nvPr>
        </p:nvSpPr>
        <p:spPr>
          <a:xfrm>
            <a:off x="304800" y="1571612"/>
            <a:ext cx="10972800" cy="790588"/>
          </a:xfrm>
        </p:spPr>
        <p:txBody>
          <a:bodyPr/>
          <a:lstStyle/>
          <a:p>
            <a:r>
              <a:rPr lang="en-US" dirty="0">
                <a:latin typeface="Arial" pitchFamily="34" charset="0"/>
                <a:cs typeface="Arial" pitchFamily="34" charset="0"/>
              </a:rPr>
              <a:t>Proportion of key populations reached with HIV prevention programmes, 2006 - 2021</a:t>
            </a:r>
            <a:br>
              <a:rPr lang="en-US" dirty="0">
                <a:latin typeface="Arial" pitchFamily="34" charset="0"/>
                <a:cs typeface="Arial" pitchFamily="34" charset="0"/>
              </a:rPr>
            </a:br>
            <a:endParaRPr lang="en-GB" dirty="0"/>
          </a:p>
        </p:txBody>
      </p:sp>
      <p:sp>
        <p:nvSpPr>
          <p:cNvPr id="5" name="TextBox 1"/>
          <p:cNvSpPr txBox="1"/>
          <p:nvPr/>
        </p:nvSpPr>
        <p:spPr>
          <a:xfrm>
            <a:off x="76200" y="6324601"/>
            <a:ext cx="11201399" cy="461665"/>
          </a:xfrm>
          <a:prstGeom prst="rect">
            <a:avLst/>
          </a:prstGeom>
        </p:spPr>
        <p:txBody>
          <a:bodyPr wrap="square">
            <a:spAutoFit/>
          </a:bodyPr>
          <a:lstStyle>
            <a:defPPr>
              <a:defRPr lang="th-TH"/>
            </a:defPPr>
            <a:lvl1pPr>
              <a:defRPr sz="800">
                <a:solidFill>
                  <a:prstClr val="black"/>
                </a:solidFill>
              </a:defRPr>
            </a:lvl1pPr>
          </a:lstStyle>
          <a:p>
            <a:r>
              <a:rPr lang="en-GB" dirty="0">
                <a:latin typeface="Arial" pitchFamily="34" charset="0"/>
                <a:cs typeface="Arial" pitchFamily="34" charset="0"/>
              </a:rPr>
              <a:t>Source: </a:t>
            </a:r>
            <a:r>
              <a:rPr lang="en-US" dirty="0">
                <a:latin typeface="Arial" pitchFamily="34" charset="0"/>
                <a:cs typeface="Arial" pitchFamily="34" charset="0"/>
              </a:rPr>
              <a:t>Prepared by </a:t>
            </a:r>
            <a:r>
              <a:rPr lang="en-US" dirty="0">
                <a:latin typeface="Arial" pitchFamily="34" charset="0"/>
                <a:cs typeface="Arial" pitchFamily="34" charset="0"/>
                <a:hlinkClick r:id="rId2"/>
              </a:rPr>
              <a:t>www.aidsdatahub.org</a:t>
            </a:r>
            <a:r>
              <a:rPr lang="en-US" dirty="0">
                <a:latin typeface="Arial" pitchFamily="34" charset="0"/>
                <a:cs typeface="Arial" pitchFamily="34" charset="0"/>
              </a:rPr>
              <a:t>  based on </a:t>
            </a:r>
            <a:r>
              <a:rPr lang="en-GB" dirty="0">
                <a:latin typeface="Arial" pitchFamily="34" charset="0"/>
                <a:cs typeface="Arial" pitchFamily="34" charset="0"/>
              </a:rPr>
              <a:t>1.National AIDS/STD Programme Bangladesh. (2008). </a:t>
            </a:r>
            <a:r>
              <a:rPr lang="en-GB" dirty="0" err="1">
                <a:latin typeface="Arial" pitchFamily="34" charset="0"/>
                <a:cs typeface="Arial" pitchFamily="34" charset="0"/>
              </a:rPr>
              <a:t>Behavioral</a:t>
            </a:r>
            <a:r>
              <a:rPr lang="en-GB" dirty="0">
                <a:latin typeface="Arial" pitchFamily="34" charset="0"/>
                <a:cs typeface="Arial" pitchFamily="34" charset="0"/>
              </a:rPr>
              <a:t> Surveillance Survey 2006-07: Technical Report;  2.icddr,b.(2010). Baseline Survey conducted among MSM in Dhaka city under PSA for the Global Fund project of </a:t>
            </a:r>
            <a:r>
              <a:rPr lang="en-GB" dirty="0" err="1">
                <a:latin typeface="Arial" pitchFamily="34" charset="0"/>
                <a:cs typeface="Arial" pitchFamily="34" charset="0"/>
              </a:rPr>
              <a:t>icddr,b</a:t>
            </a:r>
            <a:r>
              <a:rPr lang="en-GB" dirty="0">
                <a:latin typeface="Arial" pitchFamily="34" charset="0"/>
                <a:cs typeface="Arial" pitchFamily="34" charset="0"/>
              </a:rPr>
              <a:t> (unpublished); 3. </a:t>
            </a:r>
            <a:r>
              <a:rPr lang="en-US" dirty="0" err="1">
                <a:latin typeface="Arial" pitchFamily="34" charset="0"/>
                <a:cs typeface="Arial" pitchFamily="34" charset="0"/>
              </a:rPr>
              <a:t>icddr,b</a:t>
            </a:r>
            <a:r>
              <a:rPr lang="en-US" dirty="0">
                <a:latin typeface="Arial" pitchFamily="34" charset="0"/>
                <a:cs typeface="Arial" pitchFamily="34" charset="0"/>
              </a:rPr>
              <a:t>. (2015). A Survey of HIV, syphilis and risk behaviors among males having sex with males, male sex workers and </a:t>
            </a:r>
            <a:r>
              <a:rPr lang="en-US" dirty="0" err="1">
                <a:latin typeface="Arial" pitchFamily="34" charset="0"/>
                <a:cs typeface="Arial" pitchFamily="34" charset="0"/>
              </a:rPr>
              <a:t>hijra</a:t>
            </a:r>
            <a:r>
              <a:rPr lang="en-US" dirty="0">
                <a:latin typeface="Arial" pitchFamily="34" charset="0"/>
                <a:cs typeface="Arial" pitchFamily="34" charset="0"/>
              </a:rPr>
              <a:t>. Global Fund Rolling Continuation Channel Project of </a:t>
            </a:r>
            <a:r>
              <a:rPr lang="en-US" dirty="0" err="1">
                <a:latin typeface="Arial" pitchFamily="34" charset="0"/>
                <a:cs typeface="Arial" pitchFamily="34" charset="0"/>
              </a:rPr>
              <a:t>icddr,b</a:t>
            </a:r>
            <a:r>
              <a:rPr lang="en-US" dirty="0">
                <a:latin typeface="Arial" pitchFamily="34" charset="0"/>
                <a:cs typeface="Arial" pitchFamily="34" charset="0"/>
              </a:rPr>
              <a:t>; and 4. Global AIDS Monitoring</a:t>
            </a:r>
            <a:endParaRPr lang="en-GB" dirty="0">
              <a:latin typeface="Arial" pitchFamily="34" charset="0"/>
              <a:cs typeface="Arial" pitchFamily="34" charset="0"/>
            </a:endParaRPr>
          </a:p>
        </p:txBody>
      </p:sp>
      <p:graphicFrame>
        <p:nvGraphicFramePr>
          <p:cNvPr id="6" name="Chart 5">
            <a:extLst>
              <a:ext uri="{FF2B5EF4-FFF2-40B4-BE49-F238E27FC236}">
                <a16:creationId xmlns:a16="http://schemas.microsoft.com/office/drawing/2014/main" id="{8ACF6A04-DBBE-4C47-B91E-05D8A89F6407}"/>
              </a:ext>
            </a:extLst>
          </p:cNvPr>
          <p:cNvGraphicFramePr>
            <a:graphicFrameLocks noGrp="1"/>
          </p:cNvGraphicFramePr>
          <p:nvPr>
            <p:extLst>
              <p:ext uri="{D42A27DB-BD31-4B8C-83A1-F6EECF244321}">
                <p14:modId xmlns:p14="http://schemas.microsoft.com/office/powerpoint/2010/main" val="927410862"/>
              </p:ext>
            </p:extLst>
          </p:nvPr>
        </p:nvGraphicFramePr>
        <p:xfrm>
          <a:off x="1638300" y="2362200"/>
          <a:ext cx="8915400" cy="3705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14801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ART scale-up, 2000 - 2022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CE033001-2296-4B2E-BBA5-D4819135B00D}"/>
              </a:ext>
            </a:extLst>
          </p:cNvPr>
          <p:cNvGraphicFramePr>
            <a:graphicFrameLocks noGrp="1"/>
          </p:cNvGraphicFramePr>
          <p:nvPr>
            <p:extLst>
              <p:ext uri="{D42A27DB-BD31-4B8C-83A1-F6EECF244321}">
                <p14:modId xmlns:p14="http://schemas.microsoft.com/office/powerpoint/2010/main" val="4279698348"/>
              </p:ext>
            </p:extLst>
          </p:nvPr>
        </p:nvGraphicFramePr>
        <p:xfrm>
          <a:off x="1371601" y="2412374"/>
          <a:ext cx="9372600" cy="3771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35219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adults living with HIV, adults receiving ARVs, and adult ART coverage,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8C954EE3-472B-433A-AF1B-93D9925264BC}"/>
              </a:ext>
            </a:extLst>
          </p:cNvPr>
          <p:cNvGraphicFramePr>
            <a:graphicFrameLocks noGrp="1"/>
          </p:cNvGraphicFramePr>
          <p:nvPr>
            <p:extLst>
              <p:ext uri="{D42A27DB-BD31-4B8C-83A1-F6EECF244321}">
                <p14:modId xmlns:p14="http://schemas.microsoft.com/office/powerpoint/2010/main" val="1597420119"/>
              </p:ext>
            </p:extLst>
          </p:nvPr>
        </p:nvGraphicFramePr>
        <p:xfrm>
          <a:off x="1828800" y="2590800"/>
          <a:ext cx="80772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1658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641609CE-0259-42FD-9AC0-22E5DDBF055D}"/>
              </a:ext>
            </a:extLst>
          </p:cNvPr>
          <p:cNvGraphicFramePr>
            <a:graphicFrameLocks/>
          </p:cNvGraphicFramePr>
          <p:nvPr>
            <p:extLst>
              <p:ext uri="{D42A27DB-BD31-4B8C-83A1-F6EECF244321}">
                <p14:modId xmlns:p14="http://schemas.microsoft.com/office/powerpoint/2010/main" val="614531981"/>
              </p:ext>
            </p:extLst>
          </p:nvPr>
        </p:nvGraphicFramePr>
        <p:xfrm>
          <a:off x="2133600" y="2685899"/>
          <a:ext cx="7848600" cy="310530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21">
            <a:extLst>
              <a:ext uri="{FF2B5EF4-FFF2-40B4-BE49-F238E27FC236}">
                <a16:creationId xmlns:a16="http://schemas.microsoft.com/office/drawing/2014/main" id="{9010B4A6-D9D6-4C37-ADE7-0D72498BD2C7}"/>
              </a:ext>
            </a:extLst>
          </p:cNvPr>
          <p:cNvSpPr txBox="1"/>
          <p:nvPr/>
        </p:nvSpPr>
        <p:spPr>
          <a:xfrm>
            <a:off x="3200400" y="5973211"/>
            <a:ext cx="57912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Number of people on ART who received a viral load test in the past year and have viral load of &lt;1000 copies/ml</a:t>
            </a: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60233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itle 1">
            <a:extLst>
              <a:ext uri="{FF2B5EF4-FFF2-40B4-BE49-F238E27FC236}">
                <a16:creationId xmlns:a16="http://schemas.microsoft.com/office/drawing/2014/main" id="{A2F93102-B97E-405C-B643-C4ED6B7EC262}"/>
              </a:ext>
            </a:extLst>
          </p:cNvPr>
          <p:cNvSpPr>
            <a:spLocks noGrp="1"/>
          </p:cNvSpPr>
          <p:nvPr>
            <p:ph type="title"/>
          </p:nvPr>
        </p:nvSpPr>
        <p:spPr>
          <a:xfrm>
            <a:off x="234525" y="1441579"/>
            <a:ext cx="11626549" cy="504000"/>
          </a:xfrm>
        </p:spPr>
        <p:txBody>
          <a:bodyPr/>
          <a:lstStyle/>
          <a:p>
            <a:r>
              <a:rPr lang="en-US" sz="2600" dirty="0"/>
              <a:t>HIV testing and treatment cascade, women (aged 15+ years) compared to men (aged 15+ years), 2022 </a:t>
            </a:r>
          </a:p>
        </p:txBody>
      </p:sp>
      <p:sp>
        <p:nvSpPr>
          <p:cNvPr id="12" name="TextBox 11">
            <a:extLst>
              <a:ext uri="{FF2B5EF4-FFF2-40B4-BE49-F238E27FC236}">
                <a16:creationId xmlns:a16="http://schemas.microsoft.com/office/drawing/2014/main" id="{8A03D741-3DE9-786F-472F-04DD9E00F2E0}"/>
              </a:ext>
            </a:extLst>
          </p:cNvPr>
          <p:cNvSpPr txBox="1"/>
          <p:nvPr/>
        </p:nvSpPr>
        <p:spPr>
          <a:xfrm>
            <a:off x="282022" y="6571755"/>
            <a:ext cx="8488871"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2" name="Chart 1">
            <a:extLst>
              <a:ext uri="{FF2B5EF4-FFF2-40B4-BE49-F238E27FC236}">
                <a16:creationId xmlns:a16="http://schemas.microsoft.com/office/drawing/2014/main" id="{511D7629-EC0D-40F4-9ABE-B493C9D9E264}"/>
              </a:ext>
            </a:extLst>
          </p:cNvPr>
          <p:cNvGraphicFramePr>
            <a:graphicFrameLocks/>
          </p:cNvGraphicFramePr>
          <p:nvPr>
            <p:extLst>
              <p:ext uri="{D42A27DB-BD31-4B8C-83A1-F6EECF244321}">
                <p14:modId xmlns:p14="http://schemas.microsoft.com/office/powerpoint/2010/main" val="720678870"/>
              </p:ext>
            </p:extLst>
          </p:nvPr>
        </p:nvGraphicFramePr>
        <p:xfrm>
          <a:off x="2023159" y="2451223"/>
          <a:ext cx="7791539" cy="39068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67451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524000"/>
            <a:ext cx="11203563" cy="504000"/>
          </a:xfrm>
        </p:spPr>
        <p:txBody>
          <a:bodyPr/>
          <a:lstStyle/>
          <a:p>
            <a:r>
              <a:rPr lang="en-US" sz="2800" dirty="0"/>
              <a:t>HIV testing and 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ED9E4931-C877-4C3E-BCC4-61F4509E66D7}"/>
              </a:ext>
            </a:extLst>
          </p:cNvPr>
          <p:cNvGraphicFramePr>
            <a:graphicFrameLocks/>
          </p:cNvGraphicFramePr>
          <p:nvPr>
            <p:extLst>
              <p:ext uri="{D42A27DB-BD31-4B8C-83A1-F6EECF244321}">
                <p14:modId xmlns:p14="http://schemas.microsoft.com/office/powerpoint/2010/main" val="666448502"/>
              </p:ext>
            </p:extLst>
          </p:nvPr>
        </p:nvGraphicFramePr>
        <p:xfrm>
          <a:off x="2743200" y="2173731"/>
          <a:ext cx="64770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9509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GB" sz="2800" dirty="0"/>
              <a:t>Estimated people living with HIV, new HIV infections and AIDS-related deaths, 1990-2022</a:t>
            </a:r>
            <a:endParaRPr lang="en-US" sz="2800" dirty="0"/>
          </a:p>
        </p:txBody>
      </p:sp>
      <p:sp>
        <p:nvSpPr>
          <p:cNvPr id="6" name="Rectangle 5">
            <a:extLst>
              <a:ext uri="{FF2B5EF4-FFF2-40B4-BE49-F238E27FC236}">
                <a16:creationId xmlns:a16="http://schemas.microsoft.com/office/drawing/2014/main" id="{7567C85D-BDF2-4B79-ACFB-88CA28FB1729}"/>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4" name="Chart 3">
            <a:extLst>
              <a:ext uri="{FF2B5EF4-FFF2-40B4-BE49-F238E27FC236}">
                <a16:creationId xmlns:a16="http://schemas.microsoft.com/office/drawing/2014/main" id="{C59674BC-CE73-42EF-B4FF-59559A19476E}"/>
              </a:ext>
            </a:extLst>
          </p:cNvPr>
          <p:cNvGraphicFramePr>
            <a:graphicFrameLocks/>
          </p:cNvGraphicFramePr>
          <p:nvPr>
            <p:extLst>
              <p:ext uri="{D42A27DB-BD31-4B8C-83A1-F6EECF244321}">
                <p14:modId xmlns:p14="http://schemas.microsoft.com/office/powerpoint/2010/main" val="1761547343"/>
              </p:ext>
            </p:extLst>
          </p:nvPr>
        </p:nvGraphicFramePr>
        <p:xfrm>
          <a:off x="685800" y="2462582"/>
          <a:ext cx="9791704" cy="40780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22437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50</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PMTCT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08199227-1A82-41EE-A478-74102AFFFECB}"/>
              </a:ext>
            </a:extLst>
          </p:cNvPr>
          <p:cNvGraphicFramePr>
            <a:graphicFrameLocks/>
          </p:cNvGraphicFramePr>
          <p:nvPr>
            <p:extLst>
              <p:ext uri="{D42A27DB-BD31-4B8C-83A1-F6EECF244321}">
                <p14:modId xmlns:p14="http://schemas.microsoft.com/office/powerpoint/2010/main" val="4270660465"/>
              </p:ext>
            </p:extLst>
          </p:nvPr>
        </p:nvGraphicFramePr>
        <p:xfrm>
          <a:off x="2133600" y="2256480"/>
          <a:ext cx="7467599" cy="37719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21">
            <a:extLst>
              <a:ext uri="{FF2B5EF4-FFF2-40B4-BE49-F238E27FC236}">
                <a16:creationId xmlns:a16="http://schemas.microsoft.com/office/drawing/2014/main" id="{A6658DF4-E582-C775-2F2B-327ED5176830}"/>
              </a:ext>
            </a:extLst>
          </p:cNvPr>
          <p:cNvSpPr txBox="1"/>
          <p:nvPr/>
        </p:nvSpPr>
        <p:spPr>
          <a:xfrm>
            <a:off x="2961236" y="6031518"/>
            <a:ext cx="4254904" cy="21169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rPr>
              <a:t>* Estimated number of women living with HIV who delivered within the past 12 months </a:t>
            </a:r>
            <a:endParaRPr kumimoji="0" lang="en-GB" sz="8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37D4EA9-899E-3699-F1CC-2F97B3AE8479}"/>
              </a:ext>
            </a:extLst>
          </p:cNvPr>
          <p:cNvSpPr txBox="1"/>
          <p:nvPr/>
        </p:nvSpPr>
        <p:spPr>
          <a:xfrm>
            <a:off x="5046821" y="4267200"/>
            <a:ext cx="668179" cy="523220"/>
          </a:xfrm>
          <a:prstGeom prst="rect">
            <a:avLst/>
          </a:prstGeom>
          <a:noFill/>
        </p:spPr>
        <p:txBody>
          <a:bodyPr wrap="square">
            <a:spAutoFit/>
          </a:bodyPr>
          <a:lstStyle/>
          <a:p>
            <a:r>
              <a:rPr lang="en-US" dirty="0">
                <a:solidFill>
                  <a:srgbClr val="00A99A"/>
                </a:solidFill>
              </a:rPr>
              <a:t>4</a:t>
            </a:r>
            <a:r>
              <a:rPr lang="en-US" sz="1800" dirty="0">
                <a:solidFill>
                  <a:srgbClr val="00A99A"/>
                </a:solidFill>
              </a:rPr>
              <a:t>%</a:t>
            </a:r>
            <a:endParaRPr lang="en-US" dirty="0">
              <a:solidFill>
                <a:srgbClr val="00A99A"/>
              </a:solidFill>
            </a:endParaRPr>
          </a:p>
        </p:txBody>
      </p:sp>
      <p:sp>
        <p:nvSpPr>
          <p:cNvPr id="12" name="TextBox 11">
            <a:extLst>
              <a:ext uri="{FF2B5EF4-FFF2-40B4-BE49-F238E27FC236}">
                <a16:creationId xmlns:a16="http://schemas.microsoft.com/office/drawing/2014/main" id="{FAEF2837-F716-7437-7DB7-B1D6F4DA0806}"/>
              </a:ext>
            </a:extLst>
          </p:cNvPr>
          <p:cNvSpPr txBox="1"/>
          <p:nvPr/>
        </p:nvSpPr>
        <p:spPr>
          <a:xfrm>
            <a:off x="8153400" y="3577147"/>
            <a:ext cx="838200" cy="523220"/>
          </a:xfrm>
          <a:prstGeom prst="rect">
            <a:avLst/>
          </a:prstGeom>
          <a:noFill/>
        </p:spPr>
        <p:txBody>
          <a:bodyPr wrap="square">
            <a:spAutoFit/>
          </a:bodyPr>
          <a:lstStyle/>
          <a:p>
            <a:r>
              <a:rPr lang="en-US" dirty="0">
                <a:solidFill>
                  <a:srgbClr val="F26B73"/>
                </a:solidFill>
              </a:rPr>
              <a:t>41</a:t>
            </a:r>
            <a:r>
              <a:rPr lang="en-US" sz="1800" dirty="0">
                <a:solidFill>
                  <a:srgbClr val="F26B73"/>
                </a:solidFill>
              </a:rPr>
              <a:t>%</a:t>
            </a:r>
            <a:endParaRPr lang="en-US" dirty="0">
              <a:solidFill>
                <a:srgbClr val="F26B73"/>
              </a:solidFill>
            </a:endParaRPr>
          </a:p>
        </p:txBody>
      </p:sp>
    </p:spTree>
    <p:extLst>
      <p:ext uri="{BB962C8B-B14F-4D97-AF65-F5344CB8AC3E}">
        <p14:creationId xmlns:p14="http://schemas.microsoft.com/office/powerpoint/2010/main" val="33949588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51</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GB" dirty="0"/>
              <a:t>Number of needles/syringes distributed per PWID per year, 2008 – 2022</a:t>
            </a:r>
            <a:endParaRPr lang="en-US" dirty="0"/>
          </a:p>
        </p:txBody>
      </p:sp>
      <p:sp>
        <p:nvSpPr>
          <p:cNvPr id="6" name="TextBox 1">
            <a:extLst>
              <a:ext uri="{FF2B5EF4-FFF2-40B4-BE49-F238E27FC236}">
                <a16:creationId xmlns:a16="http://schemas.microsoft.com/office/drawing/2014/main" id="{867CC4FB-F565-4C7D-9E91-F6D04EBC88EA}"/>
              </a:ext>
            </a:extLst>
          </p:cNvPr>
          <p:cNvSpPr txBox="1"/>
          <p:nvPr/>
        </p:nvSpPr>
        <p:spPr>
          <a:xfrm>
            <a:off x="105" y="6519624"/>
            <a:ext cx="12192000" cy="36576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Response Progress Reporting and Global AIDS Monitoring </a:t>
            </a:r>
          </a:p>
        </p:txBody>
      </p:sp>
      <p:grpSp>
        <p:nvGrpSpPr>
          <p:cNvPr id="11" name="Group 10">
            <a:extLst>
              <a:ext uri="{FF2B5EF4-FFF2-40B4-BE49-F238E27FC236}">
                <a16:creationId xmlns:a16="http://schemas.microsoft.com/office/drawing/2014/main" id="{7258766B-2801-4361-AECF-15C9F35900EE}"/>
              </a:ext>
            </a:extLst>
          </p:cNvPr>
          <p:cNvGrpSpPr/>
          <p:nvPr/>
        </p:nvGrpSpPr>
        <p:grpSpPr>
          <a:xfrm>
            <a:off x="7728285" y="2585720"/>
            <a:ext cx="4077355" cy="2865846"/>
            <a:chOff x="0" y="100899"/>
            <a:chExt cx="2756294" cy="2423572"/>
          </a:xfrm>
        </p:grpSpPr>
        <p:sp>
          <p:nvSpPr>
            <p:cNvPr id="12" name="Rounded Rectangle 11">
              <a:extLst>
                <a:ext uri="{FF2B5EF4-FFF2-40B4-BE49-F238E27FC236}">
                  <a16:creationId xmlns:a16="http://schemas.microsoft.com/office/drawing/2014/main" id="{95A4ED78-D9CF-4963-AEAA-A8C530DE26D2}"/>
                </a:ext>
              </a:extLst>
            </p:cNvPr>
            <p:cNvSpPr/>
            <p:nvPr/>
          </p:nvSpPr>
          <p:spPr>
            <a:xfrm>
              <a:off x="0" y="940531"/>
              <a:ext cx="2743200" cy="731520"/>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i="0" u="none" strike="noStrike" kern="0" cap="none" spc="0" normalizeH="0" baseline="0" noProof="0">
                  <a:ln>
                    <a:noFill/>
                  </a:ln>
                  <a:solidFill>
                    <a:sysClr val="windowText" lastClr="000000"/>
                  </a:solidFill>
                  <a:effectLst/>
                  <a:uLnTx/>
                  <a:uFillTx/>
                  <a:latin typeface="Arial"/>
                  <a:ea typeface="+mn-ea"/>
                  <a:cs typeface="Arial" pitchFamily="34" charset="0"/>
                </a:rPr>
                <a:t>Medium coverage: &gt;100–&lt;200 syringes per PWID per year</a:t>
              </a:r>
            </a:p>
          </p:txBody>
        </p:sp>
        <p:sp>
          <p:nvSpPr>
            <p:cNvPr id="13" name="Rounded Rectangle 12">
              <a:extLst>
                <a:ext uri="{FF2B5EF4-FFF2-40B4-BE49-F238E27FC236}">
                  <a16:creationId xmlns:a16="http://schemas.microsoft.com/office/drawing/2014/main" id="{5E6A25B9-84BE-4110-A717-5F820039DE21}"/>
                </a:ext>
              </a:extLst>
            </p:cNvPr>
            <p:cNvSpPr/>
            <p:nvPr/>
          </p:nvSpPr>
          <p:spPr>
            <a:xfrm>
              <a:off x="13094" y="1792951"/>
              <a:ext cx="2743200" cy="731520"/>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i="0" u="none" strike="noStrike" kern="0" cap="none" spc="0" normalizeH="0" baseline="0" noProof="0" dirty="0">
                  <a:ln>
                    <a:noFill/>
                  </a:ln>
                  <a:solidFill>
                    <a:sysClr val="windowText" lastClr="000000"/>
                  </a:solidFill>
                  <a:effectLst/>
                  <a:uLnTx/>
                  <a:uFillTx/>
                  <a:latin typeface="Arial"/>
                  <a:ea typeface="+mn-ea"/>
                  <a:cs typeface="Arial" pitchFamily="34" charset="0"/>
                </a:rPr>
                <a:t>Low coverage: &lt;100 syringes per PWID per year</a:t>
              </a:r>
            </a:p>
          </p:txBody>
        </p:sp>
        <p:sp>
          <p:nvSpPr>
            <p:cNvPr id="14" name="Rounded Rectangle 13">
              <a:extLst>
                <a:ext uri="{FF2B5EF4-FFF2-40B4-BE49-F238E27FC236}">
                  <a16:creationId xmlns:a16="http://schemas.microsoft.com/office/drawing/2014/main" id="{10D2C11A-6667-4B06-B990-B1FFF449F0C7}"/>
                </a:ext>
              </a:extLst>
            </p:cNvPr>
            <p:cNvSpPr/>
            <p:nvPr/>
          </p:nvSpPr>
          <p:spPr>
            <a:xfrm>
              <a:off x="13094" y="100899"/>
              <a:ext cx="2743200" cy="731520"/>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i="0" u="none" strike="noStrike" kern="0" cap="none" spc="0" normalizeH="0" baseline="0" noProof="0">
                  <a:ln>
                    <a:noFill/>
                  </a:ln>
                  <a:solidFill>
                    <a:sysClr val="windowText" lastClr="000000"/>
                  </a:solidFill>
                  <a:effectLst/>
                  <a:uLnTx/>
                  <a:uFillTx/>
                  <a:latin typeface="Arial"/>
                  <a:ea typeface="+mn-ea"/>
                  <a:cs typeface="Arial" pitchFamily="34" charset="0"/>
                </a:rPr>
                <a:t>High coverage: &gt;200 syringes per PWID per year</a:t>
              </a:r>
            </a:p>
          </p:txBody>
        </p:sp>
      </p:grpSp>
      <p:graphicFrame>
        <p:nvGraphicFramePr>
          <p:cNvPr id="2" name="Chart 1">
            <a:extLst>
              <a:ext uri="{FF2B5EF4-FFF2-40B4-BE49-F238E27FC236}">
                <a16:creationId xmlns:a16="http://schemas.microsoft.com/office/drawing/2014/main" id="{00000000-0008-0000-0200-000002000000}"/>
              </a:ext>
            </a:extLst>
          </p:cNvPr>
          <p:cNvGraphicFramePr>
            <a:graphicFrameLocks noGrp="1"/>
          </p:cNvGraphicFramePr>
          <p:nvPr>
            <p:extLst>
              <p:ext uri="{D42A27DB-BD31-4B8C-83A1-F6EECF244321}">
                <p14:modId xmlns:p14="http://schemas.microsoft.com/office/powerpoint/2010/main" val="4011060630"/>
              </p:ext>
            </p:extLst>
          </p:nvPr>
        </p:nvGraphicFramePr>
        <p:xfrm>
          <a:off x="405730" y="2299406"/>
          <a:ext cx="7200900" cy="39489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81238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304800" y="1566331"/>
            <a:ext cx="11203563" cy="504000"/>
          </a:xfrm>
        </p:spPr>
        <p:txBody>
          <a:bodyPr/>
          <a:lstStyle/>
          <a:p>
            <a:r>
              <a:rPr lang="en-US" dirty="0"/>
              <a:t>Proportion of PWID receiving opioid agonist maintenance therapy (OAMT) by gender, 2015 - 2022</a:t>
            </a:r>
          </a:p>
        </p:txBody>
      </p:sp>
      <p:sp>
        <p:nvSpPr>
          <p:cNvPr id="6" name="TextBox 1">
            <a:extLst>
              <a:ext uri="{FF2B5EF4-FFF2-40B4-BE49-F238E27FC236}">
                <a16:creationId xmlns:a16="http://schemas.microsoft.com/office/drawing/2014/main" id="{867CC4FB-F565-4C7D-9E91-F6D04EBC88EA}"/>
              </a:ext>
            </a:extLst>
          </p:cNvPr>
          <p:cNvSpPr txBox="1"/>
          <p:nvPr/>
        </p:nvSpPr>
        <p:spPr>
          <a:xfrm>
            <a:off x="105" y="6519624"/>
            <a:ext cx="12192000" cy="36576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Response Progress Reporting and Global AIDS Monitoring </a:t>
            </a:r>
          </a:p>
        </p:txBody>
      </p:sp>
      <p:grpSp>
        <p:nvGrpSpPr>
          <p:cNvPr id="7" name="Group 6">
            <a:extLst>
              <a:ext uri="{FF2B5EF4-FFF2-40B4-BE49-F238E27FC236}">
                <a16:creationId xmlns:a16="http://schemas.microsoft.com/office/drawing/2014/main" id="{84669F24-F9DE-ACBE-0499-FB0EE4EB4D1F}"/>
              </a:ext>
            </a:extLst>
          </p:cNvPr>
          <p:cNvGrpSpPr/>
          <p:nvPr/>
        </p:nvGrpSpPr>
        <p:grpSpPr>
          <a:xfrm>
            <a:off x="3206243" y="2824158"/>
            <a:ext cx="5400675" cy="2941638"/>
            <a:chOff x="3206243" y="2824158"/>
            <a:chExt cx="5400675" cy="2941638"/>
          </a:xfrm>
        </p:grpSpPr>
        <p:graphicFrame>
          <p:nvGraphicFramePr>
            <p:cNvPr id="2" name="Chart 1">
              <a:extLst>
                <a:ext uri="{FF2B5EF4-FFF2-40B4-BE49-F238E27FC236}">
                  <a16:creationId xmlns:a16="http://schemas.microsoft.com/office/drawing/2014/main" id="{57FE8B1D-F96B-26E6-8607-DF1550A3EAAB}"/>
                </a:ext>
              </a:extLst>
            </p:cNvPr>
            <p:cNvGraphicFramePr>
              <a:graphicFrameLocks/>
            </p:cNvGraphicFramePr>
            <p:nvPr>
              <p:extLst>
                <p:ext uri="{D42A27DB-BD31-4B8C-83A1-F6EECF244321}">
                  <p14:modId xmlns:p14="http://schemas.microsoft.com/office/powerpoint/2010/main" val="2157488064"/>
                </p:ext>
              </p:extLst>
            </p:nvPr>
          </p:nvGraphicFramePr>
          <p:xfrm>
            <a:off x="3206243" y="2824158"/>
            <a:ext cx="5400675" cy="2941638"/>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a:extLst>
                <a:ext uri="{FF2B5EF4-FFF2-40B4-BE49-F238E27FC236}">
                  <a16:creationId xmlns:a16="http://schemas.microsoft.com/office/drawing/2014/main" id="{02582974-2B37-D0AB-E225-5289407A1BA9}"/>
                </a:ext>
              </a:extLst>
            </p:cNvPr>
            <p:cNvCxnSpPr/>
            <p:nvPr/>
          </p:nvCxnSpPr>
          <p:spPr>
            <a:xfrm>
              <a:off x="3525928" y="3061448"/>
              <a:ext cx="4846320" cy="0"/>
            </a:xfrm>
            <a:prstGeom prst="line">
              <a:avLst/>
            </a:prstGeom>
            <a:ln w="12700">
              <a:solidFill>
                <a:srgbClr val="00A99A"/>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51954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15" y="1700808"/>
            <a:ext cx="11116793" cy="504000"/>
          </a:xfrm>
        </p:spPr>
        <p:txBody>
          <a:bodyPr/>
          <a:lstStyle/>
          <a:p>
            <a:r>
              <a:rPr lang="en-US" dirty="0"/>
              <a:t>Punitive and discriminatory laws, 2022</a:t>
            </a: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9114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090856" y="4375723"/>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 *</a:t>
            </a:r>
          </a:p>
        </p:txBody>
      </p:sp>
      <p:sp>
        <p:nvSpPr>
          <p:cNvPr id="27" name="TextBox 26">
            <a:extLst>
              <a:ext uri="{FF2B5EF4-FFF2-40B4-BE49-F238E27FC236}">
                <a16:creationId xmlns:a16="http://schemas.microsoft.com/office/drawing/2014/main" id="{5162DAB6-EB85-439C-80EA-4BDFBEC0E2C6}"/>
              </a:ext>
            </a:extLst>
          </p:cNvPr>
          <p:cNvSpPr txBox="1"/>
          <p:nvPr/>
        </p:nvSpPr>
        <p:spPr>
          <a:xfrm>
            <a:off x="100210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19" name="TextBox 164">
            <a:extLst>
              <a:ext uri="{FF2B5EF4-FFF2-40B4-BE49-F238E27FC236}">
                <a16:creationId xmlns:a16="http://schemas.microsoft.com/office/drawing/2014/main" id="{7C7848F6-072E-491B-A78C-55F398DBB394}"/>
              </a:ext>
            </a:extLst>
          </p:cNvPr>
          <p:cNvSpPr txBox="1"/>
          <p:nvPr/>
        </p:nvSpPr>
        <p:spPr>
          <a:xfrm>
            <a:off x="7793131" y="5225649"/>
            <a:ext cx="1704842" cy="307885"/>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For adolescents &lt;18 yr</a:t>
            </a:r>
          </a:p>
        </p:txBody>
      </p:sp>
      <p:sp>
        <p:nvSpPr>
          <p:cNvPr id="8" name="Oval 7">
            <a:extLst>
              <a:ext uri="{FF2B5EF4-FFF2-40B4-BE49-F238E27FC236}">
                <a16:creationId xmlns:a16="http://schemas.microsoft.com/office/drawing/2014/main" id="{8F9A2E90-9D7D-0E87-F0E3-1F2E642CE25B}"/>
              </a:ext>
            </a:extLst>
          </p:cNvPr>
          <p:cNvSpPr/>
          <p:nvPr/>
        </p:nvSpPr>
        <p:spPr>
          <a:xfrm>
            <a:off x="5985662" y="3983648"/>
            <a:ext cx="1188720" cy="118872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TextBox 8">
            <a:extLst>
              <a:ext uri="{FF2B5EF4-FFF2-40B4-BE49-F238E27FC236}">
                <a16:creationId xmlns:a16="http://schemas.microsoft.com/office/drawing/2014/main" id="{6DA15C51-6A79-189B-25A0-441F1E3210C1}"/>
              </a:ext>
            </a:extLst>
          </p:cNvPr>
          <p:cNvSpPr txBox="1"/>
          <p:nvPr/>
        </p:nvSpPr>
        <p:spPr>
          <a:xfrm>
            <a:off x="6291525" y="4388216"/>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10" name="Rectangle 9">
            <a:extLst>
              <a:ext uri="{FF2B5EF4-FFF2-40B4-BE49-F238E27FC236}">
                <a16:creationId xmlns:a16="http://schemas.microsoft.com/office/drawing/2014/main" id="{FA17565A-4A3E-98F7-2053-A94AF3529E87}"/>
              </a:ext>
            </a:extLst>
          </p:cNvPr>
          <p:cNvSpPr/>
          <p:nvPr/>
        </p:nvSpPr>
        <p:spPr>
          <a:xfrm>
            <a:off x="0" y="6489779"/>
            <a:ext cx="12039600"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The path that ends AIDS: UNAIDS Global AIDS Update 2023. Geneva: Joint United Nations </a:t>
            </a:r>
            <a:r>
              <a:rPr kumimoji="0" lang="en-US" sz="9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Programme</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on HIV/AIDS; 2023.</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0416634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fld id="{D71F7AB3-E2B0-4B29-8A02-B9393B333315}" type="slidenum">
              <a:rPr lang="th-TH" sz="1200">
                <a:solidFill>
                  <a:srgbClr val="898989"/>
                </a:solidFill>
              </a:rPr>
              <a:pPr/>
              <a:t>54</a:t>
            </a:fld>
            <a:endParaRPr lang="th-TH" sz="1200">
              <a:solidFill>
                <a:srgbClr val="898989"/>
              </a:solidFill>
            </a:endParaRPr>
          </a:p>
        </p:txBody>
      </p:sp>
      <p:sp>
        <p:nvSpPr>
          <p:cNvPr id="141314" name="Rectangle 2"/>
          <p:cNvSpPr txBox="1">
            <a:spLocks noChangeArrowheads="1"/>
          </p:cNvSpPr>
          <p:nvPr/>
        </p:nvSpPr>
        <p:spPr bwMode="auto">
          <a:xfrm>
            <a:off x="1981200" y="1792288"/>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algn="ctr" fontAlgn="base">
              <a:spcBef>
                <a:spcPct val="20000"/>
              </a:spcBef>
              <a:spcAft>
                <a:spcPct val="0"/>
              </a:spcAft>
            </a:pPr>
            <a:r>
              <a:rPr lang="en-US" sz="4000" dirty="0">
                <a:solidFill>
                  <a:srgbClr val="C00000"/>
                </a:solidFill>
                <a:latin typeface="Arial" pitchFamily="34" charset="0"/>
              </a:rPr>
              <a:t>THANK YOU</a:t>
            </a:r>
          </a:p>
          <a:p>
            <a:pPr algn="ctr" fontAlgn="base">
              <a:spcBef>
                <a:spcPct val="20000"/>
              </a:spcBef>
              <a:spcAft>
                <a:spcPct val="0"/>
              </a:spcAft>
            </a:pPr>
            <a:endParaRPr lang="en-US" sz="4000" dirty="0">
              <a:solidFill>
                <a:srgbClr val="C00000"/>
              </a:solidFill>
              <a:latin typeface="Arial" pitchFamily="34" charset="0"/>
            </a:endParaRPr>
          </a:p>
          <a:p>
            <a:pPr algn="ctr" fontAlgn="base">
              <a:spcBef>
                <a:spcPct val="20000"/>
              </a:spcBef>
              <a:spcAft>
                <a:spcPct val="0"/>
              </a:spcAft>
            </a:pPr>
            <a:r>
              <a:rPr lang="en-US" dirty="0">
                <a:solidFill>
                  <a:srgbClr val="C00000"/>
                </a:solidFill>
                <a:latin typeface="Arial" pitchFamily="34" charset="0"/>
              </a:rPr>
              <a:t>slides compiled by </a:t>
            </a:r>
            <a:r>
              <a:rPr lang="en-US" u="sng" dirty="0">
                <a:solidFill>
                  <a:srgbClr val="C00000"/>
                </a:solidFill>
                <a:latin typeface="Arial" pitchFamily="34" charset="0"/>
                <a:hlinkClick r:id="rId2"/>
              </a:rPr>
              <a:t>www.aidsdatahub.org</a:t>
            </a:r>
            <a:endParaRPr lang="en-US" u="sng" dirty="0">
              <a:solidFill>
                <a:srgbClr val="C00000"/>
              </a:solidFill>
              <a:latin typeface="Arial" pitchFamily="34" charset="0"/>
            </a:endParaRPr>
          </a:p>
          <a:p>
            <a:pPr algn="ctr" fontAlgn="base">
              <a:spcBef>
                <a:spcPct val="20000"/>
              </a:spcBef>
              <a:spcAft>
                <a:spcPct val="0"/>
              </a:spcAft>
            </a:pPr>
            <a:endParaRPr lang="en-US" sz="1000" i="1" dirty="0">
              <a:solidFill>
                <a:srgbClr val="C00000"/>
              </a:solidFill>
              <a:latin typeface="Arial" pitchFamily="34" charset="0"/>
            </a:endParaRPr>
          </a:p>
          <a:p>
            <a:pPr algn="ctr" fontAlgn="base">
              <a:spcBef>
                <a:spcPct val="20000"/>
              </a:spcBef>
              <a:spcAft>
                <a:spcPct val="0"/>
              </a:spcAft>
            </a:pPr>
            <a:endParaRPr lang="en-US" sz="1000" i="1" dirty="0">
              <a:solidFill>
                <a:srgbClr val="C00000"/>
              </a:solidFill>
              <a:latin typeface="Arial" pitchFamily="34" charset="0"/>
            </a:endParaRPr>
          </a:p>
          <a:p>
            <a:pPr algn="ctr" fontAlgn="base">
              <a:spcBef>
                <a:spcPct val="20000"/>
              </a:spcBef>
              <a:spcAft>
                <a:spcPct val="0"/>
              </a:spcAft>
            </a:pPr>
            <a:endParaRPr lang="en-US" sz="1000" i="1" dirty="0">
              <a:solidFill>
                <a:srgbClr val="C00000"/>
              </a:solidFill>
              <a:latin typeface="Arial" pitchFamily="34" charset="0"/>
            </a:endParaRPr>
          </a:p>
          <a:p>
            <a:pPr algn="ctr" fontAlgn="base">
              <a:spcBef>
                <a:spcPct val="20000"/>
              </a:spcBef>
              <a:spcAft>
                <a:spcPct val="0"/>
              </a:spcAft>
            </a:pPr>
            <a:r>
              <a:rPr lang="en-US" sz="1400" i="1" dirty="0">
                <a:solidFill>
                  <a:srgbClr val="C00000"/>
                </a:solidFill>
                <a:latin typeface="Arial" pitchFamily="34" charset="0"/>
              </a:rPr>
              <a:t>Data shown in this slide set  are comprehensive to the extent they are available from country reports. Please inform us if you know of sources where more recent data can be used.</a:t>
            </a:r>
          </a:p>
          <a:p>
            <a:pPr algn="ctr" fontAlgn="base">
              <a:spcBef>
                <a:spcPct val="20000"/>
              </a:spcBef>
              <a:spcAft>
                <a:spcPct val="0"/>
              </a:spcAft>
            </a:pPr>
            <a:r>
              <a:rPr lang="en-US" sz="1400" i="1" dirty="0">
                <a:solidFill>
                  <a:srgbClr val="C00000"/>
                </a:solidFill>
                <a:latin typeface="Arial" pitchFamily="34" charset="0"/>
              </a:rPr>
              <a:t>Please acknowledge </a:t>
            </a:r>
            <a:r>
              <a:rPr lang="en-US" sz="1400" i="1" dirty="0">
                <a:solidFill>
                  <a:srgbClr val="C00000"/>
                </a:solidFill>
                <a:latin typeface="Arial" pitchFamily="34" charset="0"/>
                <a:hlinkClick r:id="rId2"/>
              </a:rPr>
              <a:t>www.aidsdatahub.org</a:t>
            </a:r>
            <a:r>
              <a:rPr lang="en-US" sz="1400" i="1" dirty="0">
                <a:solidFill>
                  <a:srgbClr val="C00000"/>
                </a:solidFill>
                <a:latin typeface="Arial" pitchFamily="34" charset="0"/>
              </a:rPr>
              <a:t> if slides are lifted directly from this site.</a:t>
            </a:r>
            <a:endParaRPr lang="en-US" sz="1400" dirty="0">
              <a:solidFill>
                <a:srgbClr val="C00000"/>
              </a:solidFill>
              <a:latin typeface="Arial" pitchFamily="34" charset="0"/>
            </a:endParaRPr>
          </a:p>
        </p:txBody>
      </p:sp>
    </p:spTree>
    <p:extLst>
      <p:ext uri="{BB962C8B-B14F-4D97-AF65-F5344CB8AC3E}">
        <p14:creationId xmlns:p14="http://schemas.microsoft.com/office/powerpoint/2010/main" val="2181389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adults (15+) living with HIV and women (15+) living with HIV, 1990-2022</a:t>
            </a:r>
          </a:p>
        </p:txBody>
      </p:sp>
      <p:sp>
        <p:nvSpPr>
          <p:cNvPr id="7" name="Rectangle 6">
            <a:extLst>
              <a:ext uri="{FF2B5EF4-FFF2-40B4-BE49-F238E27FC236}">
                <a16:creationId xmlns:a16="http://schemas.microsoft.com/office/drawing/2014/main" id="{7A0BA696-DA78-42A5-8D15-300345FEAD06}"/>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4" name="Chart 3">
            <a:extLst>
              <a:ext uri="{FF2B5EF4-FFF2-40B4-BE49-F238E27FC236}">
                <a16:creationId xmlns:a16="http://schemas.microsoft.com/office/drawing/2014/main" id="{226C9693-67C6-4629-A46C-41AABCFE1D9B}"/>
              </a:ext>
            </a:extLst>
          </p:cNvPr>
          <p:cNvGraphicFramePr>
            <a:graphicFrameLocks/>
          </p:cNvGraphicFramePr>
          <p:nvPr>
            <p:extLst>
              <p:ext uri="{D42A27DB-BD31-4B8C-83A1-F6EECF244321}">
                <p14:modId xmlns:p14="http://schemas.microsoft.com/office/powerpoint/2010/main" val="1893375809"/>
              </p:ext>
            </p:extLst>
          </p:nvPr>
        </p:nvGraphicFramePr>
        <p:xfrm>
          <a:off x="921645" y="2476626"/>
          <a:ext cx="9936858" cy="42454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331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98"/>
          <p:cNvSpPr txBox="1">
            <a:spLocks noGrp="1"/>
          </p:cNvSpPr>
          <p:nvPr>
            <p:ph type="sldNum" idx="12"/>
          </p:nvPr>
        </p:nvSpPr>
        <p:spPr>
          <a:xfrm>
            <a:off x="9667900" y="6358557"/>
            <a:ext cx="542900" cy="365125"/>
          </a:xfrm>
          <a:prstGeom prst="rect">
            <a:avLst/>
          </a:prstGeom>
          <a:noFill/>
          <a:ln>
            <a:noFill/>
          </a:ln>
        </p:spPr>
        <p:txBody>
          <a:bodyPr spcFirstLastPara="1" wrap="square" lIns="91425" tIns="45700" rIns="91425" bIns="45700" anchor="b" anchorCtr="0">
            <a:noAutofit/>
          </a:bodyPr>
          <a:lstStyle/>
          <a:p>
            <a:pPr>
              <a:buClr>
                <a:srgbClr val="000000"/>
              </a:buClr>
              <a:defRPr/>
            </a:pPr>
            <a:fld id="{00000000-1234-1234-1234-123412341234}" type="slidenum">
              <a:rPr lang="en-US" kern="0"/>
              <a:pPr>
                <a:buClr>
                  <a:srgbClr val="000000"/>
                </a:buClr>
                <a:defRPr/>
              </a:pPr>
              <a:t>7</a:t>
            </a:fld>
            <a:endParaRPr kern="0"/>
          </a:p>
        </p:txBody>
      </p:sp>
      <p:sp>
        <p:nvSpPr>
          <p:cNvPr id="579" name="Google Shape;579;p98"/>
          <p:cNvSpPr txBox="1">
            <a:spLocks noGrp="1"/>
          </p:cNvSpPr>
          <p:nvPr>
            <p:ph type="title"/>
          </p:nvPr>
        </p:nvSpPr>
        <p:spPr>
          <a:xfrm>
            <a:off x="228600" y="1571612"/>
            <a:ext cx="8402672" cy="504000"/>
          </a:xfrm>
          <a:prstGeom prst="rect">
            <a:avLst/>
          </a:prstGeom>
          <a:noFill/>
          <a:ln>
            <a:noFill/>
          </a:ln>
        </p:spPr>
        <p:txBody>
          <a:bodyPr spcFirstLastPara="1" wrap="square" lIns="91425" tIns="45700" rIns="91425" bIns="45700" anchor="t" anchorCtr="0">
            <a:noAutofit/>
          </a:bodyPr>
          <a:lstStyle/>
          <a:p>
            <a:r>
              <a:rPr lang="en-US" dirty="0"/>
              <a:t>Key population size estimates, 2015</a:t>
            </a:r>
            <a:endParaRPr dirty="0"/>
          </a:p>
        </p:txBody>
      </p:sp>
      <p:sp>
        <p:nvSpPr>
          <p:cNvPr id="580" name="Google Shape;580;p98"/>
          <p:cNvSpPr/>
          <p:nvPr/>
        </p:nvSpPr>
        <p:spPr>
          <a:xfrm>
            <a:off x="96872" y="6541119"/>
            <a:ext cx="8534400" cy="233810"/>
          </a:xfrm>
          <a:prstGeom prst="rect">
            <a:avLst/>
          </a:prstGeom>
          <a:noFill/>
          <a:ln>
            <a:noFill/>
          </a:ln>
        </p:spPr>
        <p:txBody>
          <a:bodyPr spcFirstLastPara="1" wrap="square" lIns="91425" tIns="45700" rIns="91425" bIns="45700" anchor="t" anchorCtr="0">
            <a:noAutofit/>
          </a:bodyPr>
          <a:lstStyle/>
          <a:p>
            <a:pPr>
              <a:buClr>
                <a:srgbClr val="000000"/>
              </a:buClr>
              <a:defRPr/>
            </a:pPr>
            <a:r>
              <a:rPr lang="en-US" sz="900" kern="0" dirty="0">
                <a:solidFill>
                  <a:srgbClr val="000000"/>
                </a:solidFill>
                <a:latin typeface="Arial"/>
                <a:ea typeface="Arial"/>
                <a:cs typeface="Arial"/>
                <a:sym typeface="Arial"/>
              </a:rPr>
              <a:t>Source: Prepared by </a:t>
            </a:r>
            <a:r>
              <a:rPr lang="en-US" sz="900" u="sng" kern="0" dirty="0">
                <a:solidFill>
                  <a:srgbClr val="0000FF"/>
                </a:solidFill>
                <a:latin typeface="Arial"/>
                <a:ea typeface="Arial"/>
                <a:cs typeface="Arial"/>
                <a:sym typeface="Arial"/>
                <a:hlinkClick r:id="rId3"/>
              </a:rPr>
              <a:t>www.aidsdatahub.org</a:t>
            </a:r>
            <a:r>
              <a:rPr lang="en-US" sz="900" kern="0" dirty="0">
                <a:solidFill>
                  <a:srgbClr val="000000"/>
                </a:solidFill>
                <a:latin typeface="Arial"/>
                <a:ea typeface="Arial"/>
                <a:cs typeface="Arial"/>
                <a:sym typeface="Arial"/>
              </a:rPr>
              <a:t> based on Global AIDS Monitoring</a:t>
            </a:r>
            <a:endParaRPr sz="1400" kern="0" dirty="0">
              <a:solidFill>
                <a:srgbClr val="000000"/>
              </a:solidFill>
              <a:latin typeface="Arial"/>
              <a:cs typeface="Arial"/>
              <a:sym typeface="Arial"/>
            </a:endParaRPr>
          </a:p>
        </p:txBody>
      </p:sp>
      <p:graphicFrame>
        <p:nvGraphicFramePr>
          <p:cNvPr id="581" name="Google Shape;581;p98"/>
          <p:cNvGraphicFramePr/>
          <p:nvPr>
            <p:extLst>
              <p:ext uri="{D42A27DB-BD31-4B8C-83A1-F6EECF244321}">
                <p14:modId xmlns:p14="http://schemas.microsoft.com/office/powerpoint/2010/main" val="1178644977"/>
              </p:ext>
            </p:extLst>
          </p:nvPr>
        </p:nvGraphicFramePr>
        <p:xfrm>
          <a:off x="2104445" y="2286001"/>
          <a:ext cx="7791830" cy="3630105"/>
        </p:xfrm>
        <a:graphic>
          <a:graphicData uri="http://schemas.openxmlformats.org/drawingml/2006/table">
            <a:tbl>
              <a:tblPr>
                <a:noFill/>
              </a:tblPr>
              <a:tblGrid>
                <a:gridCol w="3496215">
                  <a:extLst>
                    <a:ext uri="{9D8B030D-6E8A-4147-A177-3AD203B41FA5}">
                      <a16:colId xmlns:a16="http://schemas.microsoft.com/office/drawing/2014/main" val="20000"/>
                    </a:ext>
                  </a:extLst>
                </a:gridCol>
                <a:gridCol w="2189277">
                  <a:extLst>
                    <a:ext uri="{9D8B030D-6E8A-4147-A177-3AD203B41FA5}">
                      <a16:colId xmlns:a16="http://schemas.microsoft.com/office/drawing/2014/main" val="20001"/>
                    </a:ext>
                  </a:extLst>
                </a:gridCol>
                <a:gridCol w="2106338">
                  <a:extLst>
                    <a:ext uri="{9D8B030D-6E8A-4147-A177-3AD203B41FA5}">
                      <a16:colId xmlns:a16="http://schemas.microsoft.com/office/drawing/2014/main" val="20002"/>
                    </a:ext>
                  </a:extLst>
                </a:gridCol>
              </a:tblGrid>
              <a:tr h="399225">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200">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Populations</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Estimate</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Year of estimate</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4572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Male PWID</a:t>
                      </a:r>
                    </a:p>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PWID</a:t>
                      </a: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32 021</a:t>
                      </a:r>
                    </a:p>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   1045</a:t>
                      </a:r>
                      <a:endParaRPr lang="en-GB"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2015</a:t>
                      </a:r>
                    </a:p>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2015</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572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u="none" strike="noStrike" cap="none" dirty="0">
                          <a:latin typeface="Arial"/>
                          <a:ea typeface="Arial"/>
                          <a:cs typeface="Arial"/>
                          <a:sym typeface="Arial"/>
                        </a:rPr>
                        <a:t>101 695</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a:solidFill>
                            <a:srgbClr val="000000"/>
                          </a:solidFill>
                          <a:latin typeface="Arial"/>
                          <a:ea typeface="Arial"/>
                          <a:cs typeface="Arial"/>
                          <a:sym typeface="Arial"/>
                        </a:rPr>
                        <a:t>2015</a:t>
                      </a:r>
                      <a:endParaRPr sz="1600" b="1" i="0" u="none" strike="noStrike" cap="none">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572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u="none" strike="noStrike" cap="none" dirty="0">
                          <a:solidFill>
                            <a:srgbClr val="000000"/>
                          </a:solidFill>
                          <a:latin typeface="Arial"/>
                          <a:ea typeface="Arial"/>
                          <a:cs typeface="Arial"/>
                          <a:sym typeface="Arial"/>
                        </a:rPr>
                        <a:t>102 260</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a:solidFill>
                            <a:srgbClr val="000000"/>
                          </a:solidFill>
                          <a:latin typeface="Arial"/>
                          <a:ea typeface="Arial"/>
                          <a:cs typeface="Arial"/>
                          <a:sym typeface="Arial"/>
                        </a:rPr>
                        <a:t>2015</a:t>
                      </a:r>
                      <a:endParaRPr sz="1600" b="1" i="0" u="none" strike="noStrike" cap="none">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572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Male sex workers  (MSW)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u="none" strike="noStrike" cap="none" dirty="0">
                          <a:latin typeface="Arial"/>
                          <a:ea typeface="Arial"/>
                          <a:cs typeface="Arial"/>
                          <a:sym typeface="Arial"/>
                        </a:rPr>
                        <a:t>29 777</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a:solidFill>
                            <a:srgbClr val="000000"/>
                          </a:solidFill>
                          <a:latin typeface="Arial"/>
                          <a:ea typeface="Arial"/>
                          <a:cs typeface="Arial"/>
                          <a:sym typeface="Arial"/>
                        </a:rPr>
                        <a:t>2015</a:t>
                      </a:r>
                      <a:endParaRPr sz="1600" b="1" i="0" u="none" strike="noStrike" cap="none">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72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Transgender sex workers (TGSW)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u="none" strike="noStrike" cap="none" dirty="0">
                          <a:latin typeface="Arial"/>
                          <a:ea typeface="Arial"/>
                          <a:cs typeface="Arial"/>
                          <a:sym typeface="Arial"/>
                        </a:rPr>
                        <a:t>7 925</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2015</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572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Transgender people (TG)</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u="none" strike="noStrike" cap="none" dirty="0">
                          <a:latin typeface="Arial"/>
                          <a:ea typeface="Arial"/>
                          <a:cs typeface="Arial"/>
                          <a:sym typeface="Arial"/>
                        </a:rPr>
                        <a:t>10 199</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2015</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8</a:t>
            </a:fld>
            <a:endParaRPr lang="th-TH" dirty="0">
              <a:solidFill>
                <a:prstClr val="black">
                  <a:tint val="75000"/>
                </a:prstClr>
              </a:solidFill>
            </a:endParaRPr>
          </a:p>
        </p:txBody>
      </p:sp>
      <p:sp>
        <p:nvSpPr>
          <p:cNvPr id="3" name="Title 2"/>
          <p:cNvSpPr>
            <a:spLocks noGrp="1"/>
          </p:cNvSpPr>
          <p:nvPr>
            <p:ph type="title"/>
          </p:nvPr>
        </p:nvSpPr>
        <p:spPr>
          <a:xfrm>
            <a:off x="228600" y="1571612"/>
            <a:ext cx="8897944" cy="504000"/>
          </a:xfrm>
        </p:spPr>
        <p:txBody>
          <a:bodyPr/>
          <a:lstStyle/>
          <a:p>
            <a:r>
              <a:rPr lang="en-GB" dirty="0"/>
              <a:t>HIV prevalence among key populations, 2021</a:t>
            </a:r>
          </a:p>
        </p:txBody>
      </p:sp>
      <p:sp>
        <p:nvSpPr>
          <p:cNvPr id="6" name="Rectangle 3"/>
          <p:cNvSpPr>
            <a:spLocks noChangeArrowheads="1"/>
          </p:cNvSpPr>
          <p:nvPr/>
        </p:nvSpPr>
        <p:spPr bwMode="auto">
          <a:xfrm>
            <a:off x="101603" y="6563565"/>
            <a:ext cx="9151938" cy="230832"/>
          </a:xfrm>
          <a:prstGeom prst="rect">
            <a:avLst/>
          </a:prstGeom>
          <a:noFill/>
          <a:ln w="9525">
            <a:noFill/>
            <a:miter lim="800000"/>
            <a:headEnd/>
            <a:tailEnd/>
          </a:ln>
        </p:spPr>
        <p:txBody>
          <a:bodyPr wrap="square">
            <a:spAutoFit/>
          </a:bodyPr>
          <a:lstStyle/>
          <a:p>
            <a:r>
              <a:rPr lang="en-US" sz="900" dirty="0">
                <a:solidFill>
                  <a:prstClr val="black"/>
                </a:solidFill>
                <a:ea typeface="ＭＳ Ｐゴシック" charset="-128"/>
                <a:cs typeface="Arial" pitchFamily="34" charset="0"/>
              </a:rPr>
              <a:t>Source: </a:t>
            </a:r>
            <a:r>
              <a:rPr lang="en-US" sz="900" dirty="0">
                <a:solidFill>
                  <a:srgbClr val="000000"/>
                </a:solidFill>
                <a:ea typeface="ＭＳ Ｐゴシック" charset="-128"/>
                <a:cs typeface="Arial" pitchFamily="34" charset="0"/>
              </a:rPr>
              <a:t>Prepared by </a:t>
            </a:r>
            <a:r>
              <a:rPr lang="en-US" sz="900" dirty="0">
                <a:solidFill>
                  <a:srgbClr val="000000"/>
                </a:solidFill>
                <a:ea typeface="ＭＳ Ｐゴシック" charset="-128"/>
                <a:cs typeface="Arial" pitchFamily="34" charset="0"/>
                <a:hlinkClick r:id="rId3"/>
              </a:rPr>
              <a:t>www.aidsdatahub.org</a:t>
            </a:r>
            <a:r>
              <a:rPr lang="en-US" sz="900" dirty="0">
                <a:solidFill>
                  <a:srgbClr val="000000"/>
                </a:solidFill>
                <a:ea typeface="ＭＳ Ｐゴシック" charset="-128"/>
                <a:cs typeface="Arial" pitchFamily="34" charset="0"/>
              </a:rPr>
              <a:t>  based on Bangladesh Integrated Biological and Behavioral Surveillance (IBBS) 2020-21 and Global AIDS Monitoring</a:t>
            </a:r>
            <a:endParaRPr lang="th-TH" sz="900" dirty="0">
              <a:solidFill>
                <a:prstClr val="black"/>
              </a:solidFill>
              <a:ea typeface="ＭＳ Ｐゴシック" charset="-128"/>
            </a:endParaRPr>
          </a:p>
        </p:txBody>
      </p:sp>
      <p:graphicFrame>
        <p:nvGraphicFramePr>
          <p:cNvPr id="8" name="Chart 7"/>
          <p:cNvGraphicFramePr>
            <a:graphicFrameLocks noGrp="1"/>
          </p:cNvGraphicFramePr>
          <p:nvPr>
            <p:extLst>
              <p:ext uri="{D42A27DB-BD31-4B8C-83A1-F6EECF244321}">
                <p14:modId xmlns:p14="http://schemas.microsoft.com/office/powerpoint/2010/main" val="2359091337"/>
              </p:ext>
            </p:extLst>
          </p:nvPr>
        </p:nvGraphicFramePr>
        <p:xfrm>
          <a:off x="1981200" y="2336181"/>
          <a:ext cx="7391399" cy="3914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1007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563" y="1513359"/>
            <a:ext cx="8402672" cy="504000"/>
          </a:xfrm>
        </p:spPr>
        <p:txBody>
          <a:bodyPr/>
          <a:lstStyle/>
          <a:p>
            <a:r>
              <a:rPr lang="en-US" dirty="0"/>
              <a:t>HIV prevalence among key populations, 2021</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9</a:t>
            </a:fld>
            <a:endParaRPr lang="th-TH" dirty="0">
              <a:solidFill>
                <a:prstClr val="black">
                  <a:tint val="75000"/>
                </a:prstClr>
              </a:solidFill>
              <a:latin typeface="Arial"/>
              <a:cs typeface="Cordia New" panose="020B0304020202020204" pitchFamily="34" charset="-34"/>
            </a:endParaRPr>
          </a:p>
        </p:txBody>
      </p:sp>
      <p:sp>
        <p:nvSpPr>
          <p:cNvPr id="32" name="Rectangle 3">
            <a:extLst>
              <a:ext uri="{FF2B5EF4-FFF2-40B4-BE49-F238E27FC236}">
                <a16:creationId xmlns:a16="http://schemas.microsoft.com/office/drawing/2014/main" id="{1A8C5AF4-539F-05B8-651D-036ECBAD75D6}"/>
              </a:ext>
            </a:extLst>
          </p:cNvPr>
          <p:cNvSpPr>
            <a:spLocks noChangeArrowheads="1"/>
          </p:cNvSpPr>
          <p:nvPr/>
        </p:nvSpPr>
        <p:spPr bwMode="auto">
          <a:xfrm>
            <a:off x="101603" y="6563565"/>
            <a:ext cx="9151938" cy="230832"/>
          </a:xfrm>
          <a:prstGeom prst="rect">
            <a:avLst/>
          </a:prstGeom>
          <a:noFill/>
          <a:ln w="9525">
            <a:noFill/>
            <a:miter lim="800000"/>
            <a:headEnd/>
            <a:tailEnd/>
          </a:ln>
        </p:spPr>
        <p:txBody>
          <a:bodyPr wrap="square">
            <a:spAutoFit/>
          </a:bodyPr>
          <a:lstStyle/>
          <a:p>
            <a:r>
              <a:rPr lang="en-US" sz="900" dirty="0">
                <a:solidFill>
                  <a:prstClr val="black"/>
                </a:solidFill>
                <a:ea typeface="ＭＳ Ｐゴシック" charset="-128"/>
                <a:cs typeface="Arial" pitchFamily="34" charset="0"/>
              </a:rPr>
              <a:t>Source: </a:t>
            </a:r>
            <a:r>
              <a:rPr lang="en-US" sz="900" dirty="0">
                <a:solidFill>
                  <a:srgbClr val="000000"/>
                </a:solidFill>
                <a:ea typeface="ＭＳ Ｐゴシック" charset="-128"/>
                <a:cs typeface="Arial" pitchFamily="34" charset="0"/>
              </a:rPr>
              <a:t>Prepared by </a:t>
            </a:r>
            <a:r>
              <a:rPr lang="en-US" sz="900" dirty="0">
                <a:solidFill>
                  <a:srgbClr val="000000"/>
                </a:solidFill>
                <a:ea typeface="ＭＳ Ｐゴシック" charset="-128"/>
                <a:cs typeface="Arial" pitchFamily="34" charset="0"/>
                <a:hlinkClick r:id="rId3"/>
              </a:rPr>
              <a:t>www.aidsdatahub.org</a:t>
            </a:r>
            <a:r>
              <a:rPr lang="en-US" sz="900" dirty="0">
                <a:solidFill>
                  <a:srgbClr val="000000"/>
                </a:solidFill>
                <a:ea typeface="ＭＳ Ｐゴシック" charset="-128"/>
                <a:cs typeface="Arial" pitchFamily="34" charset="0"/>
              </a:rPr>
              <a:t>  based on Bangladesh Integrated Biological and Behavioral Surveillance (IBBS) 2020-21 and Global AIDS Monitoring</a:t>
            </a:r>
            <a:endParaRPr lang="th-TH" sz="900" dirty="0">
              <a:solidFill>
                <a:prstClr val="black"/>
              </a:solidFill>
              <a:ea typeface="ＭＳ Ｐゴシック" charset="-128"/>
            </a:endParaRPr>
          </a:p>
        </p:txBody>
      </p:sp>
      <p:grpSp>
        <p:nvGrpSpPr>
          <p:cNvPr id="26" name="Group 25">
            <a:extLst>
              <a:ext uri="{FF2B5EF4-FFF2-40B4-BE49-F238E27FC236}">
                <a16:creationId xmlns:a16="http://schemas.microsoft.com/office/drawing/2014/main" id="{70D98DFE-5312-412F-B0C8-51DBA8661143}"/>
              </a:ext>
            </a:extLst>
          </p:cNvPr>
          <p:cNvGrpSpPr/>
          <p:nvPr/>
        </p:nvGrpSpPr>
        <p:grpSpPr>
          <a:xfrm>
            <a:off x="3806534" y="2345143"/>
            <a:ext cx="4578929" cy="3750857"/>
            <a:chOff x="3175" y="3175"/>
            <a:chExt cx="4529930" cy="3832365"/>
          </a:xfrm>
        </p:grpSpPr>
        <p:grpSp>
          <p:nvGrpSpPr>
            <p:cNvPr id="27" name="Group 26">
              <a:extLst>
                <a:ext uri="{FF2B5EF4-FFF2-40B4-BE49-F238E27FC236}">
                  <a16:creationId xmlns:a16="http://schemas.microsoft.com/office/drawing/2014/main" id="{F86A133F-D6F0-7596-9E03-824A39C883E7}"/>
                </a:ext>
              </a:extLst>
            </p:cNvPr>
            <p:cNvGrpSpPr/>
            <p:nvPr/>
          </p:nvGrpSpPr>
          <p:grpSpPr>
            <a:xfrm>
              <a:off x="3175" y="3175"/>
              <a:ext cx="4529930" cy="3832365"/>
              <a:chOff x="3175" y="3175"/>
              <a:chExt cx="4484673" cy="3952310"/>
            </a:xfrm>
          </p:grpSpPr>
          <p:graphicFrame>
            <p:nvGraphicFramePr>
              <p:cNvPr id="31" name="Chart 30">
                <a:extLst>
                  <a:ext uri="{FF2B5EF4-FFF2-40B4-BE49-F238E27FC236}">
                    <a16:creationId xmlns:a16="http://schemas.microsoft.com/office/drawing/2014/main" id="{35422334-7B32-BA2C-2775-AEE6242352EA}"/>
                  </a:ext>
                </a:extLst>
              </p:cNvPr>
              <p:cNvGraphicFramePr/>
              <p:nvPr>
                <p:extLst>
                  <p:ext uri="{D42A27DB-BD31-4B8C-83A1-F6EECF244321}">
                    <p14:modId xmlns:p14="http://schemas.microsoft.com/office/powerpoint/2010/main" val="3978625178"/>
                  </p:ext>
                </p:extLst>
              </p:nvPr>
            </p:nvGraphicFramePr>
            <p:xfrm>
              <a:off x="1419451" y="3175"/>
              <a:ext cx="3068397"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Chart 32">
                <a:extLst>
                  <a:ext uri="{FF2B5EF4-FFF2-40B4-BE49-F238E27FC236}">
                    <a16:creationId xmlns:a16="http://schemas.microsoft.com/office/drawing/2014/main" id="{24AA7504-C664-8390-676E-29DC0D09AAD3}"/>
                  </a:ext>
                </a:extLst>
              </p:cNvPr>
              <p:cNvGraphicFramePr>
                <a:graphicFrameLocks/>
              </p:cNvGraphicFramePr>
              <p:nvPr/>
            </p:nvGraphicFramePr>
            <p:xfrm>
              <a:off x="1400400" y="997170"/>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Chart 33">
                <a:extLst>
                  <a:ext uri="{FF2B5EF4-FFF2-40B4-BE49-F238E27FC236}">
                    <a16:creationId xmlns:a16="http://schemas.microsoft.com/office/drawing/2014/main" id="{20330A14-A024-F7E3-C309-B4860DB8FF8D}"/>
                  </a:ext>
                </a:extLst>
              </p:cNvPr>
              <p:cNvGraphicFramePr>
                <a:graphicFrameLocks/>
              </p:cNvGraphicFramePr>
              <p:nvPr/>
            </p:nvGraphicFramePr>
            <p:xfrm>
              <a:off x="1400403" y="2019973"/>
              <a:ext cx="3068398" cy="9071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Chart 34">
                <a:extLst>
                  <a:ext uri="{FF2B5EF4-FFF2-40B4-BE49-F238E27FC236}">
                    <a16:creationId xmlns:a16="http://schemas.microsoft.com/office/drawing/2014/main" id="{8BA03F56-550F-D403-1034-A4915C5BE783}"/>
                  </a:ext>
                </a:extLst>
              </p:cNvPr>
              <p:cNvGraphicFramePr>
                <a:graphicFrameLocks/>
              </p:cNvGraphicFramePr>
              <p:nvPr/>
            </p:nvGraphicFramePr>
            <p:xfrm>
              <a:off x="1400403" y="3033180"/>
              <a:ext cx="3068398" cy="907142"/>
            </p:xfrm>
            <a:graphic>
              <a:graphicData uri="http://schemas.openxmlformats.org/drawingml/2006/chart">
                <c:chart xmlns:c="http://schemas.openxmlformats.org/drawingml/2006/chart" xmlns:r="http://schemas.openxmlformats.org/officeDocument/2006/relationships" r:id="rId7"/>
              </a:graphicData>
            </a:graphic>
          </p:graphicFrame>
          <p:sp>
            <p:nvSpPr>
              <p:cNvPr id="36" name="TextBox 26">
                <a:extLst>
                  <a:ext uri="{FF2B5EF4-FFF2-40B4-BE49-F238E27FC236}">
                    <a16:creationId xmlns:a16="http://schemas.microsoft.com/office/drawing/2014/main" id="{F567E266-79F4-1CA0-268F-7EE7F58BA7E3}"/>
                  </a:ext>
                </a:extLst>
              </p:cNvPr>
              <p:cNvSpPr txBox="1"/>
              <p:nvPr/>
            </p:nvSpPr>
            <p:spPr>
              <a:xfrm>
                <a:off x="3176" y="2248536"/>
                <a:ext cx="1783961" cy="723162"/>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PEOPLE WHO</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INJECT DRUGS (2021)</a:t>
                </a:r>
              </a:p>
            </p:txBody>
          </p:sp>
          <p:sp>
            <p:nvSpPr>
              <p:cNvPr id="37" name="TextBox 27">
                <a:extLst>
                  <a:ext uri="{FF2B5EF4-FFF2-40B4-BE49-F238E27FC236}">
                    <a16:creationId xmlns:a16="http://schemas.microsoft.com/office/drawing/2014/main" id="{3E2E0925-E016-AA2C-BD8A-930AFB41BF4F}"/>
                  </a:ext>
                </a:extLst>
              </p:cNvPr>
              <p:cNvSpPr txBox="1"/>
              <p:nvPr/>
            </p:nvSpPr>
            <p:spPr>
              <a:xfrm>
                <a:off x="3175" y="1241325"/>
                <a:ext cx="1344621" cy="675778"/>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MEN WHO HAVE SEX</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WITH MEN (2021)</a:t>
                </a:r>
              </a:p>
            </p:txBody>
          </p:sp>
          <p:sp>
            <p:nvSpPr>
              <p:cNvPr id="38" name="TextBox 28">
                <a:extLst>
                  <a:ext uri="{FF2B5EF4-FFF2-40B4-BE49-F238E27FC236}">
                    <a16:creationId xmlns:a16="http://schemas.microsoft.com/office/drawing/2014/main" id="{6E7CF7AE-3AA9-A0ED-7A92-56450DF5D5A1}"/>
                  </a:ext>
                </a:extLst>
              </p:cNvPr>
              <p:cNvSpPr txBox="1"/>
              <p:nvPr/>
            </p:nvSpPr>
            <p:spPr>
              <a:xfrm>
                <a:off x="3175" y="235158"/>
                <a:ext cx="1542632" cy="623057"/>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TRANSGENDER PEOPLE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(2021)</a:t>
                </a:r>
              </a:p>
            </p:txBody>
          </p:sp>
          <p:sp>
            <p:nvSpPr>
              <p:cNvPr id="39" name="TextBox 29">
                <a:extLst>
                  <a:ext uri="{FF2B5EF4-FFF2-40B4-BE49-F238E27FC236}">
                    <a16:creationId xmlns:a16="http://schemas.microsoft.com/office/drawing/2014/main" id="{BD5513A2-147F-5E72-06B4-FA8E514ED481}"/>
                  </a:ext>
                </a:extLst>
              </p:cNvPr>
              <p:cNvSpPr txBox="1"/>
              <p:nvPr/>
            </p:nvSpPr>
            <p:spPr>
              <a:xfrm>
                <a:off x="3175" y="3273036"/>
                <a:ext cx="1390825" cy="682449"/>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FEMALE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SEX WORKERS (2021)</a:t>
                </a:r>
              </a:p>
            </p:txBody>
          </p:sp>
        </p:grpSp>
        <p:cxnSp>
          <p:nvCxnSpPr>
            <p:cNvPr id="28" name="Straight Connector 27">
              <a:extLst>
                <a:ext uri="{FF2B5EF4-FFF2-40B4-BE49-F238E27FC236}">
                  <a16:creationId xmlns:a16="http://schemas.microsoft.com/office/drawing/2014/main" id="{15B521E3-A8DB-01A1-20C6-C732BFCE61F1}"/>
                </a:ext>
              </a:extLst>
            </p:cNvPr>
            <p:cNvCxnSpPr/>
            <p:nvPr/>
          </p:nvCxnSpPr>
          <p:spPr>
            <a:xfrm>
              <a:off x="93138" y="905623"/>
              <a:ext cx="4385566" cy="0"/>
            </a:xfrm>
            <a:prstGeom prst="line">
              <a:avLst/>
            </a:prstGeom>
            <a:noFill/>
            <a:ln w="15875" cap="flat" cmpd="sng" algn="ctr">
              <a:solidFill>
                <a:sysClr val="window" lastClr="FFFFFF">
                  <a:lumMod val="75000"/>
                </a:sysClr>
              </a:solidFill>
              <a:prstDash val="sysDot"/>
              <a:miter lim="800000"/>
            </a:ln>
            <a:effectLst/>
          </p:spPr>
        </p:cxnSp>
        <p:cxnSp>
          <p:nvCxnSpPr>
            <p:cNvPr id="29" name="Straight Connector 28">
              <a:extLst>
                <a:ext uri="{FF2B5EF4-FFF2-40B4-BE49-F238E27FC236}">
                  <a16:creationId xmlns:a16="http://schemas.microsoft.com/office/drawing/2014/main" id="{28EE1B0B-6598-89AB-004D-AF15F2779E30}"/>
                </a:ext>
              </a:extLst>
            </p:cNvPr>
            <p:cNvCxnSpPr/>
            <p:nvPr/>
          </p:nvCxnSpPr>
          <p:spPr>
            <a:xfrm>
              <a:off x="93138" y="1900307"/>
              <a:ext cx="4385566" cy="0"/>
            </a:xfrm>
            <a:prstGeom prst="line">
              <a:avLst/>
            </a:prstGeom>
            <a:noFill/>
            <a:ln w="15875" cap="flat" cmpd="sng" algn="ctr">
              <a:solidFill>
                <a:sysClr val="window" lastClr="FFFFFF">
                  <a:lumMod val="75000"/>
                </a:sysClr>
              </a:solidFill>
              <a:prstDash val="sysDot"/>
              <a:miter lim="800000"/>
            </a:ln>
            <a:effectLst/>
          </p:spPr>
        </p:cxnSp>
        <p:cxnSp>
          <p:nvCxnSpPr>
            <p:cNvPr id="30" name="Straight Connector 29">
              <a:extLst>
                <a:ext uri="{FF2B5EF4-FFF2-40B4-BE49-F238E27FC236}">
                  <a16:creationId xmlns:a16="http://schemas.microsoft.com/office/drawing/2014/main" id="{E1C06623-595D-1C88-3230-01F8F4AD2EA7}"/>
                </a:ext>
              </a:extLst>
            </p:cNvPr>
            <p:cNvCxnSpPr/>
            <p:nvPr/>
          </p:nvCxnSpPr>
          <p:spPr>
            <a:xfrm>
              <a:off x="93138" y="2894985"/>
              <a:ext cx="4385566" cy="0"/>
            </a:xfrm>
            <a:prstGeom prst="line">
              <a:avLst/>
            </a:prstGeom>
            <a:noFill/>
            <a:ln w="15875" cap="flat" cmpd="sng" algn="ctr">
              <a:solidFill>
                <a:sysClr val="window" lastClr="FFFFFF">
                  <a:lumMod val="75000"/>
                </a:sysClr>
              </a:solidFill>
              <a:prstDash val="sysDot"/>
              <a:miter lim="800000"/>
            </a:ln>
            <a:effectLst/>
          </p:spPr>
        </p:cxnSp>
      </p:grpSp>
    </p:spTree>
    <p:extLst>
      <p:ext uri="{BB962C8B-B14F-4D97-AF65-F5344CB8AC3E}">
        <p14:creationId xmlns:p14="http://schemas.microsoft.com/office/powerpoint/2010/main" val="21296124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ONLINEALLOWACCESS" val="1"/>
  <p:tag name="ISPRINGONLINEUPLOADPRESENTATION" val="1"/>
  <p:tag name="ISPRINGONLINEALLOWDOWNLOAD" val="1"/>
  <p:tag name="ISPRINGONLINETOPIC" val="Education"/>
  <p:tag name="ISPRINGONLINETAGS" val="vulnerability prevalence aids hiv &amp; data hub epidemiological status knowledge hiv/aids expenditure of national response risk behaviors"/>
  <p:tag name="ISPRINGONLINEDESCRIPTION" val="The Bangladesh - Overview in Slides consist of the summary of HIV and AIDS country data presented in charts, tables, graphs and maps using PowerPoint format. Prepared by the HIV/AIDS Data Hub for the Asia Pacific Region."/>
</p:tagLst>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0987653AF7AE409A419B493A50935E" ma:contentTypeVersion="2" ma:contentTypeDescription="Create a new document." ma:contentTypeScope="" ma:versionID="f688f0943a35528592c3cc4d7ae51ebe">
  <xsd:schema xmlns:xsd="http://www.w3.org/2001/XMLSchema" xmlns:xs="http://www.w3.org/2001/XMLSchema" xmlns:p="http://schemas.microsoft.com/office/2006/metadata/properties" xmlns:ns3="fea37293-84c2-41ce-81b4-656d98784ac3" targetNamespace="http://schemas.microsoft.com/office/2006/metadata/properties" ma:root="true" ma:fieldsID="a157cf15f4c1cec58be49c29594162e5" ns3:_="">
    <xsd:import namespace="fea37293-84c2-41ce-81b4-656d98784ac3"/>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a37293-84c2-41ce-81b4-656d98784a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5F5DA3-7A28-42FE-B3C1-EFA632B0C1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a37293-84c2-41ce-81b4-656d98784a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5261BC-F236-47B1-9803-30FE747A85F1}">
  <ds:schemaRefs>
    <ds:schemaRef ds:uri="http://schemas.microsoft.com/sharepoint/v3/contenttype/forms"/>
  </ds:schemaRefs>
</ds:datastoreItem>
</file>

<file path=customXml/itemProps3.xml><?xml version="1.0" encoding="utf-8"?>
<ds:datastoreItem xmlns:ds="http://schemas.openxmlformats.org/officeDocument/2006/customXml" ds:itemID="{0D0E6773-E6B7-40B1-A28D-FF64499CB2D4}">
  <ds:schemaRefs>
    <ds:schemaRef ds:uri="http://purl.org/dc/terms/"/>
    <ds:schemaRef ds:uri="http://schemas.microsoft.com/office/2006/documentManagement/types"/>
    <ds:schemaRef ds:uri="http://purl.org/dc/elements/1.1/"/>
    <ds:schemaRef ds:uri="fea37293-84c2-41ce-81b4-656d98784ac3"/>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44572</TotalTime>
  <Words>3230</Words>
  <Application>Microsoft Office PowerPoint</Application>
  <PresentationFormat>Widescreen</PresentationFormat>
  <Paragraphs>347</Paragraphs>
  <Slides>54</Slides>
  <Notes>22</Notes>
  <HiddenSlides>0</HiddenSlides>
  <MMClips>0</MMClips>
  <ScaleCrop>false</ScaleCrop>
  <HeadingPairs>
    <vt:vector size="6" baseType="variant">
      <vt:variant>
        <vt:lpstr>Fonts Used</vt:lpstr>
      </vt:variant>
      <vt:variant>
        <vt:i4>7</vt:i4>
      </vt:variant>
      <vt:variant>
        <vt:lpstr>Theme</vt:lpstr>
      </vt:variant>
      <vt:variant>
        <vt:i4>19</vt:i4>
      </vt:variant>
      <vt:variant>
        <vt:lpstr>Slide Titles</vt:lpstr>
      </vt:variant>
      <vt:variant>
        <vt:i4>54</vt:i4>
      </vt:variant>
    </vt:vector>
  </HeadingPairs>
  <TitlesOfParts>
    <vt:vector size="80" baseType="lpstr">
      <vt:lpstr>ＭＳ Ｐゴシック</vt:lpstr>
      <vt:lpstr>Arial</vt:lpstr>
      <vt:lpstr>Arial Narrow</vt:lpstr>
      <vt:lpstr>Arial Nova</vt:lpstr>
      <vt:lpstr>Calibri</vt:lpstr>
      <vt:lpstr>Cordia New</vt:lpstr>
      <vt:lpstr>Times New Roman</vt:lpstr>
      <vt:lpstr>1_Cover Design</vt:lpstr>
      <vt:lpstr>Layout</vt:lpstr>
      <vt:lpstr>2_Cover Design</vt:lpstr>
      <vt:lpstr>2_Layout</vt:lpstr>
      <vt:lpstr>4_Cover Design</vt:lpstr>
      <vt:lpstr>6_Cover Design</vt:lpstr>
      <vt:lpstr>5_Layout</vt:lpstr>
      <vt:lpstr>7_Cover Design</vt:lpstr>
      <vt:lpstr>6_Layout</vt:lpstr>
      <vt:lpstr>8_Cover Design</vt:lpstr>
      <vt:lpstr>7_Layout</vt:lpstr>
      <vt:lpstr>3_Layout</vt:lpstr>
      <vt:lpstr>10_Layout</vt:lpstr>
      <vt:lpstr>11_Layout</vt:lpstr>
      <vt:lpstr>12_Layout</vt:lpstr>
      <vt:lpstr>13_Layout</vt:lpstr>
      <vt:lpstr>1_Layout</vt:lpstr>
      <vt:lpstr>4_Layout</vt:lpstr>
      <vt:lpstr>8_Layout</vt:lpstr>
      <vt:lpstr>Bangladesh</vt:lpstr>
      <vt:lpstr>CONTENT</vt:lpstr>
      <vt:lpstr>BASIC SOCIO-DEMOGRAPHIC INDICATORS</vt:lpstr>
      <vt:lpstr>HIV prevalence and  epidemiological status</vt:lpstr>
      <vt:lpstr>Estimated people living with HIV, new HIV infections and AIDS-related deaths, 1990-2022</vt:lpstr>
      <vt:lpstr>Estimated number of adults (15+) living with HIV and women (15+) living with HIV, 1990-2022</vt:lpstr>
      <vt:lpstr>Key population size estimates, 2015</vt:lpstr>
      <vt:lpstr>HIV prevalence among key populations, 2021</vt:lpstr>
      <vt:lpstr>HIV prevalence among key populations, 2021 </vt:lpstr>
      <vt:lpstr>HIV prevalence among key populations in Dhaka, by survey round from 2000-01 to 2015-16 </vt:lpstr>
      <vt:lpstr>Trends of HIV prevalence among people who inject drugs (male) by sentinel site, 2003 - 2016</vt:lpstr>
      <vt:lpstr>HIV prevalence among sex workers by type and sentinel site, 1998 - 2016</vt:lpstr>
      <vt:lpstr>Active syphilis and Hepatitis C prevalence among MSM, 2021</vt:lpstr>
      <vt:lpstr>Active syphilis and HCV prevalence among PWID by district, 2021</vt:lpstr>
      <vt:lpstr>Active syphilis prevalence among female sex workers by type and sentinel site, 2021</vt:lpstr>
      <vt:lpstr>Annual reported number of  new HIV cases and AIDS-related deaths, 2000-2022 </vt:lpstr>
      <vt:lpstr>Distribution of reported new HIV cases by sub-population, 2022</vt:lpstr>
      <vt:lpstr>Distribution of reported new HIV cases by age group, 2022</vt:lpstr>
      <vt:lpstr>Geographical distribution of reported new HIV cases, 2022</vt:lpstr>
      <vt:lpstr>Risk behaviours </vt:lpstr>
      <vt:lpstr>Proportion of key populations who reported condom use at last sex, 2021</vt:lpstr>
      <vt:lpstr>Proportion of key populations who reported condom use at last sex, 2003 - 2021</vt:lpstr>
      <vt:lpstr>Proportion of Hijra who reported their condom use behaviours with different partners in the last 6 months, 2021</vt:lpstr>
      <vt:lpstr>Proportion of MSM who reported their condom use behaviours with different partners in the last 6 months, 2021</vt:lpstr>
      <vt:lpstr>Proportion of FSW who reported their condom use behaviours with different partners, 2021</vt:lpstr>
      <vt:lpstr>Proportion of PWID who reported condom use at last sex with different partners in the last 12 months, 2021</vt:lpstr>
      <vt:lpstr>Average number of male clients (new and regular) in the last week among MSW in Dhaka and Chittagong districts, 2002-2014 </vt:lpstr>
      <vt:lpstr>Median age at first sex work among FSW by district, 2021 </vt:lpstr>
      <vt:lpstr>Median duration of sex work among FSW by district, 2021 </vt:lpstr>
      <vt:lpstr>Median number of sex acts with clients in the past one week among FSW by district, 2021 </vt:lpstr>
      <vt:lpstr>Median number of clients in the past one month among FSW by district, 2021 </vt:lpstr>
      <vt:lpstr>Average number and different types of partners with whom MSM had anal sex in the past 6 months, 2021 </vt:lpstr>
      <vt:lpstr>Average number of different types of partners with whom TGW had anal sex in the past 6 months, 2021 </vt:lpstr>
      <vt:lpstr>Average number of male clients (new and regular) in the last week among hijra sex workers, Dhaka, 2002-2021 </vt:lpstr>
      <vt:lpstr>Proportion of PWID who reported using sterile injecting equipment at last injection in the past month, 2021</vt:lpstr>
      <vt:lpstr>Overlapping risk behaviors among key populations, 2021</vt:lpstr>
      <vt:lpstr>Vulnerability and HIV knowledge </vt:lpstr>
      <vt:lpstr>Proportion of key populations with comprehensive HIV knowledge, 2003-2021</vt:lpstr>
      <vt:lpstr>Proportion of adults (15-49 yr) with comprehensive HIV knowledge, 2019</vt:lpstr>
      <vt:lpstr>HIV expenditure  </vt:lpstr>
      <vt:lpstr>AIDS financing, 2022 </vt:lpstr>
      <vt:lpstr>AIDS Spending by financing source, 2008-2022 </vt:lpstr>
      <vt:lpstr>National response </vt:lpstr>
      <vt:lpstr>Proportion of key populations reached with HIV prevention programmes, 2006 - 2021 </vt:lpstr>
      <vt:lpstr>ART scale-up, 2000 - 2022</vt:lpstr>
      <vt:lpstr>Estimated adults living with HIV, adults receiving ARVs, and adult ART coverage, 2022</vt:lpstr>
      <vt:lpstr>Treatment cascade, 2022</vt:lpstr>
      <vt:lpstr>HIV testing and treatment cascade, women (aged 15+ years) compared to men (aged 15+ years), 2022 </vt:lpstr>
      <vt:lpstr>HIV testing and treatment cascade, 2022</vt:lpstr>
      <vt:lpstr>PMTCT cascade, 2022</vt:lpstr>
      <vt:lpstr>Number of needles/syringes distributed per PWID per year, 2008 – 2022</vt:lpstr>
      <vt:lpstr>Proportion of PWID receiving opioid agonist maintenance therapy (OAMT) by gender, 2015 - 2022</vt:lpstr>
      <vt:lpstr>Punitive and discriminatory laws, 2022</vt:lpstr>
      <vt:lpstr>PowerPoint Presentation</vt:lpstr>
    </vt:vector>
  </TitlesOfParts>
  <Manager/>
  <Company>HIV/AIDS Data Hub for Asia-Pacific</Company>
  <LinksUpToDate>false</LinksUpToDate>
  <SharedDoc>false</SharedDoc>
  <HyperlinkBase>https://www.aidsdatahub.org/resource/bangladesh-country-slides-2019</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Bangladesh Country Slides 2019</dc:title>
  <dc:subject/>
  <dc:creator>HIV/AIDS Data Hub for Asia-Pacific</dc:creator>
  <cp:keywords>hiv, aids, socio-demographic indicators, prevalence, epidemiology, risk behaviors, vulnerability, hiv knowledge, national response</cp:keywords>
  <dc:description/>
  <cp:lastModifiedBy>SHWE, Ye Yu</cp:lastModifiedBy>
  <cp:revision>1359</cp:revision>
  <cp:lastPrinted>2013-01-28T09:42:17Z</cp:lastPrinted>
  <dcterms:created xsi:type="dcterms:W3CDTF">2010-11-08T08:31:49Z</dcterms:created>
  <dcterms:modified xsi:type="dcterms:W3CDTF">2024-07-15T06:41:58Z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0x010100FA0987653AF7AE409A419B493A50935E</vt:lpwstr>
  </property>
</Properties>
</file>